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5.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0127" r:id="rId1"/>
    <p:sldMasterId id="2147490154" r:id="rId2"/>
    <p:sldMasterId id="2147490324" r:id="rId3"/>
    <p:sldMasterId id="2147490425" r:id="rId4"/>
  </p:sldMasterIdLst>
  <p:notesMasterIdLst>
    <p:notesMasterId r:id="rId134"/>
  </p:notesMasterIdLst>
  <p:handoutMasterIdLst>
    <p:handoutMasterId r:id="rId135"/>
  </p:handoutMasterIdLst>
  <p:sldIdLst>
    <p:sldId id="591" r:id="rId5"/>
    <p:sldId id="592" r:id="rId6"/>
    <p:sldId id="822" r:id="rId7"/>
    <p:sldId id="823" r:id="rId8"/>
    <p:sldId id="548" r:id="rId9"/>
    <p:sldId id="1068" r:id="rId10"/>
    <p:sldId id="552" r:id="rId11"/>
    <p:sldId id="553" r:id="rId12"/>
    <p:sldId id="1067" r:id="rId13"/>
    <p:sldId id="746" r:id="rId14"/>
    <p:sldId id="883" r:id="rId15"/>
    <p:sldId id="882" r:id="rId16"/>
    <p:sldId id="828" r:id="rId17"/>
    <p:sldId id="754" r:id="rId18"/>
    <p:sldId id="567" r:id="rId19"/>
    <p:sldId id="979" r:id="rId20"/>
    <p:sldId id="398" r:id="rId21"/>
    <p:sldId id="483" r:id="rId22"/>
    <p:sldId id="948" r:id="rId23"/>
    <p:sldId id="952" r:id="rId24"/>
    <p:sldId id="949" r:id="rId25"/>
    <p:sldId id="956" r:id="rId26"/>
    <p:sldId id="955" r:id="rId27"/>
    <p:sldId id="954" r:id="rId28"/>
    <p:sldId id="957" r:id="rId29"/>
    <p:sldId id="958" r:id="rId30"/>
    <p:sldId id="960" r:id="rId31"/>
    <p:sldId id="961" r:id="rId32"/>
    <p:sldId id="962" r:id="rId33"/>
    <p:sldId id="963" r:id="rId34"/>
    <p:sldId id="964" r:id="rId35"/>
    <p:sldId id="965" r:id="rId36"/>
    <p:sldId id="966" r:id="rId37"/>
    <p:sldId id="967" r:id="rId38"/>
    <p:sldId id="1051" r:id="rId39"/>
    <p:sldId id="1049" r:id="rId40"/>
    <p:sldId id="1050" r:id="rId41"/>
    <p:sldId id="1052" r:id="rId42"/>
    <p:sldId id="1048" r:id="rId43"/>
    <p:sldId id="950" r:id="rId44"/>
    <p:sldId id="974" r:id="rId45"/>
    <p:sldId id="1053" r:id="rId46"/>
    <p:sldId id="1054" r:id="rId47"/>
    <p:sldId id="1055" r:id="rId48"/>
    <p:sldId id="1059" r:id="rId49"/>
    <p:sldId id="1060" r:id="rId50"/>
    <p:sldId id="1061" r:id="rId51"/>
    <p:sldId id="1062" r:id="rId52"/>
    <p:sldId id="1063" r:id="rId53"/>
    <p:sldId id="1064" r:id="rId54"/>
    <p:sldId id="1065" r:id="rId55"/>
    <p:sldId id="344" r:id="rId56"/>
    <p:sldId id="484" r:id="rId57"/>
    <p:sldId id="877" r:id="rId58"/>
    <p:sldId id="881" r:id="rId59"/>
    <p:sldId id="880" r:id="rId60"/>
    <p:sldId id="980" r:id="rId61"/>
    <p:sldId id="981" r:id="rId62"/>
    <p:sldId id="982" r:id="rId63"/>
    <p:sldId id="983" r:id="rId64"/>
    <p:sldId id="984" r:id="rId65"/>
    <p:sldId id="985" r:id="rId66"/>
    <p:sldId id="986" r:id="rId67"/>
    <p:sldId id="987" r:id="rId68"/>
    <p:sldId id="988" r:id="rId69"/>
    <p:sldId id="989" r:id="rId70"/>
    <p:sldId id="990" r:id="rId71"/>
    <p:sldId id="991" r:id="rId72"/>
    <p:sldId id="992" r:id="rId73"/>
    <p:sldId id="993" r:id="rId74"/>
    <p:sldId id="994" r:id="rId75"/>
    <p:sldId id="995" r:id="rId76"/>
    <p:sldId id="996" r:id="rId77"/>
    <p:sldId id="997" r:id="rId78"/>
    <p:sldId id="998" r:id="rId79"/>
    <p:sldId id="999" r:id="rId80"/>
    <p:sldId id="601" r:id="rId81"/>
    <p:sldId id="1000" r:id="rId82"/>
    <p:sldId id="930" r:id="rId83"/>
    <p:sldId id="1001" r:id="rId84"/>
    <p:sldId id="1002" r:id="rId85"/>
    <p:sldId id="1003" r:id="rId86"/>
    <p:sldId id="1004" r:id="rId87"/>
    <p:sldId id="1005" r:id="rId88"/>
    <p:sldId id="1006" r:id="rId89"/>
    <p:sldId id="1007" r:id="rId90"/>
    <p:sldId id="1008" r:id="rId91"/>
    <p:sldId id="1014" r:id="rId92"/>
    <p:sldId id="1015" r:id="rId93"/>
    <p:sldId id="1016" r:id="rId94"/>
    <p:sldId id="1017" r:id="rId95"/>
    <p:sldId id="1018" r:id="rId96"/>
    <p:sldId id="1019" r:id="rId97"/>
    <p:sldId id="1020" r:id="rId98"/>
    <p:sldId id="1021" r:id="rId99"/>
    <p:sldId id="1022" r:id="rId100"/>
    <p:sldId id="1023" r:id="rId101"/>
    <p:sldId id="1024" r:id="rId102"/>
    <p:sldId id="1025" r:id="rId103"/>
    <p:sldId id="1026" r:id="rId104"/>
    <p:sldId id="1027" r:id="rId105"/>
    <p:sldId id="1028" r:id="rId106"/>
    <p:sldId id="1029" r:id="rId107"/>
    <p:sldId id="1030" r:id="rId108"/>
    <p:sldId id="1031" r:id="rId109"/>
    <p:sldId id="1032" r:id="rId110"/>
    <p:sldId id="1033" r:id="rId111"/>
    <p:sldId id="1034" r:id="rId112"/>
    <p:sldId id="1035" r:id="rId113"/>
    <p:sldId id="1036" r:id="rId114"/>
    <p:sldId id="1037" r:id="rId115"/>
    <p:sldId id="1038" r:id="rId116"/>
    <p:sldId id="1039" r:id="rId117"/>
    <p:sldId id="1040" r:id="rId118"/>
    <p:sldId id="1041" r:id="rId119"/>
    <p:sldId id="1042" r:id="rId120"/>
    <p:sldId id="1043" r:id="rId121"/>
    <p:sldId id="1044" r:id="rId122"/>
    <p:sldId id="1045" r:id="rId123"/>
    <p:sldId id="1046" r:id="rId124"/>
    <p:sldId id="826" r:id="rId125"/>
    <p:sldId id="827" r:id="rId126"/>
    <p:sldId id="1013" r:id="rId127"/>
    <p:sldId id="599" r:id="rId128"/>
    <p:sldId id="1009" r:id="rId129"/>
    <p:sldId id="1010" r:id="rId130"/>
    <p:sldId id="1011" r:id="rId131"/>
    <p:sldId id="1012" r:id="rId132"/>
    <p:sldId id="829" r:id="rId133"/>
  </p:sldIdLst>
  <p:sldSz cx="9906000" cy="6858000" type="A4"/>
  <p:notesSz cx="6797675" cy="9928225"/>
  <p:defaultTextStyle>
    <a:defPPr>
      <a:defRPr lang="ru-R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09">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1010"/>
    <a:srgbClr val="FF3300"/>
    <a:srgbClr val="FF0D0D"/>
    <a:srgbClr val="D1EAFD"/>
    <a:srgbClr val="96B0C3"/>
    <a:srgbClr val="D2ECFE"/>
    <a:srgbClr val="A365D1"/>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7829" autoAdjust="0"/>
  </p:normalViewPr>
  <p:slideViewPr>
    <p:cSldViewPr snapToGrid="0" snapToObjects="1">
      <p:cViewPr varScale="1">
        <p:scale>
          <a:sx n="113" d="100"/>
          <a:sy n="113" d="100"/>
        </p:scale>
        <p:origin x="-1284"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8"/>
    </p:cViewPr>
  </p:sorterViewPr>
  <p:notesViewPr>
    <p:cSldViewPr snapToGrid="0" snapToObjects="1">
      <p:cViewPr varScale="1">
        <p:scale>
          <a:sx n="29" d="100"/>
          <a:sy n="29" d="100"/>
        </p:scale>
        <p:origin x="-1262"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ilesrv.achmr.mo\share\Publ\upr_fince\&#1040;&#1053;&#1040;&#1051;&#1048;&#1058;&#1048;&#1050;&#1040;\&#1040;&#1085;&#1072;&#1083;&#1080;&#1090;&#1080;&#1082;&#1072;%202023\&#1048;&#1089;&#1087;&#1086;&#1083;&#1085;&#1077;&#1085;&#1080;&#1077;%202023%20&#1075;&#1086;&#1076;\&#1048;&#1089;&#1087;&#1086;&#1083;&#1085;&#1077;&#1085;&#1080;&#1077;%202023\&#1044;&#1086;&#1093;&#1086;&#1076;&#1099;%20&#1079;&#1072;%20%202023&#1075;\&#1044;&#1086;&#1093;&#1086;&#1076;&#1099;%20&#1079;&#1072;%20%202023&#1075;..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44;&#1086;&#1093;&#1086;&#1076;&#1099;\&#1044;&#1086;&#1093;&#1086;&#1076;&#1099;%20&#1079;&#1072;%20%202021&#1075;..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44;&#1086;&#1093;&#1086;&#1076;&#1099;\&#1057;&#1090;&#1088;&#1091;&#1082;&#1090;&#1091;&#1088;&#1072;%20&#1087;&#1086;&#1089;&#1090;&#1091;&#1087;&#1083;&#1077;&#1085;&#1080;&#1081;%20&#1085;&#1077;&#1085;&#1072;&#1083;&#1086;&#1075;.%20&#1076;&#1086;&#1093;&#1086;&#1076;&#1086;&#1074;%20&#1079;&#1072;%20%202021&#1075;.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44;&#1086;&#1093;&#1086;&#1076;&#1099;\&#1057;&#1090;&#1088;&#1091;&#1082;&#1090;&#1091;&#1088;&#1072;%20&#1087;&#1086;&#1089;&#1090;&#1091;&#1087;&#1083;&#1077;&#1085;&#1080;&#1081;%20&#1052;&#1041;&#1058;%20&#1079;&#1072;%20%202021&#1075;.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56;&#1072;&#1089;&#1093;&#1086;&#1076;&#1099;\&#1050;&#1086;&#1087;&#1080;&#1103;%20&#1089;&#1083;&#1072;&#1081;&#1076;%2043%20&#1088;&#1072;&#1089;&#1093;&#1086;&#1076;&#1099;%20&#1080;&#1089;&#1087;&#1086;&#1083;&#1085;&#1077;&#1085;&#1080;&#1077;%202023.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56;&#1072;&#1089;&#1093;&#1086;&#1076;&#1099;\&#1088;&#1072;&#1089;&#1093;&#1086;&#1076;&#1099;%20&#1085;&#1072;%20&#1089;&#1086;&#1094;&#1080;&#1072;&#1083;&#1100;&#1085;&#1086;-&#1082;&#1091;&#1083;&#1100;&#1090;&#1091;&#1088;&#1085;&#1091;&#1102;%20&#1089;&#1092;&#1077;&#1088;&#1091;%202023.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56;&#1072;&#1089;&#1093;&#1086;&#1076;&#1099;\&#1087;&#1088;&#1086;&#1075;&#1088;&#1072;&#1084;&#1084;&#1085;&#1099;&#1077;%20&#1088;&#1072;&#1089;&#1093;&#1086;&#1076;&#1099;%202023%20&#1075;&#1086;&#1076;.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filesrv.achmr.mo\share\Publ\upr_fince\BUDG\&#1041;&#1070;&#1044;&#1046;&#1045;&#1058;\&#1041;&#1070;&#1044;&#1046;&#1045;&#1058;%20&#1044;&#1051;&#1071;%20&#1043;&#1056;&#1040;&#1046;&#1044;&#1040;&#1053;\&#1041;&#1070;&#1044;&#1046;&#1045;&#1058;%20&#1044;&#1051;&#1071;%20&#1043;&#1056;&#1040;&#1046;&#1044;&#1040;&#1053;%202023%20&#1075;&#1086;&#1076;\&#1044;&#1080;&#1072;&#1075;&#1088;&#1072;&#1084;&#1084;&#1072;%20&#1087;&#1086;%20&#1080;&#1089;&#1087;&#1086;&#1083;&#1085;&#1077;&#1085;&#1080;&#1102;%202023%20&#1075;&#1086;&#1076;\&#1056;&#1072;&#1089;&#1093;&#1086;&#1076;&#1099;\&#1050;&#1086;&#1087;&#1080;&#1103;%20&#1089;&#1083;&#1072;&#1081;&#1076;%20%20&#1089;&#1074;&#1077;&#1076;&#1077;&#1085;&#1080;&#1103;%20&#1086;%20&#1088;&#1072;&#1089;&#1093;&#1086;&#1076;&#1072;&#1084;%20&#1074;%20&#1088;&#1072;&#1079;&#1088;&#1077;&#1079;&#1077;%20&#1084;&#1091;&#1085;.&#1087;&#1088;&#1086;&#1075;&#1088;&#1072;&#1084;&#1084;%202%20&#1074;&#1077;&#1088;&#1089;&#1080;&#1103;.xlsx" TargetMode="External"/><Relationship Id="rId1" Type="http://schemas.openxmlformats.org/officeDocument/2006/relationships/themeOverride" Target="../theme/themeOverride3.xml"/><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600" dirty="0">
                <a:solidFill>
                  <a:srgbClr val="002060"/>
                </a:solidFill>
                <a:latin typeface="Times New Roman" panose="02020603050405020304" pitchFamily="18" charset="0"/>
                <a:cs typeface="Times New Roman" panose="02020603050405020304" pitchFamily="18" charset="0"/>
              </a:rPr>
              <a:t>Структура поступлений доходов бюджета городского округа Чехов </a:t>
            </a:r>
            <a:endParaRPr lang="ru-RU" sz="1600" dirty="0" smtClean="0">
              <a:solidFill>
                <a:srgbClr val="002060"/>
              </a:solidFill>
              <a:latin typeface="Times New Roman" panose="02020603050405020304" pitchFamily="18" charset="0"/>
              <a:cs typeface="Times New Roman" panose="02020603050405020304" pitchFamily="18" charset="0"/>
            </a:endParaRPr>
          </a:p>
          <a:p>
            <a:pPr>
              <a:defRPr sz="1600" b="1"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за 2023 год</a:t>
            </a:r>
          </a:p>
        </c:rich>
      </c:tx>
      <c:layout>
        <c:manualLayout>
          <c:xMode val="edge"/>
          <c:yMode val="edge"/>
          <c:x val="0.15864644177667969"/>
          <c:y val="3.9874389223416982E-2"/>
        </c:manualLayout>
      </c:layout>
      <c:overlay val="0"/>
      <c:spPr>
        <a:noFill/>
        <a:ln w="25400">
          <a:noFill/>
        </a:ln>
      </c:spPr>
    </c:title>
    <c:autoTitleDeleted val="0"/>
    <c:view3D>
      <c:rotX val="20"/>
      <c:rotY val="30"/>
      <c:rAngAx val="0"/>
      <c:perspective val="0"/>
    </c:view3D>
    <c:floor>
      <c:thickness val="0"/>
    </c:floor>
    <c:sideWall>
      <c:thickness val="0"/>
    </c:sideWall>
    <c:backWall>
      <c:thickness val="0"/>
    </c:backWall>
    <c:plotArea>
      <c:layout>
        <c:manualLayout>
          <c:layoutTarget val="inner"/>
          <c:xMode val="edge"/>
          <c:yMode val="edge"/>
          <c:x val="0.13857290589451912"/>
          <c:y val="0.21299435028248587"/>
          <c:w val="0.71768355739400203"/>
          <c:h val="0.46779661016949153"/>
        </c:manualLayout>
      </c:layout>
      <c:pie3DChart>
        <c:varyColors val="1"/>
        <c:ser>
          <c:idx val="0"/>
          <c:order val="0"/>
          <c:spPr>
            <a:ln w="12700">
              <a:solidFill>
                <a:srgbClr val="000000"/>
              </a:solidFill>
              <a:prstDash val="solid"/>
            </a:ln>
            <a:scene3d>
              <a:camera prst="orthographicFront"/>
              <a:lightRig rig="threePt" dir="t"/>
            </a:scene3d>
            <a:sp3d prstMaterial="plastic">
              <a:bevelT/>
              <a:contourClr>
                <a:srgbClr val="000000"/>
              </a:contourClr>
            </a:sp3d>
          </c:spPr>
          <c:explosion val="6"/>
          <c:dPt>
            <c:idx val="0"/>
            <c:bubble3D val="0"/>
            <c:spPr>
              <a:solidFill>
                <a:srgbClr val="0070C0"/>
              </a:solidFill>
              <a:ln w="12700">
                <a:solidFill>
                  <a:srgbClr val="000000"/>
                </a:solidFill>
                <a:prstDash val="solid"/>
              </a:ln>
              <a:scene3d>
                <a:camera prst="orthographicFront"/>
                <a:lightRig rig="threePt" dir="t"/>
              </a:scene3d>
              <a:sp3d prstMaterial="plastic">
                <a:bevelT/>
                <a:contourClr>
                  <a:srgbClr val="000000"/>
                </a:contourClr>
              </a:sp3d>
            </c:spPr>
          </c:dPt>
          <c:dPt>
            <c:idx val="1"/>
            <c:bubble3D val="0"/>
            <c:spPr>
              <a:solidFill>
                <a:srgbClr val="92D050"/>
              </a:solidFill>
              <a:ln w="12700">
                <a:solidFill>
                  <a:srgbClr val="000000"/>
                </a:solidFill>
                <a:prstDash val="solid"/>
              </a:ln>
              <a:scene3d>
                <a:camera prst="orthographicFront"/>
                <a:lightRig rig="threePt" dir="t"/>
              </a:scene3d>
              <a:sp3d prstMaterial="plastic">
                <a:bevelT/>
                <a:contourClr>
                  <a:srgbClr val="000000"/>
                </a:contourClr>
              </a:sp3d>
            </c:spPr>
          </c:dPt>
          <c:dPt>
            <c:idx val="2"/>
            <c:bubble3D val="0"/>
            <c:spPr>
              <a:solidFill>
                <a:schemeClr val="accent6">
                  <a:lumMod val="75000"/>
                </a:schemeClr>
              </a:solidFill>
              <a:ln w="12700">
                <a:solidFill>
                  <a:srgbClr val="000000"/>
                </a:solidFill>
                <a:prstDash val="solid"/>
              </a:ln>
              <a:scene3d>
                <a:camera prst="orthographicFront"/>
                <a:lightRig rig="threePt" dir="t"/>
              </a:scene3d>
              <a:sp3d prstMaterial="plastic">
                <a:bevelT/>
                <a:contourClr>
                  <a:srgbClr val="000000"/>
                </a:contourClr>
              </a:sp3d>
            </c:spPr>
          </c:dPt>
          <c:dLbls>
            <c:dLbl>
              <c:idx val="0"/>
              <c:layout>
                <c:manualLayout>
                  <c:x val="-1.8432742442871894E-2"/>
                  <c:y val="6.076925130121455E-2"/>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3 084 264,2 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(39%)</a:t>
                    </a:r>
                    <a:endParaRPr lang="ru-RU" sz="900" b="1" i="0" u="none" strike="noStrike" baseline="0">
                      <a:solidFill>
                        <a:srgbClr val="000000"/>
                      </a:solidFill>
                      <a:latin typeface="Arial Cyr"/>
                      <a:cs typeface="Arial Cyr"/>
                    </a:endParaRPr>
                  </a:p>
                </c:rich>
              </c:tx>
              <c:numFmt formatCode="#,##0.0" sourceLinked="0"/>
              <c:spPr>
                <a:noFill/>
                <a:ln w="25400">
                  <a:noFill/>
                </a:ln>
              </c:spPr>
              <c:dLblPos val="bestFit"/>
              <c:showLegendKey val="1"/>
              <c:showVal val="0"/>
              <c:showCatName val="0"/>
              <c:showSerName val="0"/>
              <c:showPercent val="0"/>
              <c:showBubbleSize val="0"/>
            </c:dLbl>
            <c:dLbl>
              <c:idx val="1"/>
              <c:layout>
                <c:manualLayout>
                  <c:x val="3.2277656089265985E-2"/>
                  <c:y val="5.6883313314649228E-2"/>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554 419,3 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(7%)</a:t>
                    </a:r>
                    <a:endParaRPr lang="ru-RU" sz="900" b="1" i="0" u="none" strike="noStrike" baseline="0">
                      <a:solidFill>
                        <a:srgbClr val="000000"/>
                      </a:solidFill>
                      <a:latin typeface="Arial Cyr"/>
                      <a:cs typeface="Arial Cyr"/>
                    </a:endParaRPr>
                  </a:p>
                </c:rich>
              </c:tx>
              <c:numFmt formatCode="#,##0.0" sourceLinked="0"/>
              <c:spPr>
                <a:noFill/>
                <a:ln w="25400">
                  <a:noFill/>
                </a:ln>
              </c:spPr>
              <c:dLblPos val="bestFit"/>
              <c:showLegendKey val="1"/>
              <c:showVal val="0"/>
              <c:showCatName val="0"/>
              <c:showSerName val="0"/>
              <c:showPercent val="0"/>
              <c:showBubbleSize val="0"/>
            </c:dLbl>
            <c:dLbl>
              <c:idx val="2"/>
              <c:layout>
                <c:manualLayout>
                  <c:x val="-1.5424493861741946E-2"/>
                  <c:y val="-3.5722941411984475E-2"/>
                </c:manualLayout>
              </c:layout>
              <c:tx>
                <c:rich>
                  <a:bodyPr/>
                  <a:lstStyle/>
                  <a:p>
                    <a:r>
                      <a:rPr lang="ru-RU" sz="1100">
                        <a:solidFill>
                          <a:srgbClr val="002060"/>
                        </a:solidFill>
                        <a:latin typeface="Times New Roman" panose="02020603050405020304" pitchFamily="18" charset="0"/>
                        <a:cs typeface="Times New Roman" panose="02020603050405020304" pitchFamily="18" charset="0"/>
                      </a:rPr>
                      <a:t>4 276 508,2 т.р.</a:t>
                    </a:r>
                    <a:r>
                      <a:rPr lang="ru-RU" sz="1100" baseline="0">
                        <a:solidFill>
                          <a:srgbClr val="002060"/>
                        </a:solidFill>
                        <a:latin typeface="Times New Roman" panose="02020603050405020304" pitchFamily="18" charset="0"/>
                        <a:cs typeface="Times New Roman" panose="02020603050405020304" pitchFamily="18" charset="0"/>
                      </a:rPr>
                      <a:t> </a:t>
                    </a:r>
                  </a:p>
                  <a:p>
                    <a:r>
                      <a:rPr lang="ru-RU" sz="1100" baseline="0">
                        <a:solidFill>
                          <a:srgbClr val="002060"/>
                        </a:solidFill>
                        <a:latin typeface="Times New Roman" panose="02020603050405020304" pitchFamily="18" charset="0"/>
                        <a:cs typeface="Times New Roman" panose="02020603050405020304" pitchFamily="18" charset="0"/>
                      </a:rPr>
                      <a:t>(54</a:t>
                    </a:r>
                    <a:r>
                      <a:rPr lang="en-US" sz="1100">
                        <a:solidFill>
                          <a:srgbClr val="002060"/>
                        </a:solidFill>
                        <a:latin typeface="Times New Roman" panose="02020603050405020304" pitchFamily="18" charset="0"/>
                        <a:cs typeface="Times New Roman" panose="02020603050405020304" pitchFamily="18" charset="0"/>
                      </a:rPr>
                      <a:t>%</a:t>
                    </a:r>
                    <a:r>
                      <a:rPr lang="ru-RU" sz="1100">
                        <a:solidFill>
                          <a:srgbClr val="002060"/>
                        </a:solidFill>
                        <a:latin typeface="Times New Roman" panose="02020603050405020304" pitchFamily="18" charset="0"/>
                        <a:cs typeface="Times New Roman" panose="02020603050405020304" pitchFamily="18" charset="0"/>
                      </a:rPr>
                      <a:t>)</a:t>
                    </a:r>
                    <a:endParaRPr lang="en-US"/>
                  </a:p>
                </c:rich>
              </c:tx>
              <c:dLblPos val="bestFit"/>
              <c:showLegendKey val="1"/>
              <c:showVal val="0"/>
              <c:showCatName val="0"/>
              <c:showSerName val="0"/>
              <c:showPercent val="0"/>
              <c:showBubbleSize val="0"/>
            </c:dLbl>
            <c:dLbl>
              <c:idx val="3"/>
              <c:layout>
                <c:manualLayout>
                  <c:x val="-5.4506320112261045E-2"/>
                  <c:y val="-3.2741670003114015E-5"/>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273 718,2 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(7,6%)</a:t>
                    </a:r>
                    <a:endParaRPr lang="ru-RU" sz="900" b="1" i="0" u="none" strike="noStrike" baseline="0">
                      <a:solidFill>
                        <a:srgbClr val="000000"/>
                      </a:solidFill>
                      <a:latin typeface="Arial Cyr"/>
                      <a:cs typeface="Arial Cyr"/>
                    </a:endParaRPr>
                  </a:p>
                </c:rich>
              </c:tx>
              <c:numFmt formatCode="#,##0.0" sourceLinked="0"/>
              <c:spPr>
                <a:noFill/>
                <a:ln w="25400">
                  <a:noFill/>
                </a:ln>
              </c:spPr>
              <c:dLblPos val="bestFit"/>
              <c:showLegendKey val="1"/>
              <c:showVal val="0"/>
              <c:showCatName val="0"/>
              <c:showSerName val="0"/>
              <c:showPercent val="0"/>
              <c:showBubbleSize val="0"/>
            </c:dLbl>
            <c:dLbl>
              <c:idx val="4"/>
              <c:layout>
                <c:manualLayout>
                  <c:x val="-3.5063336834705333E-2"/>
                  <c:y val="-4.3255838782863987E-2"/>
                </c:manualLayout>
              </c:layout>
              <c:tx>
                <c:rich>
                  <a:bodyPr/>
                  <a:lstStyle/>
                  <a:p>
                    <a:r>
                      <a:rPr lang="ru-RU" sz="1100">
                        <a:solidFill>
                          <a:srgbClr val="002060"/>
                        </a:solidFill>
                        <a:latin typeface="Times New Roman" panose="02020603050405020304" pitchFamily="18" charset="0"/>
                        <a:cs typeface="Times New Roman" panose="02020603050405020304" pitchFamily="18" charset="0"/>
                      </a:rPr>
                      <a:t>1 446 683,4 т.р.</a:t>
                    </a:r>
                  </a:p>
                  <a:p>
                    <a:r>
                      <a:rPr lang="ru-RU" sz="1100">
                        <a:solidFill>
                          <a:srgbClr val="002060"/>
                        </a:solidFill>
                        <a:latin typeface="Times New Roman" panose="02020603050405020304" pitchFamily="18" charset="0"/>
                        <a:cs typeface="Times New Roman" panose="02020603050405020304" pitchFamily="18" charset="0"/>
                      </a:rPr>
                      <a:t>(40</a:t>
                    </a:r>
                    <a:r>
                      <a:rPr lang="en-US" sz="1100">
                        <a:solidFill>
                          <a:srgbClr val="002060"/>
                        </a:solidFill>
                        <a:latin typeface="Times New Roman" panose="02020603050405020304" pitchFamily="18" charset="0"/>
                        <a:cs typeface="Times New Roman" panose="02020603050405020304" pitchFamily="18" charset="0"/>
                      </a:rPr>
                      <a:t>%</a:t>
                    </a:r>
                    <a:r>
                      <a:rPr lang="ru-RU" sz="1100">
                        <a:solidFill>
                          <a:srgbClr val="002060"/>
                        </a:solidFill>
                        <a:latin typeface="Times New Roman" panose="02020603050405020304" pitchFamily="18" charset="0"/>
                        <a:cs typeface="Times New Roman" panose="02020603050405020304" pitchFamily="18" charset="0"/>
                      </a:rPr>
                      <a:t>)</a:t>
                    </a:r>
                    <a:endParaRPr lang="en-US"/>
                  </a:p>
                </c:rich>
              </c:tx>
              <c:dLblPos val="bestFit"/>
              <c:showLegendKey val="1"/>
              <c:showVal val="0"/>
              <c:showCatName val="0"/>
              <c:showSerName val="0"/>
              <c:showPercent val="0"/>
              <c:showBubbleSize val="0"/>
            </c:dLbl>
            <c:dLbl>
              <c:idx val="5"/>
              <c:layout>
                <c:manualLayout>
                  <c:x val="-8.5847888455514929E-2"/>
                  <c:y val="-4.215490012901137E-4"/>
                </c:manualLayout>
              </c:layout>
              <c:tx>
                <c:rich>
                  <a:bodyPr/>
                  <a:lstStyle/>
                  <a:p>
                    <a:r>
                      <a:rPr lang="ru-RU" sz="1100">
                        <a:solidFill>
                          <a:srgbClr val="002060"/>
                        </a:solidFill>
                        <a:latin typeface="Times New Roman" panose="02020603050405020304" pitchFamily="18" charset="0"/>
                        <a:cs typeface="Times New Roman" panose="02020603050405020304" pitchFamily="18" charset="0"/>
                      </a:rPr>
                      <a:t>840</a:t>
                    </a:r>
                    <a:r>
                      <a:rPr lang="en-US" sz="1100">
                        <a:solidFill>
                          <a:srgbClr val="002060"/>
                        </a:solidFill>
                        <a:latin typeface="Times New Roman" panose="02020603050405020304" pitchFamily="18" charset="0"/>
                        <a:cs typeface="Times New Roman" panose="02020603050405020304" pitchFamily="18" charset="0"/>
                      </a:rPr>
                      <a:t>,9</a:t>
                    </a:r>
                    <a:r>
                      <a:rPr lang="ru-RU" sz="1100">
                        <a:solidFill>
                          <a:srgbClr val="002060"/>
                        </a:solidFill>
                        <a:latin typeface="Times New Roman" panose="02020603050405020304" pitchFamily="18" charset="0"/>
                        <a:cs typeface="Times New Roman" panose="02020603050405020304" pitchFamily="18" charset="0"/>
                      </a:rPr>
                      <a:t> т.р.</a:t>
                    </a:r>
                  </a:p>
                  <a:p>
                    <a:r>
                      <a:rPr lang="ru-RU" sz="1100">
                        <a:solidFill>
                          <a:srgbClr val="002060"/>
                        </a:solidFill>
                        <a:latin typeface="Times New Roman" panose="02020603050405020304" pitchFamily="18" charset="0"/>
                        <a:cs typeface="Times New Roman" panose="02020603050405020304" pitchFamily="18" charset="0"/>
                      </a:rPr>
                      <a:t>(</a:t>
                    </a:r>
                    <a:r>
                      <a:rPr lang="en-US" sz="1100">
                        <a:solidFill>
                          <a:srgbClr val="002060"/>
                        </a:solidFill>
                        <a:latin typeface="Times New Roman" panose="02020603050405020304" pitchFamily="18" charset="0"/>
                        <a:cs typeface="Times New Roman" panose="02020603050405020304" pitchFamily="18" charset="0"/>
                      </a:rPr>
                      <a:t>0</a:t>
                    </a:r>
                    <a:r>
                      <a:rPr lang="ru-RU" sz="1100">
                        <a:solidFill>
                          <a:srgbClr val="002060"/>
                        </a:solidFill>
                        <a:latin typeface="Times New Roman" panose="02020603050405020304" pitchFamily="18" charset="0"/>
                        <a:cs typeface="Times New Roman" panose="02020603050405020304" pitchFamily="18" charset="0"/>
                      </a:rPr>
                      <a:t>,02</a:t>
                    </a:r>
                    <a:r>
                      <a:rPr lang="en-US" sz="1100">
                        <a:solidFill>
                          <a:srgbClr val="002060"/>
                        </a:solidFill>
                        <a:latin typeface="Times New Roman" panose="02020603050405020304" pitchFamily="18" charset="0"/>
                        <a:cs typeface="Times New Roman" panose="02020603050405020304" pitchFamily="18" charset="0"/>
                      </a:rPr>
                      <a:t>%</a:t>
                    </a:r>
                    <a:r>
                      <a:rPr lang="ru-RU" sz="1100">
                        <a:solidFill>
                          <a:srgbClr val="002060"/>
                        </a:solidFill>
                        <a:latin typeface="Times New Roman" panose="02020603050405020304" pitchFamily="18" charset="0"/>
                        <a:cs typeface="Times New Roman" panose="02020603050405020304" pitchFamily="18" charset="0"/>
                      </a:rPr>
                      <a:t>)</a:t>
                    </a:r>
                    <a:endParaRPr lang="en-US"/>
                  </a:p>
                </c:rich>
              </c:tx>
              <c:dLblPos val="bestFit"/>
              <c:showLegendKey val="1"/>
              <c:showVal val="0"/>
              <c:showCatName val="0"/>
              <c:showSerName val="0"/>
              <c:showPercent val="0"/>
              <c:showBubbleSize val="0"/>
            </c:dLbl>
            <c:dLbl>
              <c:idx val="6"/>
              <c:layout>
                <c:manualLayout>
                  <c:x val="7.6859187844539087E-2"/>
                  <c:y val="-4.9413230125895276E-3"/>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1 484,4 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 0,04%</a:t>
                    </a:r>
                    <a:endParaRPr lang="ru-RU" sz="900" b="1" i="0" u="none" strike="noStrike" baseline="0">
                      <a:solidFill>
                        <a:srgbClr val="000000"/>
                      </a:solidFill>
                      <a:latin typeface="Arial Cyr"/>
                      <a:cs typeface="Arial Cyr"/>
                    </a:endParaRPr>
                  </a:p>
                </c:rich>
              </c:tx>
              <c:numFmt formatCode="#,##0.0" sourceLinked="0"/>
              <c:spPr>
                <a:noFill/>
                <a:ln w="25400">
                  <a:noFill/>
                </a:ln>
              </c:spPr>
              <c:dLblPos val="bestFit"/>
              <c:showLegendKey val="1"/>
              <c:showVal val="0"/>
              <c:showCatName val="0"/>
              <c:showSerName val="0"/>
              <c:showPercent val="0"/>
              <c:showBubbleSize val="0"/>
            </c:dLbl>
            <c:dLbl>
              <c:idx val="7"/>
              <c:showLegendKey val="0"/>
              <c:showVal val="1"/>
              <c:showCatName val="0"/>
              <c:showSerName val="0"/>
              <c:showPercent val="1"/>
              <c:showBubbleSize val="0"/>
            </c:dLbl>
            <c:dLbl>
              <c:idx val="8"/>
              <c:layout>
                <c:manualLayout>
                  <c:x val="9.0166030176941428E-2"/>
                  <c:y val="-8.8055518483918325E-3"/>
                </c:manualLayout>
              </c:layout>
              <c:dLblPos val="bestFit"/>
              <c:showLegendKey val="1"/>
              <c:showVal val="1"/>
              <c:showCatName val="0"/>
              <c:showSerName val="0"/>
              <c:showPercent val="1"/>
              <c:showBubbleSize val="0"/>
            </c:dLbl>
            <c:numFmt formatCode="#,##0.0" sourceLinked="0"/>
            <c:spPr>
              <a:noFill/>
              <a:ln w="25400">
                <a:noFill/>
              </a:ln>
            </c:spPr>
            <c:txPr>
              <a:bodyPr/>
              <a:lstStyle/>
              <a:p>
                <a:pPr>
                  <a:defRPr sz="1100" b="1" i="0" u="none" strike="noStrike" baseline="0">
                    <a:solidFill>
                      <a:srgbClr val="002060"/>
                    </a:solidFill>
                    <a:latin typeface="Times New Roman" panose="02020603050405020304" pitchFamily="18" charset="0"/>
                    <a:ea typeface="Arial Cyr"/>
                    <a:cs typeface="Times New Roman" panose="02020603050405020304" pitchFamily="18" charset="0"/>
                  </a:defRPr>
                </a:pPr>
                <a:endParaRPr lang="ru-RU"/>
              </a:p>
            </c:txPr>
            <c:showLegendKey val="1"/>
            <c:showVal val="1"/>
            <c:showCatName val="0"/>
            <c:showSerName val="0"/>
            <c:showPercent val="1"/>
            <c:showBubbleSize val="0"/>
            <c:showLeaderLines val="1"/>
          </c:dLbls>
          <c:cat>
            <c:strRef>
              <c:f>Лист1!$A$3:$A$5</c:f>
              <c:strCache>
                <c:ptCount val="3"/>
                <c:pt idx="0">
                  <c:v>НАЛОГОВЫЕ ДОХОДЫ </c:v>
                </c:pt>
                <c:pt idx="1">
                  <c:v>НЕНАЛОГОВЫЕ ДОХОДЫ  </c:v>
                </c:pt>
                <c:pt idx="2">
                  <c:v>БЕЗВОЗМЕЗДНЫЕ ПОСТУПЛЕНИЯ  </c:v>
                </c:pt>
              </c:strCache>
            </c:strRef>
          </c:cat>
          <c:val>
            <c:numRef>
              <c:f>Лист1!$B$3:$B$5</c:f>
              <c:numCache>
                <c:formatCode>General</c:formatCode>
                <c:ptCount val="3"/>
                <c:pt idx="0">
                  <c:v>3084264.2</c:v>
                </c:pt>
                <c:pt idx="1">
                  <c:v>554419.30000000005</c:v>
                </c:pt>
                <c:pt idx="2">
                  <c:v>4276508.2</c:v>
                </c:pt>
              </c:numCache>
            </c:numRef>
          </c:val>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4.6535683082419323E-2"/>
          <c:y val="0.93446336906672867"/>
          <c:w val="0.91416761202588193"/>
          <c:h val="6.5536630933271223E-2"/>
        </c:manualLayout>
      </c:layout>
      <c:overlay val="0"/>
      <c:spPr>
        <a:solidFill>
          <a:schemeClr val="bg1">
            <a:lumMod val="95000"/>
          </a:schemeClr>
        </a:solidFill>
        <a:ln w="3175">
          <a:solidFill>
            <a:srgbClr val="000000"/>
          </a:solidFill>
          <a:prstDash val="solid"/>
        </a:ln>
      </c:spPr>
      <c:txPr>
        <a:bodyPr/>
        <a:lstStyle/>
        <a:p>
          <a:pPr>
            <a:defRPr sz="800" b="1" i="0" u="none" strike="noStrike" baseline="0">
              <a:solidFill>
                <a:srgbClr val="000000"/>
              </a:solidFill>
              <a:latin typeface="Times New Roman" panose="02020603050405020304" pitchFamily="18" charset="0"/>
              <a:ea typeface="Arial Cyr"/>
              <a:cs typeface="Times New Roman" panose="02020603050405020304" pitchFamily="18" charset="0"/>
            </a:defRPr>
          </a:pPr>
          <a:endParaRPr lang="ru-RU"/>
        </a:p>
      </c:txPr>
    </c:legend>
    <c:plotVisOnly val="1"/>
    <c:dispBlanksAs val="zero"/>
    <c:showDLblsOverMax val="0"/>
  </c:chart>
  <c:spPr>
    <a:no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00" b="1" i="0" u="none" strike="noStrike" baseline="0">
                <a:solidFill>
                  <a:srgbClr val="000000"/>
                </a:solidFill>
                <a:latin typeface="Arial Cyr"/>
                <a:ea typeface="Arial Cyr"/>
                <a:cs typeface="Arial Cyr"/>
              </a:defRPr>
            </a:pPr>
            <a:r>
              <a:rPr lang="ru-RU" sz="1600" dirty="0">
                <a:solidFill>
                  <a:srgbClr val="002060"/>
                </a:solidFill>
                <a:latin typeface="Times New Roman" panose="02020603050405020304" pitchFamily="18" charset="0"/>
                <a:cs typeface="Times New Roman" panose="02020603050405020304" pitchFamily="18" charset="0"/>
              </a:rPr>
              <a:t>           Структура </a:t>
            </a:r>
            <a:r>
              <a:rPr lang="ru-RU" sz="1600" dirty="0" smtClean="0">
                <a:solidFill>
                  <a:srgbClr val="002060"/>
                </a:solidFill>
                <a:latin typeface="Times New Roman" panose="02020603050405020304" pitchFamily="18" charset="0"/>
                <a:cs typeface="Times New Roman" panose="02020603050405020304" pitchFamily="18" charset="0"/>
              </a:rPr>
              <a:t>поступлений налоговых </a:t>
            </a:r>
            <a:r>
              <a:rPr lang="ru-RU" sz="1600" dirty="0">
                <a:solidFill>
                  <a:srgbClr val="002060"/>
                </a:solidFill>
                <a:latin typeface="Times New Roman" panose="02020603050405020304" pitchFamily="18" charset="0"/>
                <a:cs typeface="Times New Roman" panose="02020603050405020304" pitchFamily="18" charset="0"/>
              </a:rPr>
              <a:t>доходов бюджета городского  округа </a:t>
            </a:r>
            <a:r>
              <a:rPr lang="ru-RU" sz="1600" dirty="0" smtClean="0">
                <a:solidFill>
                  <a:srgbClr val="002060"/>
                </a:solidFill>
                <a:latin typeface="Times New Roman" panose="02020603050405020304" pitchFamily="18" charset="0"/>
                <a:cs typeface="Times New Roman" panose="02020603050405020304" pitchFamily="18" charset="0"/>
              </a:rPr>
              <a:t> Чехов за  2023 </a:t>
            </a:r>
            <a:r>
              <a:rPr lang="ru-RU" sz="1600" dirty="0">
                <a:solidFill>
                  <a:srgbClr val="002060"/>
                </a:solidFill>
                <a:latin typeface="Times New Roman" panose="02020603050405020304" pitchFamily="18" charset="0"/>
                <a:cs typeface="Times New Roman" panose="02020603050405020304" pitchFamily="18" charset="0"/>
              </a:rPr>
              <a:t>год</a:t>
            </a:r>
          </a:p>
        </c:rich>
      </c:tx>
      <c:layout>
        <c:manualLayout>
          <c:xMode val="edge"/>
          <c:yMode val="edge"/>
          <c:x val="6.9468322825059561E-2"/>
          <c:y val="5.1946395008926956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2578332431429884"/>
          <c:y val="0.2508474961657598"/>
          <c:w val="0.76870044812133742"/>
          <c:h val="0.49887005649717514"/>
        </c:manualLayout>
      </c:layout>
      <c:pie3DChart>
        <c:varyColors val="1"/>
        <c:ser>
          <c:idx val="0"/>
          <c:order val="0"/>
          <c:tx>
            <c:v>Структура налоговых доходов в бюджет Чеховского муниципального района за 1 квартал 2007 года</c:v>
          </c:tx>
          <c:spPr>
            <a:ln w="12700">
              <a:solidFill>
                <a:srgbClr val="000000"/>
              </a:solidFill>
              <a:prstDash val="solid"/>
            </a:ln>
            <a:scene3d>
              <a:camera prst="orthographicFront"/>
              <a:lightRig rig="threePt" dir="t"/>
            </a:scene3d>
            <a:sp3d prstMaterial="plastic">
              <a:bevelT prst="slope"/>
              <a:contourClr>
                <a:srgbClr val="000000"/>
              </a:contourClr>
            </a:sp3d>
          </c:spPr>
          <c:explosion val="11"/>
          <c:dPt>
            <c:idx val="0"/>
            <c:bubble3D val="0"/>
            <c:explosion val="1"/>
            <c:spPr>
              <a:solidFill>
                <a:schemeClr val="accent5">
                  <a:lumMod val="75000"/>
                </a:schemeClr>
              </a:solidFill>
              <a:ln w="12700">
                <a:solidFill>
                  <a:srgbClr val="000000"/>
                </a:solidFill>
                <a:prstDash val="solid"/>
              </a:ln>
              <a:scene3d>
                <a:camera prst="orthographicFront"/>
                <a:lightRig rig="threePt" dir="t"/>
              </a:scene3d>
              <a:sp3d prstMaterial="plastic">
                <a:bevelT prst="slope"/>
                <a:contourClr>
                  <a:srgbClr val="000000"/>
                </a:contourClr>
              </a:sp3d>
            </c:spPr>
          </c:dPt>
          <c:dPt>
            <c:idx val="1"/>
            <c:bubble3D val="0"/>
            <c:spPr>
              <a:solidFill>
                <a:srgbClr val="00B050"/>
              </a:solidFill>
              <a:ln w="12700">
                <a:solidFill>
                  <a:srgbClr val="000000"/>
                </a:solidFill>
                <a:prstDash val="solid"/>
              </a:ln>
              <a:scene3d>
                <a:camera prst="orthographicFront"/>
                <a:lightRig rig="threePt" dir="t"/>
              </a:scene3d>
              <a:sp3d prstMaterial="plastic">
                <a:bevelT prst="slope"/>
                <a:contourClr>
                  <a:srgbClr val="000000"/>
                </a:contourClr>
              </a:sp3d>
            </c:spPr>
          </c:dPt>
          <c:dPt>
            <c:idx val="2"/>
            <c:bubble3D val="0"/>
            <c:explosion val="6"/>
            <c:spPr>
              <a:solidFill>
                <a:schemeClr val="accent2">
                  <a:lumMod val="75000"/>
                </a:schemeClr>
              </a:solidFill>
              <a:ln w="12700">
                <a:solidFill>
                  <a:srgbClr val="000000"/>
                </a:solidFill>
                <a:prstDash val="solid"/>
              </a:ln>
              <a:scene3d>
                <a:camera prst="orthographicFront"/>
                <a:lightRig rig="threePt" dir="t"/>
              </a:scene3d>
              <a:sp3d prstMaterial="plastic">
                <a:bevelT prst="slope"/>
                <a:contourClr>
                  <a:srgbClr val="000000"/>
                </a:contourClr>
              </a:sp3d>
            </c:spPr>
          </c:dPt>
          <c:dPt>
            <c:idx val="3"/>
            <c:bubble3D val="0"/>
            <c:explosion val="3"/>
            <c:spPr>
              <a:solidFill>
                <a:srgbClr val="FFC000"/>
              </a:solidFill>
              <a:ln w="12700">
                <a:solidFill>
                  <a:srgbClr val="000000"/>
                </a:solidFill>
                <a:prstDash val="solid"/>
              </a:ln>
              <a:scene3d>
                <a:camera prst="orthographicFront"/>
                <a:lightRig rig="threePt" dir="t"/>
              </a:scene3d>
              <a:sp3d prstMaterial="plastic">
                <a:bevelT prst="slope"/>
                <a:contourClr>
                  <a:srgbClr val="000000"/>
                </a:contourClr>
              </a:sp3d>
            </c:spPr>
          </c:dPt>
          <c:dPt>
            <c:idx val="4"/>
            <c:bubble3D val="0"/>
            <c:spPr>
              <a:solidFill>
                <a:srgbClr val="FF0000"/>
              </a:solidFill>
              <a:ln w="12700">
                <a:solidFill>
                  <a:srgbClr val="000000"/>
                </a:solidFill>
                <a:prstDash val="solid"/>
              </a:ln>
              <a:scene3d>
                <a:camera prst="orthographicFront"/>
                <a:lightRig rig="threePt" dir="t"/>
              </a:scene3d>
              <a:sp3d prstMaterial="plastic">
                <a:bevelT prst="slope"/>
                <a:contourClr>
                  <a:srgbClr val="000000"/>
                </a:contourClr>
              </a:sp3d>
            </c:spPr>
          </c:dPt>
          <c:dLbls>
            <c:dLbl>
              <c:idx val="0"/>
              <c:layout>
                <c:manualLayout>
                  <c:x val="-8.4032603473686782E-2"/>
                  <c:y val="-0.3249334934828062"/>
                </c:manualLayout>
              </c:layout>
              <c:tx>
                <c:rich>
                  <a:bodyPr/>
                  <a:lstStyle/>
                  <a:p>
                    <a:pPr>
                      <a:defRPr sz="800" b="1"/>
                    </a:pPr>
                    <a:r>
                      <a:rPr lang="ru-RU" sz="1100" b="1" dirty="0">
                        <a:solidFill>
                          <a:srgbClr val="002060"/>
                        </a:solidFill>
                        <a:latin typeface="Times New Roman" panose="02020603050405020304" pitchFamily="18" charset="0"/>
                        <a:cs typeface="Times New Roman" panose="02020603050405020304" pitchFamily="18" charset="0"/>
                      </a:rPr>
                      <a:t>1 640 614,6 </a:t>
                    </a:r>
                    <a:r>
                      <a:rPr lang="ru-RU" sz="1100" b="1" dirty="0" err="1">
                        <a:solidFill>
                          <a:srgbClr val="002060"/>
                        </a:solidFill>
                        <a:latin typeface="Times New Roman" panose="02020603050405020304" pitchFamily="18" charset="0"/>
                        <a:cs typeface="Times New Roman" panose="02020603050405020304" pitchFamily="18" charset="0"/>
                      </a:rPr>
                      <a:t>т.р</a:t>
                    </a:r>
                    <a:r>
                      <a:rPr lang="ru-RU" sz="1100" b="1" dirty="0">
                        <a:solidFill>
                          <a:srgbClr val="002060"/>
                        </a:solidFill>
                        <a:latin typeface="Times New Roman" panose="02020603050405020304" pitchFamily="18" charset="0"/>
                        <a:cs typeface="Times New Roman" panose="02020603050405020304" pitchFamily="18" charset="0"/>
                      </a:rPr>
                      <a:t>.</a:t>
                    </a:r>
                  </a:p>
                  <a:p>
                    <a:pPr>
                      <a:defRPr sz="800" b="1"/>
                    </a:pPr>
                    <a:r>
                      <a:rPr lang="ru-RU" sz="1100" b="1" dirty="0">
                        <a:solidFill>
                          <a:srgbClr val="002060"/>
                        </a:solidFill>
                        <a:latin typeface="Times New Roman" panose="02020603050405020304" pitchFamily="18" charset="0"/>
                        <a:cs typeface="Times New Roman" panose="02020603050405020304" pitchFamily="18" charset="0"/>
                      </a:rPr>
                      <a:t>(53,2 %)</a:t>
                    </a:r>
                    <a:endParaRPr lang="ru-RU" sz="1100" dirty="0">
                      <a:solidFill>
                        <a:srgbClr val="002060"/>
                      </a:solidFill>
                      <a:latin typeface="Times New Roman" panose="02020603050405020304" pitchFamily="18" charset="0"/>
                      <a:cs typeface="Times New Roman" panose="02020603050405020304" pitchFamily="18" charset="0"/>
                    </a:endParaRPr>
                  </a:p>
                </c:rich>
              </c:tx>
              <c:spPr/>
              <c:dLblPos val="bestFit"/>
              <c:showLegendKey val="0"/>
              <c:showVal val="0"/>
              <c:showCatName val="0"/>
              <c:showSerName val="0"/>
              <c:showPercent val="0"/>
              <c:showBubbleSize val="0"/>
            </c:dLbl>
            <c:dLbl>
              <c:idx val="1"/>
              <c:layout>
                <c:manualLayout>
                  <c:x val="3.767807502186165E-2"/>
                  <c:y val="2.0835560400671586E-2"/>
                </c:manualLayout>
              </c:layout>
              <c:tx>
                <c:rich>
                  <a:bodyPr/>
                  <a:lstStyle/>
                  <a:p>
                    <a:r>
                      <a:rPr lang="ru-RU" sz="1100" b="1" dirty="0">
                        <a:solidFill>
                          <a:srgbClr val="002060"/>
                        </a:solidFill>
                        <a:latin typeface="Times New Roman" panose="02020603050405020304" pitchFamily="18" charset="0"/>
                        <a:cs typeface="Times New Roman" panose="02020603050405020304" pitchFamily="18" charset="0"/>
                      </a:rPr>
                      <a:t>91</a:t>
                    </a:r>
                    <a:r>
                      <a:rPr lang="ru-RU" sz="1100" b="1" baseline="0" dirty="0">
                        <a:solidFill>
                          <a:srgbClr val="002060"/>
                        </a:solidFill>
                        <a:latin typeface="Times New Roman" panose="02020603050405020304" pitchFamily="18" charset="0"/>
                        <a:cs typeface="Times New Roman" panose="02020603050405020304" pitchFamily="18" charset="0"/>
                      </a:rPr>
                      <a:t> 309,1 </a:t>
                    </a:r>
                    <a:r>
                      <a:rPr lang="ru-RU" sz="1100" b="1" dirty="0" err="1">
                        <a:solidFill>
                          <a:srgbClr val="002060"/>
                        </a:solidFill>
                        <a:latin typeface="Times New Roman" panose="02020603050405020304" pitchFamily="18" charset="0"/>
                        <a:cs typeface="Times New Roman" panose="02020603050405020304" pitchFamily="18" charset="0"/>
                      </a:rPr>
                      <a:t>т.р</a:t>
                    </a:r>
                    <a:r>
                      <a:rPr lang="ru-RU" sz="1100" b="1" dirty="0">
                        <a:solidFill>
                          <a:srgbClr val="002060"/>
                        </a:solidFill>
                        <a:latin typeface="Times New Roman" panose="02020603050405020304" pitchFamily="18" charset="0"/>
                        <a:cs typeface="Times New Roman" panose="02020603050405020304" pitchFamily="18" charset="0"/>
                      </a:rPr>
                      <a:t>.</a:t>
                    </a:r>
                  </a:p>
                  <a:p>
                    <a:r>
                      <a:rPr lang="ru-RU" sz="1100" b="1" dirty="0">
                        <a:solidFill>
                          <a:srgbClr val="002060"/>
                        </a:solidFill>
                        <a:latin typeface="Times New Roman" panose="02020603050405020304" pitchFamily="18" charset="0"/>
                        <a:cs typeface="Times New Roman" panose="02020603050405020304" pitchFamily="18" charset="0"/>
                      </a:rPr>
                      <a:t> (3,0</a:t>
                    </a:r>
                    <a:r>
                      <a:rPr lang="ru-RU" sz="1100" b="1" baseline="0" dirty="0">
                        <a:solidFill>
                          <a:srgbClr val="002060"/>
                        </a:solidFill>
                        <a:latin typeface="Times New Roman" panose="02020603050405020304" pitchFamily="18" charset="0"/>
                        <a:cs typeface="Times New Roman" panose="02020603050405020304" pitchFamily="18" charset="0"/>
                      </a:rPr>
                      <a:t> </a:t>
                    </a:r>
                    <a:r>
                      <a:rPr lang="ru-RU" sz="1100" b="1" dirty="0">
                        <a:solidFill>
                          <a:srgbClr val="002060"/>
                        </a:solidFill>
                        <a:latin typeface="Times New Roman" panose="02020603050405020304" pitchFamily="18" charset="0"/>
                        <a:cs typeface="Times New Roman" panose="02020603050405020304" pitchFamily="18" charset="0"/>
                      </a:rPr>
                      <a:t>%)</a:t>
                    </a:r>
                    <a:endParaRPr lang="ru-RU" sz="1100" dirty="0">
                      <a:solidFill>
                        <a:srgbClr val="002060"/>
                      </a:solidFill>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dLbl>
            <c:dLbl>
              <c:idx val="2"/>
              <c:layout>
                <c:manualLayout>
                  <c:x val="-3.82624634429004E-2"/>
                  <c:y val="-2.0114266910487445E-2"/>
                </c:manualLayout>
              </c:layout>
              <c:tx>
                <c:rich>
                  <a:bodyPr/>
                  <a:lstStyle/>
                  <a:p>
                    <a:pPr>
                      <a:defRPr sz="800" b="1"/>
                    </a:pPr>
                    <a:r>
                      <a:rPr lang="ru-RU" sz="1100" b="1" dirty="0">
                        <a:solidFill>
                          <a:srgbClr val="002060"/>
                        </a:solidFill>
                        <a:latin typeface="Times New Roman" panose="02020603050405020304" pitchFamily="18" charset="0"/>
                        <a:cs typeface="Times New Roman" panose="02020603050405020304" pitchFamily="18" charset="0"/>
                      </a:rPr>
                      <a:t>578</a:t>
                    </a:r>
                    <a:r>
                      <a:rPr lang="ru-RU" sz="1100" b="1" baseline="0" dirty="0">
                        <a:solidFill>
                          <a:srgbClr val="002060"/>
                        </a:solidFill>
                        <a:latin typeface="Times New Roman" panose="02020603050405020304" pitchFamily="18" charset="0"/>
                        <a:cs typeface="Times New Roman" panose="02020603050405020304" pitchFamily="18" charset="0"/>
                      </a:rPr>
                      <a:t> 297,2 </a:t>
                    </a:r>
                    <a:r>
                      <a:rPr lang="ru-RU" sz="1100" b="1" dirty="0" err="1">
                        <a:solidFill>
                          <a:srgbClr val="002060"/>
                        </a:solidFill>
                        <a:latin typeface="Times New Roman" panose="02020603050405020304" pitchFamily="18" charset="0"/>
                        <a:cs typeface="Times New Roman" panose="02020603050405020304" pitchFamily="18" charset="0"/>
                      </a:rPr>
                      <a:t>т.р</a:t>
                    </a:r>
                    <a:r>
                      <a:rPr lang="ru-RU" sz="1100" b="1" dirty="0">
                        <a:solidFill>
                          <a:srgbClr val="002060"/>
                        </a:solidFill>
                        <a:latin typeface="Times New Roman" panose="02020603050405020304" pitchFamily="18" charset="0"/>
                        <a:cs typeface="Times New Roman" panose="02020603050405020304" pitchFamily="18" charset="0"/>
                      </a:rPr>
                      <a:t>.</a:t>
                    </a:r>
                  </a:p>
                  <a:p>
                    <a:pPr>
                      <a:defRPr sz="800" b="1"/>
                    </a:pPr>
                    <a:r>
                      <a:rPr lang="ru-RU" sz="1100" b="1" dirty="0">
                        <a:solidFill>
                          <a:srgbClr val="002060"/>
                        </a:solidFill>
                        <a:latin typeface="Times New Roman" panose="02020603050405020304" pitchFamily="18" charset="0"/>
                        <a:cs typeface="Times New Roman" panose="02020603050405020304" pitchFamily="18" charset="0"/>
                      </a:rPr>
                      <a:t>(18,8</a:t>
                    </a:r>
                    <a:r>
                      <a:rPr lang="ru-RU" sz="1100" b="1" baseline="0" dirty="0">
                        <a:solidFill>
                          <a:srgbClr val="002060"/>
                        </a:solidFill>
                        <a:latin typeface="Times New Roman" panose="02020603050405020304" pitchFamily="18" charset="0"/>
                        <a:cs typeface="Times New Roman" panose="02020603050405020304" pitchFamily="18" charset="0"/>
                      </a:rPr>
                      <a:t> </a:t>
                    </a:r>
                    <a:r>
                      <a:rPr lang="ru-RU" sz="1100" b="1" dirty="0">
                        <a:solidFill>
                          <a:srgbClr val="002060"/>
                        </a:solidFill>
                        <a:latin typeface="Times New Roman" panose="02020603050405020304" pitchFamily="18" charset="0"/>
                        <a:cs typeface="Times New Roman" panose="02020603050405020304" pitchFamily="18" charset="0"/>
                      </a:rPr>
                      <a:t> %)</a:t>
                    </a:r>
                    <a:endParaRPr lang="ru-RU" sz="1100" dirty="0">
                      <a:solidFill>
                        <a:srgbClr val="002060"/>
                      </a:solidFill>
                      <a:latin typeface="Times New Roman" panose="02020603050405020304" pitchFamily="18" charset="0"/>
                      <a:cs typeface="Times New Roman" panose="02020603050405020304" pitchFamily="18" charset="0"/>
                    </a:endParaRPr>
                  </a:p>
                </c:rich>
              </c:tx>
              <c:numFmt formatCode="#,##0.0" sourceLinked="0"/>
              <c:spPr/>
              <c:dLblPos val="bestFit"/>
              <c:showLegendKey val="0"/>
              <c:showVal val="0"/>
              <c:showCatName val="0"/>
              <c:showSerName val="0"/>
              <c:showPercent val="0"/>
              <c:showBubbleSize val="0"/>
            </c:dLbl>
            <c:dLbl>
              <c:idx val="3"/>
              <c:layout>
                <c:manualLayout>
                  <c:x val="7.246309242811594E-3"/>
                  <c:y val="-4.274800819255508E-2"/>
                </c:manualLayout>
              </c:layout>
              <c:tx>
                <c:rich>
                  <a:bodyPr/>
                  <a:lstStyle/>
                  <a:p>
                    <a:r>
                      <a:rPr lang="ru-RU" sz="1100" b="1" dirty="0">
                        <a:solidFill>
                          <a:srgbClr val="002060"/>
                        </a:solidFill>
                        <a:latin typeface="Times New Roman" panose="02020603050405020304" pitchFamily="18" charset="0"/>
                        <a:cs typeface="Times New Roman" panose="02020603050405020304" pitchFamily="18" charset="0"/>
                      </a:rPr>
                      <a:t>754 028,3 </a:t>
                    </a:r>
                    <a:r>
                      <a:rPr lang="ru-RU" sz="1100" b="1" dirty="0" err="1">
                        <a:solidFill>
                          <a:srgbClr val="002060"/>
                        </a:solidFill>
                        <a:latin typeface="Times New Roman" panose="02020603050405020304" pitchFamily="18" charset="0"/>
                        <a:cs typeface="Times New Roman" panose="02020603050405020304" pitchFamily="18" charset="0"/>
                      </a:rPr>
                      <a:t>т.р</a:t>
                    </a:r>
                    <a:r>
                      <a:rPr lang="ru-RU" sz="1100" b="1" dirty="0">
                        <a:solidFill>
                          <a:srgbClr val="002060"/>
                        </a:solidFill>
                        <a:latin typeface="Times New Roman" panose="02020603050405020304" pitchFamily="18" charset="0"/>
                        <a:cs typeface="Times New Roman" panose="02020603050405020304" pitchFamily="18" charset="0"/>
                      </a:rPr>
                      <a:t>.</a:t>
                    </a:r>
                  </a:p>
                  <a:p>
                    <a:r>
                      <a:rPr lang="ru-RU" sz="1100" b="1" dirty="0">
                        <a:solidFill>
                          <a:srgbClr val="002060"/>
                        </a:solidFill>
                        <a:latin typeface="Times New Roman" panose="02020603050405020304" pitchFamily="18" charset="0"/>
                        <a:cs typeface="Times New Roman" panose="02020603050405020304" pitchFamily="18" charset="0"/>
                      </a:rPr>
                      <a:t>(24,4 %)</a:t>
                    </a:r>
                    <a:endParaRPr lang="ru-RU" sz="1100" dirty="0">
                      <a:solidFill>
                        <a:srgbClr val="002060"/>
                      </a:solidFill>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dLbl>
            <c:dLbl>
              <c:idx val="4"/>
              <c:layout>
                <c:manualLayout>
                  <c:x val="6.3380968278654928E-2"/>
                  <c:y val="-4.5864851639307799E-2"/>
                </c:manualLayout>
              </c:layout>
              <c:tx>
                <c:rich>
                  <a:bodyPr/>
                  <a:lstStyle/>
                  <a:p>
                    <a:r>
                      <a:rPr lang="ru-RU" sz="1100" b="1" dirty="0">
                        <a:solidFill>
                          <a:srgbClr val="002060"/>
                        </a:solidFill>
                        <a:latin typeface="Times New Roman" panose="02020603050405020304" pitchFamily="18" charset="0"/>
                        <a:cs typeface="Times New Roman" panose="02020603050405020304" pitchFamily="18" charset="0"/>
                      </a:rPr>
                      <a:t>20</a:t>
                    </a:r>
                    <a:r>
                      <a:rPr lang="ru-RU" sz="1100" b="1" baseline="0" dirty="0">
                        <a:solidFill>
                          <a:srgbClr val="002060"/>
                        </a:solidFill>
                        <a:latin typeface="Times New Roman" panose="02020603050405020304" pitchFamily="18" charset="0"/>
                        <a:cs typeface="Times New Roman" panose="02020603050405020304" pitchFamily="18" charset="0"/>
                      </a:rPr>
                      <a:t> 000,6 </a:t>
                    </a:r>
                    <a:r>
                      <a:rPr lang="ru-RU" sz="1100" b="1" dirty="0" err="1">
                        <a:solidFill>
                          <a:srgbClr val="002060"/>
                        </a:solidFill>
                        <a:latin typeface="Times New Roman" panose="02020603050405020304" pitchFamily="18" charset="0"/>
                        <a:cs typeface="Times New Roman" panose="02020603050405020304" pitchFamily="18" charset="0"/>
                      </a:rPr>
                      <a:t>т.р</a:t>
                    </a:r>
                    <a:r>
                      <a:rPr lang="ru-RU" sz="1100" b="1" dirty="0">
                        <a:solidFill>
                          <a:srgbClr val="002060"/>
                        </a:solidFill>
                        <a:latin typeface="Times New Roman" panose="02020603050405020304" pitchFamily="18" charset="0"/>
                        <a:cs typeface="Times New Roman" panose="02020603050405020304" pitchFamily="18" charset="0"/>
                      </a:rPr>
                      <a:t>.</a:t>
                    </a:r>
                  </a:p>
                  <a:p>
                    <a:r>
                      <a:rPr lang="ru-RU" sz="1100" b="1" dirty="0">
                        <a:solidFill>
                          <a:srgbClr val="002060"/>
                        </a:solidFill>
                        <a:latin typeface="Times New Roman" panose="02020603050405020304" pitchFamily="18" charset="0"/>
                        <a:cs typeface="Times New Roman" panose="02020603050405020304" pitchFamily="18" charset="0"/>
                      </a:rPr>
                      <a:t>(0,6</a:t>
                    </a:r>
                    <a:r>
                      <a:rPr lang="ru-RU" sz="1100" b="1" baseline="0" dirty="0">
                        <a:solidFill>
                          <a:srgbClr val="002060"/>
                        </a:solidFill>
                        <a:latin typeface="Times New Roman" panose="02020603050405020304" pitchFamily="18" charset="0"/>
                        <a:cs typeface="Times New Roman" panose="02020603050405020304" pitchFamily="18" charset="0"/>
                      </a:rPr>
                      <a:t> </a:t>
                    </a:r>
                    <a:r>
                      <a:rPr lang="ru-RU" sz="1100" b="1" dirty="0">
                        <a:solidFill>
                          <a:srgbClr val="002060"/>
                        </a:solidFill>
                        <a:latin typeface="Times New Roman" panose="02020603050405020304" pitchFamily="18" charset="0"/>
                        <a:cs typeface="Times New Roman" panose="02020603050405020304" pitchFamily="18" charset="0"/>
                      </a:rPr>
                      <a:t>%)</a:t>
                    </a:r>
                    <a:endParaRPr lang="ru-RU" sz="1100" dirty="0">
                      <a:solidFill>
                        <a:srgbClr val="002060"/>
                      </a:solidFill>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0"/>
              <c:showBubbleSize val="0"/>
            </c:dLbl>
            <c:numFmt formatCode="0.0%" sourceLinked="0"/>
            <c:txPr>
              <a:bodyPr/>
              <a:lstStyle/>
              <a:p>
                <a:pPr>
                  <a:defRPr sz="800" b="1"/>
                </a:pPr>
                <a:endParaRPr lang="ru-RU"/>
              </a:p>
            </c:txPr>
            <c:dLblPos val="bestFit"/>
            <c:showLegendKey val="0"/>
            <c:showVal val="1"/>
            <c:showCatName val="1"/>
            <c:showSerName val="1"/>
            <c:showPercent val="1"/>
            <c:showBubbleSize val="0"/>
            <c:showLeaderLines val="1"/>
          </c:dLbls>
          <c:cat>
            <c:strRef>
              <c:f>Лист1!$A$14:$A$18</c:f>
              <c:strCache>
                <c:ptCount val="5"/>
                <c:pt idx="0">
                  <c:v>НАЛОГ НА ДОХОДЫ ФИЗИЧЕСКИХ ЛИЦ  </c:v>
                </c:pt>
                <c:pt idx="1">
                  <c:v> ДОХОДЫ ОТ УПЛАТЫ АКЦИЗОВ НА НЕФТЕПРОДУКТЫ  </c:v>
                </c:pt>
                <c:pt idx="2">
                  <c:v>НАЛОГИ НА СОВОКУПНЫЙ ДОХОД   </c:v>
                </c:pt>
                <c:pt idx="3">
                  <c:v>НАЛОГИ НА ИМУЩЕСТВО </c:v>
                </c:pt>
                <c:pt idx="4">
                  <c:v> ГОСПОШЛИНА  </c:v>
                </c:pt>
              </c:strCache>
            </c:strRef>
          </c:cat>
          <c:val>
            <c:numRef>
              <c:f>Лист1!$B$14:$B$18</c:f>
              <c:numCache>
                <c:formatCode>General</c:formatCode>
                <c:ptCount val="5"/>
                <c:pt idx="0">
                  <c:v>1640614.6</c:v>
                </c:pt>
                <c:pt idx="1">
                  <c:v>91309.1</c:v>
                </c:pt>
                <c:pt idx="2">
                  <c:v>578297.19999999995</c:v>
                </c:pt>
                <c:pt idx="3">
                  <c:v>754028.3</c:v>
                </c:pt>
                <c:pt idx="4">
                  <c:v>20000.599999999999</c:v>
                </c:pt>
              </c:numCache>
            </c:numRef>
          </c:val>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2.0611092908702399E-2"/>
          <c:y val="0.86690619252883316"/>
          <c:w val="0.96552903942275992"/>
          <c:h val="0.13225329844133971"/>
        </c:manualLayout>
      </c:layout>
      <c:overlay val="0"/>
      <c:spPr>
        <a:solidFill>
          <a:schemeClr val="bg1">
            <a:lumMod val="95000"/>
          </a:schemeClr>
        </a:solidFill>
        <a:ln w="3175">
          <a:solidFill>
            <a:srgbClr val="000000"/>
          </a:solidFill>
          <a:prstDash val="solid"/>
        </a:ln>
      </c:spPr>
      <c:txPr>
        <a:bodyPr/>
        <a:lstStyle/>
        <a:p>
          <a:pPr>
            <a:defRPr sz="700" b="1" i="0" u="none" strike="noStrike" baseline="0">
              <a:solidFill>
                <a:srgbClr val="000000"/>
              </a:solidFill>
              <a:latin typeface="Arial Cyr"/>
              <a:ea typeface="Arial Cyr"/>
              <a:cs typeface="Arial Cyr"/>
            </a:defRPr>
          </a:pPr>
          <a:endParaRPr lang="ru-RU"/>
        </a:p>
      </c:txPr>
    </c:legend>
    <c:plotVisOnly val="1"/>
    <c:dispBlanksAs val="zero"/>
    <c:showDLblsOverMax val="0"/>
  </c:chart>
  <c:spPr>
    <a:no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600">
                <a:solidFill>
                  <a:srgbClr val="002060"/>
                </a:solidFill>
                <a:latin typeface="Times New Roman" panose="02020603050405020304" pitchFamily="18" charset="0"/>
                <a:cs typeface="Times New Roman" panose="02020603050405020304" pitchFamily="18" charset="0"/>
              </a:rPr>
              <a:t>Структура поступлений неналоговых доходов бюджета городского округа Чехов  за </a:t>
            </a:r>
            <a:r>
              <a:rPr lang="ru-RU" sz="1600" baseline="0">
                <a:solidFill>
                  <a:srgbClr val="002060"/>
                </a:solidFill>
                <a:latin typeface="Times New Roman" panose="02020603050405020304" pitchFamily="18" charset="0"/>
                <a:cs typeface="Times New Roman" panose="02020603050405020304" pitchFamily="18" charset="0"/>
              </a:rPr>
              <a:t>2023 </a:t>
            </a:r>
            <a:r>
              <a:rPr lang="ru-RU" sz="1600">
                <a:solidFill>
                  <a:srgbClr val="002060"/>
                </a:solidFill>
                <a:latin typeface="Times New Roman" panose="02020603050405020304" pitchFamily="18" charset="0"/>
                <a:cs typeface="Times New Roman" panose="02020603050405020304" pitchFamily="18" charset="0"/>
              </a:rPr>
              <a:t>год</a:t>
            </a:r>
          </a:p>
        </c:rich>
      </c:tx>
      <c:layout>
        <c:manualLayout>
          <c:xMode val="edge"/>
          <c:yMode val="edge"/>
          <c:x val="0.14987828304153561"/>
          <c:y val="1.6059611223503654E-2"/>
        </c:manualLayout>
      </c:layout>
      <c:overlay val="0"/>
      <c:spPr>
        <a:noFill/>
        <a:ln w="25400">
          <a:noFill/>
        </a:ln>
      </c:spPr>
    </c:title>
    <c:autoTitleDeleted val="0"/>
    <c:view3D>
      <c:rotX val="40"/>
      <c:rotY val="310"/>
      <c:rAngAx val="0"/>
      <c:perspective val="0"/>
    </c:view3D>
    <c:floor>
      <c:thickness val="0"/>
    </c:floor>
    <c:sideWall>
      <c:thickness val="0"/>
    </c:sideWall>
    <c:backWall>
      <c:thickness val="0"/>
    </c:backWall>
    <c:plotArea>
      <c:layout>
        <c:manualLayout>
          <c:layoutTarget val="inner"/>
          <c:xMode val="edge"/>
          <c:yMode val="edge"/>
          <c:x val="0.22184143607715662"/>
          <c:y val="7.6615734636548721E-2"/>
          <c:w val="0.56124624787232036"/>
          <c:h val="0.74433168099023261"/>
        </c:manualLayout>
      </c:layout>
      <c:pie3DChart>
        <c:varyColors val="1"/>
        <c:ser>
          <c:idx val="0"/>
          <c:order val="0"/>
          <c:tx>
            <c:v>Структура поступления доходов бюджета Чеховского муниципального района за 1 квартал 2007года.</c:v>
          </c:tx>
          <c:spPr>
            <a:solidFill>
              <a:srgbClr val="9999FF"/>
            </a:solidFill>
            <a:ln w="12700">
              <a:solidFill>
                <a:srgbClr val="000000"/>
              </a:solidFill>
              <a:prstDash val="solid"/>
            </a:ln>
          </c:spPr>
          <c:explosion val="4"/>
          <c:dPt>
            <c:idx val="0"/>
            <c:bubble3D val="0"/>
            <c:spPr>
              <a:solidFill>
                <a:srgbClr val="00B0F0"/>
              </a:solidFill>
              <a:ln w="12700">
                <a:solidFill>
                  <a:srgbClr val="000000"/>
                </a:solidFill>
                <a:prstDash val="solid"/>
              </a:ln>
            </c:spPr>
          </c:dPt>
          <c:dPt>
            <c:idx val="1"/>
            <c:bubble3D val="0"/>
            <c:spPr>
              <a:solidFill>
                <a:srgbClr val="FF33CC"/>
              </a:solidFill>
              <a:ln w="12700">
                <a:solidFill>
                  <a:srgbClr val="000000"/>
                </a:solidFill>
                <a:prstDash val="solid"/>
              </a:ln>
            </c:spPr>
          </c:dPt>
          <c:dPt>
            <c:idx val="2"/>
            <c:bubble3D val="0"/>
            <c:spPr>
              <a:solidFill>
                <a:srgbClr val="FFFF00"/>
              </a:solidFill>
              <a:ln w="12700">
                <a:solidFill>
                  <a:srgbClr val="000000"/>
                </a:solidFill>
                <a:prstDash val="solid"/>
              </a:ln>
            </c:spPr>
          </c:dPt>
          <c:dPt>
            <c:idx val="3"/>
            <c:bubble3D val="0"/>
            <c:spPr>
              <a:solidFill>
                <a:srgbClr val="7030A0"/>
              </a:solidFill>
              <a:ln w="12700">
                <a:solidFill>
                  <a:srgbClr val="000000"/>
                </a:solidFill>
                <a:prstDash val="solid"/>
              </a:ln>
            </c:spPr>
          </c:dPt>
          <c:dPt>
            <c:idx val="4"/>
            <c:bubble3D val="0"/>
            <c:spPr>
              <a:solidFill>
                <a:srgbClr val="00B050"/>
              </a:solidFill>
              <a:ln w="12700">
                <a:solidFill>
                  <a:srgbClr val="000000"/>
                </a:solidFill>
                <a:prstDash val="solid"/>
              </a:ln>
            </c:spPr>
          </c:dPt>
          <c:dPt>
            <c:idx val="5"/>
            <c:bubble3D val="0"/>
            <c:spPr>
              <a:solidFill>
                <a:srgbClr val="FF0000"/>
              </a:solidFill>
              <a:ln w="12700">
                <a:solidFill>
                  <a:srgbClr val="000000"/>
                </a:solidFill>
                <a:prstDash val="solid"/>
              </a:ln>
            </c:spPr>
          </c:dPt>
          <c:dLbls>
            <c:dLbl>
              <c:idx val="0"/>
              <c:layout>
                <c:manualLayout>
                  <c:x val="9.6588901276278838E-2"/>
                  <c:y val="7.6075871317253258E-3"/>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dirty="0">
                        <a:solidFill>
                          <a:srgbClr val="002060"/>
                        </a:solidFill>
                        <a:latin typeface="Times New Roman" panose="02020603050405020304" pitchFamily="18" charset="0"/>
                        <a:cs typeface="Times New Roman" panose="02020603050405020304" pitchFamily="18" charset="0"/>
                      </a:rPr>
                      <a:t>214 300,0 </a:t>
                    </a:r>
                    <a:r>
                      <a:rPr lang="ru-RU" sz="1100" b="1" i="0" u="none" strike="noStrike" baseline="0" dirty="0" err="1">
                        <a:solidFill>
                          <a:srgbClr val="002060"/>
                        </a:solidFill>
                        <a:latin typeface="Times New Roman" panose="02020603050405020304" pitchFamily="18" charset="0"/>
                        <a:cs typeface="Times New Roman" panose="02020603050405020304" pitchFamily="18" charset="0"/>
                      </a:rPr>
                      <a:t>т.р</a:t>
                    </a:r>
                    <a:r>
                      <a:rPr lang="ru-RU" sz="1100" b="1" i="0" u="none" strike="noStrike" baseline="0" dirty="0">
                        <a:solidFill>
                          <a:srgbClr val="002060"/>
                        </a:solidFill>
                        <a:latin typeface="Times New Roman" panose="02020603050405020304" pitchFamily="18" charset="0"/>
                        <a:cs typeface="Times New Roman" panose="02020603050405020304" pitchFamily="18" charset="0"/>
                      </a:rPr>
                      <a:t>.</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dirty="0">
                        <a:solidFill>
                          <a:srgbClr val="002060"/>
                        </a:solidFill>
                        <a:latin typeface="Times New Roman" panose="02020603050405020304" pitchFamily="18" charset="0"/>
                        <a:cs typeface="Times New Roman" panose="02020603050405020304" pitchFamily="18" charset="0"/>
                      </a:rPr>
                      <a:t>38,7 %</a:t>
                    </a:r>
                    <a:endParaRPr lang="ru-RU" sz="800" b="1" i="0" u="none" strike="noStrike" baseline="0" dirty="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1"/>
              <c:layout>
                <c:manualLayout>
                  <c:x val="5.2528601416637351E-2"/>
                  <c:y val="1.2853614778043643E-2"/>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1 109,2 т.р. </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0,2 %</a:t>
                    </a:r>
                    <a:endParaRPr lang="ru-RU" sz="800" b="1" i="0" u="none" strike="noStrike" baseline="0">
                      <a:solidFill>
                        <a:srgbClr val="000000"/>
                      </a:solidFill>
                      <a:latin typeface="Arial Cyr"/>
                      <a:cs typeface="Arial Cyr"/>
                    </a:endParaRPr>
                  </a:p>
                </c:rich>
              </c:tx>
              <c:numFmt formatCode="0.0%" sourceLinked="0"/>
              <c:spPr>
                <a:noFill/>
                <a:ln w="25400">
                  <a:noFill/>
                </a:ln>
              </c:spPr>
              <c:dLblPos val="bestFit"/>
              <c:showLegendKey val="0"/>
              <c:showVal val="0"/>
              <c:showCatName val="0"/>
              <c:showSerName val="0"/>
              <c:showPercent val="0"/>
              <c:showBubbleSize val="0"/>
            </c:dLbl>
            <c:dLbl>
              <c:idx val="2"/>
              <c:layout>
                <c:manualLayout>
                  <c:x val="-2.323600896669263E-3"/>
                  <c:y val="6.8269146159035579E-2"/>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18 283,6 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3,3%</a:t>
                    </a:r>
                    <a:endParaRPr lang="ru-RU" sz="800" b="1" i="0" u="none" strike="noStrike" baseline="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3"/>
              <c:layout>
                <c:manualLayout>
                  <c:x val="3.2534536068714259E-2"/>
                  <c:y val="-1.6171923784658478E-2"/>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206 277,2т.р. </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37,2 %</a:t>
                    </a:r>
                    <a:endParaRPr lang="ru-RU" sz="800" b="1" i="0" u="none" strike="noStrike" baseline="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4"/>
              <c:layout>
                <c:manualLayout>
                  <c:x val="-2.5201895951136283E-2"/>
                  <c:y val="2.4480187670227085E-3"/>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86 188,5т.р.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15,5%</a:t>
                    </a:r>
                    <a:endParaRPr lang="ru-RU" sz="800" b="1" i="0" u="none" strike="noStrike" baseline="0">
                      <a:solidFill>
                        <a:srgbClr val="000000"/>
                      </a:solidFill>
                      <a:latin typeface="Arial Cyr"/>
                      <a:cs typeface="Arial Cyr"/>
                    </a:endParaRPr>
                  </a:p>
                </c:rich>
              </c:tx>
              <c:numFmt formatCode="0.0%" sourceLinked="0"/>
              <c:spPr>
                <a:noFill/>
                <a:ln w="25400">
                  <a:noFill/>
                </a:ln>
              </c:spPr>
              <c:dLblPos val="bestFit"/>
              <c:showLegendKey val="0"/>
              <c:showVal val="0"/>
              <c:showCatName val="0"/>
              <c:showSerName val="0"/>
              <c:showPercent val="0"/>
              <c:showBubbleSize val="0"/>
            </c:dLbl>
            <c:dLbl>
              <c:idx val="5"/>
              <c:layout>
                <c:manualLayout>
                  <c:x val="-2.1332924789320064E-2"/>
                  <c:y val="-5.7679882203369129E-2"/>
                </c:manualLayout>
              </c:layout>
              <c:tx>
                <c:rich>
                  <a:bodyPr/>
                  <a:lstStyle/>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28 260,7 т.р.</a:t>
                    </a:r>
                  </a:p>
                  <a:p>
                    <a:pPr>
                      <a:defRPr sz="1100" b="0"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2060"/>
                        </a:solidFill>
                        <a:latin typeface="Times New Roman" panose="02020603050405020304" pitchFamily="18" charset="0"/>
                        <a:cs typeface="Times New Roman" panose="02020603050405020304" pitchFamily="18" charset="0"/>
                      </a:rPr>
                      <a:t>5,1 %</a:t>
                    </a:r>
                    <a:endParaRPr lang="ru-RU" sz="800" b="1" i="0" u="none" strike="noStrike" baseline="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6"/>
              <c:spPr>
                <a:noFill/>
                <a:ln w="25400">
                  <a:noFill/>
                </a:ln>
              </c:spPr>
              <c:txPr>
                <a:bodyPr/>
                <a:lstStyle/>
                <a:p>
                  <a:pPr>
                    <a:defRPr sz="1100" b="1" i="0" u="none" strike="noStrike" baseline="0">
                      <a:solidFill>
                        <a:srgbClr val="002060"/>
                      </a:solidFill>
                      <a:latin typeface="Times New Roman" panose="02020603050405020304" pitchFamily="18" charset="0"/>
                      <a:ea typeface="Arial Cyr"/>
                      <a:cs typeface="Times New Roman" panose="02020603050405020304" pitchFamily="18" charset="0"/>
                    </a:defRPr>
                  </a:pPr>
                  <a:endParaRPr lang="ru-RU"/>
                </a:p>
              </c:txPr>
              <c:showLegendKey val="0"/>
              <c:showVal val="0"/>
              <c:showCatName val="0"/>
              <c:showSerName val="0"/>
              <c:showPercent val="1"/>
              <c:showBubbleSize val="0"/>
            </c:dLbl>
            <c:numFmt formatCode="0.0%" sourceLinked="0"/>
            <c:spPr>
              <a:noFill/>
              <a:ln w="25400">
                <a:noFill/>
              </a:ln>
            </c:spPr>
            <c:txPr>
              <a:bodyPr/>
              <a:lstStyle/>
              <a:p>
                <a:pPr>
                  <a:defRPr sz="1100" b="1" i="0" u="none" strike="noStrike" baseline="0">
                    <a:solidFill>
                      <a:srgbClr val="002060"/>
                    </a:solidFill>
                    <a:latin typeface="Times New Roman" panose="02020603050405020304" pitchFamily="18" charset="0"/>
                    <a:ea typeface="Arial Cyr"/>
                    <a:cs typeface="Times New Roman" panose="02020603050405020304" pitchFamily="18" charset="0"/>
                  </a:defRPr>
                </a:pPr>
                <a:endParaRPr lang="ru-RU"/>
              </a:p>
            </c:txPr>
            <c:showLegendKey val="0"/>
            <c:showVal val="0"/>
            <c:showCatName val="0"/>
            <c:showSerName val="0"/>
            <c:showPercent val="1"/>
            <c:showBubbleSize val="0"/>
            <c:showLeaderLines val="1"/>
          </c:dLbls>
          <c:cat>
            <c:strRef>
              <c:f>Лист1!$A$3:$A$8</c:f>
              <c:strCache>
                <c:ptCount val="6"/>
                <c:pt idx="0">
                  <c:v>ДОХОДЫ ОТ ИСПОЛЬЗОВАНИЯ ИМУЩЕСТВА  </c:v>
                </c:pt>
                <c:pt idx="1">
                  <c:v>ПЛАТА ЗА НЕГАТИВНОЕ ВОЗДЕЙСТВИЕ НА ОКРУЖАЮЩУЮ СРЕДУ </c:v>
                </c:pt>
                <c:pt idx="2">
                  <c:v>ДОХОДЫ ОТ ОКАЗАНИЯ ПЛАТНЫХ УСЛУГ И КОМПЕНСАЦИИ ЗАТРАТ ГОСУДАРСТВА  </c:v>
                </c:pt>
                <c:pt idx="3">
                  <c:v>ДОХОДЫ ОТ ПРОДАЖИ МАТЕРИАЛЬНЫХ И НЕМАТЕРИАЛЬНЫХ АКТИВОВ   </c:v>
                </c:pt>
                <c:pt idx="4">
                  <c:v>ШТРАФЫ, САНКЦИИ, ВОЗМЕЩЕНИЕ УЩЕРБА  </c:v>
                </c:pt>
                <c:pt idx="5">
                  <c:v>ПРОЧИЕ НЕНАЛОГОВЫЕ ДОХОДЫ  </c:v>
                </c:pt>
              </c:strCache>
            </c:strRef>
          </c:cat>
          <c:val>
            <c:numRef>
              <c:f>Лист1!$B$3:$B$8</c:f>
              <c:numCache>
                <c:formatCode>General</c:formatCode>
                <c:ptCount val="6"/>
                <c:pt idx="0">
                  <c:v>214300</c:v>
                </c:pt>
                <c:pt idx="1">
                  <c:v>1109.2</c:v>
                </c:pt>
                <c:pt idx="2">
                  <c:v>18283.599999999999</c:v>
                </c:pt>
                <c:pt idx="3">
                  <c:v>206277.2</c:v>
                </c:pt>
                <c:pt idx="4">
                  <c:v>86188.5</c:v>
                </c:pt>
                <c:pt idx="5" formatCode="0.0">
                  <c:v>28260.7</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4.5725661656016783E-2"/>
          <c:y val="0.82478136521682899"/>
          <c:w val="0.91017355876085315"/>
          <c:h val="0.1152022515309824"/>
        </c:manualLayout>
      </c:layout>
      <c:overlay val="0"/>
      <c:spPr>
        <a:solidFill>
          <a:schemeClr val="bg1">
            <a:lumMod val="95000"/>
          </a:schemeClr>
        </a:solidFill>
        <a:ln w="3175">
          <a:solidFill>
            <a:srgbClr val="000000"/>
          </a:solidFill>
          <a:prstDash val="solid"/>
        </a:ln>
      </c:spPr>
      <c:txPr>
        <a:bodyPr/>
        <a:lstStyle/>
        <a:p>
          <a:pPr>
            <a:defRPr sz="700" b="1" i="0" u="none" strike="noStrike" baseline="0">
              <a:solidFill>
                <a:srgbClr val="002060"/>
              </a:solidFill>
              <a:latin typeface="Arial Cyr"/>
              <a:ea typeface="Arial Cyr"/>
              <a:cs typeface="Arial Cyr"/>
            </a:defRPr>
          </a:pPr>
          <a:endParaRPr lang="ru-RU"/>
        </a:p>
      </c:txPr>
    </c:legend>
    <c:plotVisOnly val="1"/>
    <c:dispBlanksAs val="zero"/>
    <c:showDLblsOverMax val="0"/>
  </c:chart>
  <c:spPr>
    <a:no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2060"/>
                </a:solidFill>
                <a:latin typeface="Times New Roman" panose="02020603050405020304" pitchFamily="18" charset="0"/>
                <a:ea typeface="Arial Cyr"/>
                <a:cs typeface="Times New Roman" panose="02020603050405020304" pitchFamily="18" charset="0"/>
              </a:defRPr>
            </a:pPr>
            <a:r>
              <a:rPr lang="ru-RU" sz="1600" b="1" i="0" u="none" strike="noStrike" baseline="0" dirty="0">
                <a:solidFill>
                  <a:srgbClr val="002060"/>
                </a:solidFill>
                <a:effectLst/>
                <a:latin typeface="Times New Roman" panose="02020603050405020304" pitchFamily="18" charset="0"/>
                <a:cs typeface="Times New Roman" panose="02020603050405020304" pitchFamily="18" charset="0"/>
              </a:rPr>
              <a:t>Структура  безвозмездных поступлений от других бюджетов бюджетной системы РФ в бюджет  городского округа </a:t>
            </a:r>
            <a:r>
              <a:rPr lang="ru-RU" sz="1600" b="1" i="0" u="none" strike="noStrike" baseline="0" dirty="0" smtClean="0">
                <a:solidFill>
                  <a:srgbClr val="002060"/>
                </a:solidFill>
                <a:effectLst/>
                <a:latin typeface="Times New Roman" panose="02020603050405020304" pitchFamily="18" charset="0"/>
                <a:cs typeface="Times New Roman" panose="02020603050405020304" pitchFamily="18" charset="0"/>
              </a:rPr>
              <a:t>Чехов </a:t>
            </a:r>
            <a:r>
              <a:rPr lang="ru-RU" sz="1600" dirty="0" smtClean="0">
                <a:solidFill>
                  <a:srgbClr val="002060"/>
                </a:solidFill>
                <a:latin typeface="Times New Roman" panose="02020603050405020304" pitchFamily="18" charset="0"/>
                <a:cs typeface="Times New Roman" panose="02020603050405020304" pitchFamily="18" charset="0"/>
              </a:rPr>
              <a:t>за </a:t>
            </a:r>
            <a:r>
              <a:rPr lang="ru-RU" sz="1600" baseline="0" dirty="0">
                <a:solidFill>
                  <a:srgbClr val="002060"/>
                </a:solidFill>
                <a:latin typeface="Times New Roman" panose="02020603050405020304" pitchFamily="18" charset="0"/>
                <a:cs typeface="Times New Roman" panose="02020603050405020304" pitchFamily="18" charset="0"/>
              </a:rPr>
              <a:t>2023  </a:t>
            </a:r>
            <a:r>
              <a:rPr lang="ru-RU" sz="1600" dirty="0">
                <a:solidFill>
                  <a:srgbClr val="002060"/>
                </a:solidFill>
                <a:latin typeface="Times New Roman" panose="02020603050405020304" pitchFamily="18" charset="0"/>
                <a:cs typeface="Times New Roman" panose="02020603050405020304" pitchFamily="18" charset="0"/>
              </a:rPr>
              <a:t>год</a:t>
            </a:r>
          </a:p>
        </c:rich>
      </c:tx>
      <c:layout/>
      <c:overlay val="0"/>
      <c:spPr>
        <a:noFill/>
        <a:ln w="25400">
          <a:noFill/>
        </a:ln>
      </c:spPr>
    </c:title>
    <c:autoTitleDeleted val="0"/>
    <c:view3D>
      <c:rotX val="20"/>
      <c:rotY val="190"/>
      <c:rAngAx val="0"/>
      <c:perspective val="0"/>
    </c:view3D>
    <c:floor>
      <c:thickness val="0"/>
    </c:floor>
    <c:sideWall>
      <c:thickness val="0"/>
    </c:sideWall>
    <c:backWall>
      <c:thickness val="0"/>
    </c:backWall>
    <c:plotArea>
      <c:layout>
        <c:manualLayout>
          <c:layoutTarget val="inner"/>
          <c:xMode val="edge"/>
          <c:yMode val="edge"/>
          <c:x val="0.1074949223350158"/>
          <c:y val="2.9348787001301811E-2"/>
          <c:w val="0.69923029906522971"/>
          <c:h val="0.89643406420466309"/>
        </c:manualLayout>
      </c:layout>
      <c:pie3DChart>
        <c:varyColors val="1"/>
        <c:ser>
          <c:idx val="0"/>
          <c:order val="0"/>
          <c:tx>
            <c:v>Структура поступления доходов бюджета Чеховского муниципального района за 1 квартал 2007года.</c:v>
          </c:tx>
          <c:spPr>
            <a:ln w="12700">
              <a:solidFill>
                <a:srgbClr val="000000"/>
              </a:solidFill>
              <a:prstDash val="solid"/>
            </a:ln>
            <a:scene3d>
              <a:camera prst="orthographicFront"/>
              <a:lightRig rig="threePt" dir="t"/>
            </a:scene3d>
            <a:sp3d prstMaterial="plastic">
              <a:bevelT/>
              <a:contourClr>
                <a:srgbClr val="000000"/>
              </a:contourClr>
            </a:sp3d>
          </c:spPr>
          <c:explosion val="2"/>
          <c:dPt>
            <c:idx val="0"/>
            <c:bubble3D val="0"/>
            <c:spPr>
              <a:solidFill>
                <a:srgbClr val="00B0F0"/>
              </a:solidFill>
              <a:ln w="12700">
                <a:solidFill>
                  <a:srgbClr val="000000"/>
                </a:solidFill>
                <a:prstDash val="solid"/>
              </a:ln>
              <a:scene3d>
                <a:camera prst="orthographicFront"/>
                <a:lightRig rig="threePt" dir="t"/>
              </a:scene3d>
              <a:sp3d prstMaterial="plastic">
                <a:bevelT/>
                <a:contourClr>
                  <a:srgbClr val="000000"/>
                </a:contourClr>
              </a:sp3d>
            </c:spPr>
          </c:dPt>
          <c:dPt>
            <c:idx val="1"/>
            <c:bubble3D val="0"/>
            <c:spPr>
              <a:solidFill>
                <a:srgbClr val="FF33CC"/>
              </a:solidFill>
              <a:ln w="12700">
                <a:solidFill>
                  <a:srgbClr val="000000"/>
                </a:solidFill>
                <a:prstDash val="solid"/>
              </a:ln>
              <a:scene3d>
                <a:camera prst="orthographicFront"/>
                <a:lightRig rig="threePt" dir="t"/>
              </a:scene3d>
              <a:sp3d prstMaterial="plastic">
                <a:contourClr>
                  <a:srgbClr val="000000"/>
                </a:contourClr>
              </a:sp3d>
            </c:spPr>
          </c:dPt>
          <c:dPt>
            <c:idx val="2"/>
            <c:bubble3D val="0"/>
            <c:spPr>
              <a:solidFill>
                <a:srgbClr val="00B050"/>
              </a:solidFill>
              <a:ln w="12700">
                <a:solidFill>
                  <a:srgbClr val="000000"/>
                </a:solidFill>
                <a:prstDash val="solid"/>
              </a:ln>
              <a:scene3d>
                <a:camera prst="orthographicFront"/>
                <a:lightRig rig="threePt" dir="t"/>
              </a:scene3d>
              <a:sp3d prstMaterial="plastic">
                <a:bevelT/>
                <a:contourClr>
                  <a:srgbClr val="000000"/>
                </a:contourClr>
              </a:sp3d>
            </c:spPr>
          </c:dPt>
          <c:dPt>
            <c:idx val="3"/>
            <c:bubble3D val="0"/>
            <c:spPr>
              <a:solidFill>
                <a:srgbClr val="7030A0"/>
              </a:solidFill>
              <a:ln w="12700">
                <a:solidFill>
                  <a:srgbClr val="000000"/>
                </a:solidFill>
                <a:prstDash val="solid"/>
              </a:ln>
              <a:scene3d>
                <a:camera prst="orthographicFront"/>
                <a:lightRig rig="threePt" dir="t"/>
              </a:scene3d>
              <a:sp3d prstMaterial="plastic">
                <a:bevelT/>
                <a:contourClr>
                  <a:srgbClr val="000000"/>
                </a:contourClr>
              </a:sp3d>
            </c:spPr>
          </c:dPt>
          <c:dLbls>
            <c:dLbl>
              <c:idx val="0"/>
              <c:layout>
                <c:manualLayout>
                  <c:x val="-8.5392503014676963E-3"/>
                  <c:y val="1.1704606325515627E-3"/>
                </c:manualLayout>
              </c:layout>
              <c:tx>
                <c:rich>
                  <a:bodyPr/>
                  <a:lstStyle/>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38 742,0т.р.</a:t>
                    </a:r>
                  </a:p>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0,9 %</a:t>
                    </a:r>
                    <a:endParaRPr lang="ru-RU" sz="800" b="1" i="0" u="none" strike="noStrike" baseline="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1"/>
              <c:layout>
                <c:manualLayout>
                  <c:x val="1.318412211499269E-2"/>
                  <c:y val="-4.1932300925216201E-2"/>
                </c:manualLayout>
              </c:layout>
              <c:tx>
                <c:rich>
                  <a:bodyPr/>
                  <a:lstStyle/>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2 025 504,0 т.р. </a:t>
                    </a:r>
                  </a:p>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47,1 %</a:t>
                    </a:r>
                    <a:endParaRPr lang="ru-RU" sz="800" b="1" i="0" u="none" strike="noStrike" baseline="0">
                      <a:solidFill>
                        <a:srgbClr val="000000"/>
                      </a:solidFill>
                      <a:latin typeface="Arial Cyr"/>
                      <a:cs typeface="Arial Cyr"/>
                    </a:endParaRPr>
                  </a:p>
                </c:rich>
              </c:tx>
              <c:numFmt formatCode="0.0%" sourceLinked="0"/>
              <c:spPr>
                <a:noFill/>
                <a:ln w="25400">
                  <a:noFill/>
                </a:ln>
              </c:spPr>
              <c:dLblPos val="bestFit"/>
              <c:showLegendKey val="0"/>
              <c:showVal val="0"/>
              <c:showCatName val="0"/>
              <c:showSerName val="0"/>
              <c:showPercent val="0"/>
              <c:showBubbleSize val="0"/>
            </c:dLbl>
            <c:dLbl>
              <c:idx val="2"/>
              <c:layout>
                <c:manualLayout>
                  <c:x val="-0.10017283496465006"/>
                  <c:y val="-0.34531633415695145"/>
                </c:manualLayout>
              </c:layout>
              <c:tx>
                <c:rich>
                  <a:bodyPr/>
                  <a:lstStyle/>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2 214 483,4 т.р.</a:t>
                    </a:r>
                  </a:p>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51,4 %</a:t>
                    </a:r>
                    <a:endParaRPr lang="ru-RU" sz="800" b="1" i="0" u="none" strike="noStrike" baseline="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3"/>
              <c:layout>
                <c:manualLayout>
                  <c:x val="9.5859049847223238E-2"/>
                  <c:y val="4.0826146731658547E-3"/>
                </c:manualLayout>
              </c:layout>
              <c:tx>
                <c:rich>
                  <a:bodyPr/>
                  <a:lstStyle/>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dirty="0">
                        <a:solidFill>
                          <a:srgbClr val="000000"/>
                        </a:solidFill>
                        <a:latin typeface="Times New Roman" panose="02020603050405020304" pitchFamily="18" charset="0"/>
                        <a:cs typeface="Times New Roman" panose="02020603050405020304" pitchFamily="18" charset="0"/>
                      </a:rPr>
                      <a:t>27 777,0 </a:t>
                    </a:r>
                    <a:r>
                      <a:rPr lang="ru-RU" sz="1100" b="1" i="0" u="none" strike="noStrike" baseline="0" dirty="0" err="1">
                        <a:solidFill>
                          <a:srgbClr val="000000"/>
                        </a:solidFill>
                        <a:latin typeface="Times New Roman" panose="02020603050405020304" pitchFamily="18" charset="0"/>
                        <a:cs typeface="Times New Roman" panose="02020603050405020304" pitchFamily="18" charset="0"/>
                      </a:rPr>
                      <a:t>т.р</a:t>
                    </a:r>
                    <a:r>
                      <a:rPr lang="ru-RU" sz="1100" b="1" i="0" u="none" strike="noStrike" baseline="0" dirty="0">
                        <a:solidFill>
                          <a:srgbClr val="000000"/>
                        </a:solidFill>
                        <a:latin typeface="Times New Roman" panose="02020603050405020304" pitchFamily="18" charset="0"/>
                        <a:cs typeface="Times New Roman" panose="02020603050405020304" pitchFamily="18" charset="0"/>
                      </a:rPr>
                      <a:t>. </a:t>
                    </a:r>
                  </a:p>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dirty="0">
                        <a:solidFill>
                          <a:srgbClr val="000000"/>
                        </a:solidFill>
                        <a:latin typeface="Times New Roman" panose="02020603050405020304" pitchFamily="18" charset="0"/>
                        <a:cs typeface="Times New Roman" panose="02020603050405020304" pitchFamily="18" charset="0"/>
                      </a:rPr>
                      <a:t>0,6 %</a:t>
                    </a:r>
                    <a:endParaRPr lang="ru-RU" sz="800" b="1" i="0" u="none" strike="noStrike" baseline="0" dirty="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4"/>
              <c:layout>
                <c:manualLayout>
                  <c:x val="-2.5201895951136283E-2"/>
                  <c:y val="2.4480187670227085E-3"/>
                </c:manualLayout>
              </c:layout>
              <c:tx>
                <c:rich>
                  <a:bodyPr/>
                  <a:lstStyle/>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4 695,0 т.р.</a:t>
                    </a:r>
                  </a:p>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1,5%</a:t>
                    </a:r>
                    <a:endParaRPr lang="ru-RU" sz="800" b="1" i="0" u="none" strike="noStrike" baseline="0">
                      <a:solidFill>
                        <a:srgbClr val="000000"/>
                      </a:solidFill>
                      <a:latin typeface="Arial Cyr"/>
                      <a:cs typeface="Arial Cyr"/>
                    </a:endParaRPr>
                  </a:p>
                </c:rich>
              </c:tx>
              <c:numFmt formatCode="0.0%" sourceLinked="0"/>
              <c:spPr>
                <a:noFill/>
                <a:ln w="25400">
                  <a:noFill/>
                </a:ln>
              </c:spPr>
              <c:dLblPos val="bestFit"/>
              <c:showLegendKey val="0"/>
              <c:showVal val="0"/>
              <c:showCatName val="0"/>
              <c:showSerName val="0"/>
              <c:showPercent val="0"/>
              <c:showBubbleSize val="0"/>
            </c:dLbl>
            <c:dLbl>
              <c:idx val="5"/>
              <c:layout>
                <c:manualLayout>
                  <c:x val="-2.1332924789320064E-2"/>
                  <c:y val="-5.7679882203369129E-2"/>
                </c:manualLayout>
              </c:layout>
              <c:tx>
                <c:rich>
                  <a:bodyPr/>
                  <a:lstStyle/>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11 733,0 т.р.</a:t>
                    </a:r>
                  </a:p>
                  <a:p>
                    <a:pPr>
                      <a:defRPr sz="1100" b="0" i="0" u="none" strike="noStrike" baseline="0">
                        <a:solidFill>
                          <a:srgbClr val="000000"/>
                        </a:solidFill>
                        <a:latin typeface="Times New Roman" panose="02020603050405020304" pitchFamily="18" charset="0"/>
                        <a:ea typeface="Arial Cyr"/>
                        <a:cs typeface="Times New Roman" panose="02020603050405020304" pitchFamily="18" charset="0"/>
                      </a:defRPr>
                    </a:pPr>
                    <a:r>
                      <a:rPr lang="ru-RU" sz="1100" b="1" i="0" u="none" strike="noStrike" baseline="0">
                        <a:solidFill>
                          <a:srgbClr val="000000"/>
                        </a:solidFill>
                        <a:latin typeface="Times New Roman" panose="02020603050405020304" pitchFamily="18" charset="0"/>
                        <a:cs typeface="Times New Roman" panose="02020603050405020304" pitchFamily="18" charset="0"/>
                      </a:rPr>
                      <a:t>3,8 %</a:t>
                    </a:r>
                    <a:endParaRPr lang="ru-RU" sz="800" b="1" i="0" u="none" strike="noStrike" baseline="0">
                      <a:solidFill>
                        <a:srgbClr val="000000"/>
                      </a:solidFill>
                      <a:latin typeface="Arial Cyr"/>
                      <a:cs typeface="Arial Cyr"/>
                    </a:endParaRPr>
                  </a:p>
                </c:rich>
              </c:tx>
              <c:spPr>
                <a:noFill/>
                <a:ln w="25400">
                  <a:noFill/>
                </a:ln>
              </c:spPr>
              <c:dLblPos val="bestFit"/>
              <c:showLegendKey val="0"/>
              <c:showVal val="0"/>
              <c:showCatName val="0"/>
              <c:showSerName val="0"/>
              <c:showPercent val="0"/>
              <c:showBubbleSize val="0"/>
            </c:dLbl>
            <c:dLbl>
              <c:idx val="6"/>
              <c:spPr>
                <a:noFill/>
                <a:ln w="25400">
                  <a:noFill/>
                </a:ln>
              </c:spPr>
              <c:txPr>
                <a:bodyPr/>
                <a:lstStyle/>
                <a:p>
                  <a:pPr>
                    <a:defRPr sz="1100" b="1" i="0" u="none" strike="noStrike" baseline="0">
                      <a:solidFill>
                        <a:srgbClr val="000000"/>
                      </a:solidFill>
                      <a:latin typeface="Times New Roman" panose="02020603050405020304" pitchFamily="18" charset="0"/>
                      <a:ea typeface="Arial Cyr"/>
                      <a:cs typeface="Times New Roman" panose="02020603050405020304" pitchFamily="18" charset="0"/>
                    </a:defRPr>
                  </a:pPr>
                  <a:endParaRPr lang="ru-RU"/>
                </a:p>
              </c:txPr>
              <c:showLegendKey val="0"/>
              <c:showVal val="0"/>
              <c:showCatName val="0"/>
              <c:showSerName val="0"/>
              <c:showPercent val="1"/>
              <c:showBubbleSize val="0"/>
            </c:dLbl>
            <c:numFmt formatCode="0.0%" sourceLinked="0"/>
            <c:spPr>
              <a:noFill/>
              <a:ln w="25400">
                <a:noFill/>
              </a:ln>
            </c:spPr>
            <c:txPr>
              <a:bodyPr/>
              <a:lstStyle/>
              <a:p>
                <a:pPr>
                  <a:defRPr sz="1100" b="1" i="0" u="none" strike="noStrike" baseline="0">
                    <a:solidFill>
                      <a:srgbClr val="000000"/>
                    </a:solidFill>
                    <a:latin typeface="Times New Roman" panose="02020603050405020304" pitchFamily="18" charset="0"/>
                    <a:ea typeface="Arial Cyr"/>
                    <a:cs typeface="Times New Roman" panose="02020603050405020304" pitchFamily="18" charset="0"/>
                  </a:defRPr>
                </a:pPr>
                <a:endParaRPr lang="ru-RU"/>
              </a:p>
            </c:txPr>
            <c:showLegendKey val="0"/>
            <c:showVal val="0"/>
            <c:showCatName val="0"/>
            <c:showSerName val="0"/>
            <c:showPercent val="1"/>
            <c:showBubbleSize val="0"/>
            <c:showLeaderLines val="0"/>
          </c:dLbls>
          <c:cat>
            <c:strRef>
              <c:f>Лист1!$A$3:$A$6</c:f>
              <c:strCache>
                <c:ptCount val="4"/>
                <c:pt idx="0">
                  <c:v>Дотации бюджетам бюджетной системы Российской Федерации</c:v>
                </c:pt>
                <c:pt idx="1">
                  <c:v>Субсидии бюджетам бюджетной системы Российской Федерации (межбюджетные субсидии)</c:v>
                </c:pt>
                <c:pt idx="2">
                  <c:v>Субвенции бюджетам бюджетной системы Российской Федерации</c:v>
                </c:pt>
                <c:pt idx="3">
                  <c:v>Иные межбюджетные трансферты</c:v>
                </c:pt>
              </c:strCache>
            </c:strRef>
          </c:cat>
          <c:val>
            <c:numRef>
              <c:f>Лист1!$B$3:$B$6</c:f>
              <c:numCache>
                <c:formatCode>0.0</c:formatCode>
                <c:ptCount val="4"/>
                <c:pt idx="0">
                  <c:v>38742</c:v>
                </c:pt>
                <c:pt idx="1">
                  <c:v>2025504</c:v>
                </c:pt>
                <c:pt idx="2">
                  <c:v>2214483.4</c:v>
                </c:pt>
                <c:pt idx="3">
                  <c:v>27777</c:v>
                </c:pt>
              </c:numCache>
            </c:numRef>
          </c:val>
        </c:ser>
        <c:dLbls>
          <c:showLegendKey val="0"/>
          <c:showVal val="0"/>
          <c:showCatName val="0"/>
          <c:showSerName val="0"/>
          <c:showPercent val="0"/>
          <c:showBubbleSize val="0"/>
          <c:showLeaderLines val="0"/>
        </c:dLbls>
      </c:pie3DChart>
      <c:spPr>
        <a:noFill/>
        <a:ln w="25400">
          <a:noFill/>
        </a:ln>
      </c:spPr>
    </c:plotArea>
    <c:legend>
      <c:legendPos val="r"/>
      <c:layout>
        <c:manualLayout>
          <c:xMode val="edge"/>
          <c:yMode val="edge"/>
          <c:x val="2.8392506109150149E-2"/>
          <c:y val="0.89792037512164913"/>
          <c:w val="0.96954949769209886"/>
          <c:h val="0.10207962487835087"/>
        </c:manualLayout>
      </c:layout>
      <c:overlay val="0"/>
      <c:spPr>
        <a:solidFill>
          <a:schemeClr val="bg1">
            <a:lumMod val="95000"/>
          </a:schemeClr>
        </a:solidFill>
        <a:ln w="3175">
          <a:solidFill>
            <a:srgbClr val="000000"/>
          </a:solidFill>
          <a:prstDash val="solid"/>
        </a:ln>
      </c:spPr>
      <c:txPr>
        <a:bodyPr/>
        <a:lstStyle/>
        <a:p>
          <a:pPr>
            <a:defRPr sz="700" b="0" i="0" u="none" strike="noStrike" baseline="0">
              <a:solidFill>
                <a:srgbClr val="000000"/>
              </a:solidFill>
              <a:latin typeface="Arial Cyr"/>
              <a:ea typeface="Arial Cyr"/>
              <a:cs typeface="Arial Cyr"/>
            </a:defRPr>
          </a:pPr>
          <a:endParaRPr lang="ru-RU"/>
        </a:p>
      </c:txPr>
    </c:legend>
    <c:plotVisOnly val="1"/>
    <c:dispBlanksAs val="zero"/>
    <c:showDLblsOverMax val="0"/>
  </c:chart>
  <c:spPr>
    <a:noFill/>
    <a:ln w="3175">
      <a:solidFill>
        <a:srgbClr val="000000"/>
      </a:solidFill>
      <a:prstDash val="solid"/>
    </a:ln>
    <a:scene3d>
      <a:camera prst="orthographicFront"/>
      <a:lightRig rig="threePt" dir="t"/>
    </a:scene3d>
    <a:sp3d/>
  </c:spPr>
  <c:txPr>
    <a:bodyPr/>
    <a:lstStyle/>
    <a:p>
      <a:pPr>
        <a:defRPr sz="10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6425468473301E-2"/>
          <c:y val="0.17030812324929973"/>
          <c:w val="0.43802764675398059"/>
          <c:h val="0.72661064425770305"/>
        </c:manualLayout>
      </c:layout>
      <c:doughnutChart>
        <c:varyColors val="1"/>
        <c:ser>
          <c:idx val="0"/>
          <c:order val="0"/>
          <c:dPt>
            <c:idx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60A9-4FD5-9100-126A47933359}"/>
              </c:ext>
            </c:extLst>
          </c:dPt>
          <c:dPt>
            <c:idx val="1"/>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60A9-4FD5-9100-126A47933359}"/>
              </c:ext>
            </c:extLst>
          </c:dPt>
          <c:dPt>
            <c:idx val="2"/>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60A9-4FD5-9100-126A47933359}"/>
              </c:ext>
            </c:extLst>
          </c:dPt>
          <c:dPt>
            <c:idx val="3"/>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07-60A9-4FD5-9100-126A47933359}"/>
              </c:ext>
            </c:extLst>
          </c:dPt>
          <c:dPt>
            <c:idx val="4"/>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09-60A9-4FD5-9100-126A47933359}"/>
              </c:ext>
            </c:extLst>
          </c:dPt>
          <c:dPt>
            <c:idx val="5"/>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0B-60A9-4FD5-9100-126A47933359}"/>
              </c:ext>
            </c:extLst>
          </c:dPt>
          <c:dPt>
            <c:idx val="6"/>
            <c:bubble3D val="0"/>
            <c:spPr>
              <a:solidFill>
                <a:schemeClr val="accent6">
                  <a:lumMod val="80000"/>
                  <a:lumOff val="20000"/>
                </a:schemeClr>
              </a:solidFill>
              <a:ln>
                <a:noFill/>
              </a:ln>
              <a:effectLst/>
            </c:spPr>
            <c:extLst xmlns:c16r2="http://schemas.microsoft.com/office/drawing/2015/06/chart">
              <c:ext xmlns:c16="http://schemas.microsoft.com/office/drawing/2014/chart" uri="{C3380CC4-5D6E-409C-BE32-E72D297353CC}">
                <c16:uniqueId val="{0000000D-60A9-4FD5-9100-126A47933359}"/>
              </c:ext>
            </c:extLst>
          </c:dPt>
          <c:dPt>
            <c:idx val="7"/>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0F-60A9-4FD5-9100-126A47933359}"/>
              </c:ext>
            </c:extLst>
          </c:dPt>
          <c:dPt>
            <c:idx val="8"/>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1-60A9-4FD5-9100-126A47933359}"/>
              </c:ext>
            </c:extLst>
          </c:dPt>
          <c:dPt>
            <c:idx val="9"/>
            <c:bubble3D val="0"/>
            <c:spPr>
              <a:solidFill>
                <a:schemeClr val="accent6">
                  <a:lumMod val="80000"/>
                </a:schemeClr>
              </a:solidFill>
              <a:ln>
                <a:noFill/>
              </a:ln>
              <a:effectLst/>
            </c:spPr>
            <c:extLst xmlns:c16r2="http://schemas.microsoft.com/office/drawing/2015/06/chart">
              <c:ext xmlns:c16="http://schemas.microsoft.com/office/drawing/2014/chart" uri="{C3380CC4-5D6E-409C-BE32-E72D297353CC}">
                <c16:uniqueId val="{00000013-60A9-4FD5-9100-126A47933359}"/>
              </c:ext>
            </c:extLst>
          </c:dPt>
          <c:dPt>
            <c:idx val="10"/>
            <c:bubble3D val="0"/>
            <c:spPr>
              <a:solidFill>
                <a:schemeClr val="accent5">
                  <a:lumMod val="80000"/>
                </a:schemeClr>
              </a:solidFill>
              <a:ln>
                <a:noFill/>
              </a:ln>
              <a:effectLst/>
            </c:spPr>
            <c:extLst xmlns:c16r2="http://schemas.microsoft.com/office/drawing/2015/06/chart">
              <c:ext xmlns:c16="http://schemas.microsoft.com/office/drawing/2014/chart" uri="{C3380CC4-5D6E-409C-BE32-E72D297353CC}">
                <c16:uniqueId val="{00000015-60A9-4FD5-9100-126A47933359}"/>
              </c:ext>
            </c:extLst>
          </c:dPt>
          <c:dLbls>
            <c:dLbl>
              <c:idx val="0"/>
              <c:layout>
                <c:manualLayout>
                  <c:x val="1.3508948242219911E-3"/>
                  <c:y val="-1.34453781512605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0A9-4FD5-9100-126A47933359}"/>
                </c:ext>
              </c:extLst>
            </c:dLbl>
            <c:dLbl>
              <c:idx val="1"/>
              <c:layout>
                <c:manualLayout>
                  <c:x val="2.7017896484439821E-3"/>
                  <c:y val="-2.2408963585434584E-3"/>
                </c:manualLayout>
              </c:layout>
              <c:tx>
                <c:rich>
                  <a:bodyPr/>
                  <a:lstStyle/>
                  <a:p>
                    <a:r>
                      <a:rPr lang="en-US" sz="1200"/>
                      <a:t>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0A9-4FD5-9100-126A47933359}"/>
                </c:ext>
              </c:extLst>
            </c:dLbl>
            <c:dLbl>
              <c:idx val="2"/>
              <c:layout>
                <c:manualLayout>
                  <c:x val="2.7017896484439322E-3"/>
                  <c:y val="-8.96358543417366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0A9-4FD5-9100-126A47933359}"/>
                </c:ext>
              </c:extLst>
            </c:dLbl>
            <c:dLbl>
              <c:idx val="3"/>
              <c:layout/>
              <c:tx>
                <c:rich>
                  <a:bodyPr/>
                  <a:lstStyle/>
                  <a:p>
                    <a:r>
                      <a:rPr lang="en-US" sz="1200"/>
                      <a:t>15,3%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0A9-4FD5-9100-126A47933359}"/>
                </c:ext>
              </c:extLst>
            </c:dLbl>
            <c:dLbl>
              <c:idx val="5"/>
              <c:layout>
                <c:manualLayout>
                  <c:x val="3.2898543756653395E-2"/>
                  <c:y val="2.2408963585434091E-2"/>
                </c:manualLayout>
              </c:layout>
              <c:tx>
                <c:rich>
                  <a:bodyPr/>
                  <a:lstStyle/>
                  <a:p>
                    <a:r>
                      <a:rPr lang="en-US" sz="1200" baseline="0"/>
                      <a:t>52,9%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0A9-4FD5-9100-126A47933359}"/>
                </c:ext>
              </c:extLst>
            </c:dLbl>
            <c:dLbl>
              <c:idx val="6"/>
              <c:layout>
                <c:manualLayout>
                  <c:x val="-8.1053689453319706E-3"/>
                  <c:y val="-2.01680672268907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0A9-4FD5-9100-126A4793335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0A9-4FD5-9100-126A47933359}"/>
                </c:ext>
              </c:extLst>
            </c:dLbl>
            <c:dLbl>
              <c:idx val="8"/>
              <c:layout>
                <c:manualLayout>
                  <c:x val="-9.9605623807064378E-3"/>
                  <c:y val="-4.70588235294117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0A9-4FD5-9100-126A47933359}"/>
                </c:ext>
              </c:extLst>
            </c:dLbl>
            <c:dLbl>
              <c:idx val="9"/>
              <c:layout>
                <c:manualLayout>
                  <c:x val="-4.9532238020832635E-17"/>
                  <c:y val="-6.722689075630293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0A9-4FD5-9100-126A47933359}"/>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0A9-4FD5-9100-126A47933359}"/>
                </c:ext>
              </c:extLst>
            </c:dLbl>
            <c:dLbl>
              <c:idx val="11"/>
              <c:layout>
                <c:manualLayout>
                  <c:x val="1.3508948242219911E-3"/>
                  <c:y val="-6.2745098039215685E-2"/>
                </c:manualLayout>
              </c:layout>
              <c:tx>
                <c:rich>
                  <a:bodyPr/>
                  <a:lstStyle/>
                  <a:p>
                    <a:r>
                      <a:rPr lang="en-US"/>
                      <a:t>0,1%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60A9-4FD5-9100-126A4793335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Лист2!$A$5:$A$16</c:f>
              <c:strCache>
                <c:ptCount val="12"/>
                <c:pt idx="0">
                  <c:v>Общегосударственные расходы 11,2 %</c:v>
                </c:pt>
                <c:pt idx="1">
                  <c:v>Национальная оборона, национальная безопасность 1,0 %</c:v>
                </c:pt>
                <c:pt idx="2">
                  <c:v>Национальная экономика 7,1 %</c:v>
                </c:pt>
                <c:pt idx="3">
                  <c:v>Жилищно-коммунальное хозяйство 15,3 %</c:v>
                </c:pt>
                <c:pt idx="4">
                  <c:v>Охрана окружающей среды 1,4 %</c:v>
                </c:pt>
                <c:pt idx="5">
                  <c:v>Образование 52,9 %</c:v>
                </c:pt>
                <c:pt idx="6">
                  <c:v>Культура и кинематография  4,5 %</c:v>
                </c:pt>
                <c:pt idx="7">
                  <c:v>Здравоохранение  менее 0,1 %</c:v>
                </c:pt>
                <c:pt idx="8">
                  <c:v>Социальная политика 1,4 %</c:v>
                </c:pt>
                <c:pt idx="9">
                  <c:v>Физическая культура и спорт 5,1 %</c:v>
                </c:pt>
                <c:pt idx="10">
                  <c:v>Средства массовой информации 0,1 %</c:v>
                </c:pt>
                <c:pt idx="11">
                  <c:v>Обслуживание гос. и муницип.долга                       менее 0,1 %</c:v>
                </c:pt>
              </c:strCache>
            </c:strRef>
          </c:cat>
          <c:val>
            <c:numRef>
              <c:f>Лист2!$B$5:$B$16</c:f>
              <c:numCache>
                <c:formatCode>0.0%</c:formatCode>
                <c:ptCount val="12"/>
                <c:pt idx="0">
                  <c:v>0.11227547619465714</c:v>
                </c:pt>
                <c:pt idx="1">
                  <c:v>1.0157911189831568E-2</c:v>
                </c:pt>
                <c:pt idx="2">
                  <c:v>7.0586111580817512E-2</c:v>
                </c:pt>
                <c:pt idx="3">
                  <c:v>0.15324154321812242</c:v>
                </c:pt>
                <c:pt idx="4">
                  <c:v>1.384647332719533E-2</c:v>
                </c:pt>
                <c:pt idx="5">
                  <c:v>0.52861915007439997</c:v>
                </c:pt>
                <c:pt idx="6">
                  <c:v>4.5091928948304341E-2</c:v>
                </c:pt>
                <c:pt idx="7">
                  <c:v>4.2759043842871325E-4</c:v>
                </c:pt>
                <c:pt idx="8">
                  <c:v>1.409716774130655E-2</c:v>
                </c:pt>
                <c:pt idx="9">
                  <c:v>5.0595564622614719E-2</c:v>
                </c:pt>
                <c:pt idx="10">
                  <c:v>9.6087093203343161E-4</c:v>
                </c:pt>
                <c:pt idx="11">
                  <c:v>1.0021173228825193E-4</c:v>
                </c:pt>
              </c:numCache>
            </c:numRef>
          </c:val>
          <c:extLst xmlns:c16r2="http://schemas.microsoft.com/office/drawing/2015/06/chart">
            <c:ext xmlns:c16="http://schemas.microsoft.com/office/drawing/2014/chart" uri="{C3380CC4-5D6E-409C-BE32-E72D297353CC}">
              <c16:uniqueId val="{00000017-60A9-4FD5-9100-126A4793335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8471535901465943"/>
          <c:y val="0.16630344736319724"/>
          <c:w val="0.3851868106713458"/>
          <c:h val="0.80408760669622181"/>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showDLblsOverMax val="0"/>
  </c:chart>
  <c:spPr>
    <a:solidFill>
      <a:schemeClr val="accent4">
        <a:lumMod val="20000"/>
        <a:lumOff val="80000"/>
      </a:schemeClr>
    </a:solidFill>
    <a:ln w="9525" cap="flat" cmpd="sng" algn="ctr">
      <a:solidFill>
        <a:schemeClr val="tx1">
          <a:tint val="75000"/>
          <a:shade val="95000"/>
          <a:satMod val="105000"/>
        </a:schemeClr>
      </a:solidFill>
      <a:prstDash val="solid"/>
      <a:round/>
    </a:ln>
    <a:effectLst/>
  </c:spPr>
  <c:txPr>
    <a:bodyPr/>
    <a:lstStyle/>
    <a:p>
      <a:pPr>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024017278858176E-2"/>
          <c:y val="0.17254901960784313"/>
          <c:w val="0.47826086956521741"/>
          <c:h val="0.7579831932773109"/>
        </c:manualLayout>
      </c:layout>
      <c:doughnutChart>
        <c:varyColors val="1"/>
        <c:ser>
          <c:idx val="0"/>
          <c:order val="0"/>
          <c:dPt>
            <c:idx val="0"/>
            <c:bubble3D val="0"/>
            <c:spPr>
              <a:solidFill>
                <a:srgbClr val="00B050"/>
              </a:solidFill>
            </c:spPr>
            <c:extLst xmlns:c16r2="http://schemas.microsoft.com/office/drawing/2015/06/chart">
              <c:ext xmlns:c16="http://schemas.microsoft.com/office/drawing/2014/chart" uri="{C3380CC4-5D6E-409C-BE32-E72D297353CC}">
                <c16:uniqueId val="{00000001-0170-4E2D-8A63-8A4CC55C51A5}"/>
              </c:ext>
            </c:extLst>
          </c:dPt>
          <c:dPt>
            <c:idx val="1"/>
            <c:bubble3D val="0"/>
            <c:spPr>
              <a:solidFill>
                <a:srgbClr val="7030A0"/>
              </a:solidFill>
            </c:spPr>
            <c:extLst xmlns:c16r2="http://schemas.microsoft.com/office/drawing/2015/06/chart">
              <c:ext xmlns:c16="http://schemas.microsoft.com/office/drawing/2014/chart" uri="{C3380CC4-5D6E-409C-BE32-E72D297353CC}">
                <c16:uniqueId val="{00000003-0170-4E2D-8A63-8A4CC55C51A5}"/>
              </c:ext>
            </c:extLst>
          </c:dPt>
          <c:dPt>
            <c:idx val="2"/>
            <c:bubble3D val="0"/>
            <c:spPr>
              <a:solidFill>
                <a:srgbClr val="FF0000"/>
              </a:solidFill>
            </c:spPr>
            <c:extLst xmlns:c16r2="http://schemas.microsoft.com/office/drawing/2015/06/chart">
              <c:ext xmlns:c16="http://schemas.microsoft.com/office/drawing/2014/chart" uri="{C3380CC4-5D6E-409C-BE32-E72D297353CC}">
                <c16:uniqueId val="{00000005-0170-4E2D-8A63-8A4CC55C51A5}"/>
              </c:ext>
            </c:extLst>
          </c:dPt>
          <c:dPt>
            <c:idx val="3"/>
            <c:bubble3D val="0"/>
            <c:spPr>
              <a:solidFill>
                <a:srgbClr val="FFFF00"/>
              </a:solidFill>
            </c:spPr>
            <c:extLst xmlns:c16r2="http://schemas.microsoft.com/office/drawing/2015/06/chart">
              <c:ext xmlns:c16="http://schemas.microsoft.com/office/drawing/2014/chart" uri="{C3380CC4-5D6E-409C-BE32-E72D297353CC}">
                <c16:uniqueId val="{00000007-0170-4E2D-8A63-8A4CC55C51A5}"/>
              </c:ext>
            </c:extLst>
          </c:dPt>
          <c:dPt>
            <c:idx val="4"/>
            <c:bubble3D val="0"/>
            <c:spPr>
              <a:solidFill>
                <a:srgbClr val="00B0F0"/>
              </a:solidFill>
            </c:spPr>
            <c:extLst xmlns:c16r2="http://schemas.microsoft.com/office/drawing/2015/06/chart">
              <c:ext xmlns:c16="http://schemas.microsoft.com/office/drawing/2014/chart" uri="{C3380CC4-5D6E-409C-BE32-E72D297353CC}">
                <c16:uniqueId val="{00000009-0170-4E2D-8A63-8A4CC55C51A5}"/>
              </c:ext>
            </c:extLst>
          </c:dPt>
          <c:dLbls>
            <c:dLbl>
              <c:idx val="0"/>
              <c:layout>
                <c:manualLayout>
                  <c:x val="0"/>
                  <c:y val="-1.3445378151260505E-2"/>
                </c:manualLayout>
              </c:layout>
              <c:tx>
                <c:rich>
                  <a:bodyPr/>
                  <a:lstStyle/>
                  <a:p>
                    <a:pPr>
                      <a:defRPr sz="1400" b="1" baseline="0">
                        <a:solidFill>
                          <a:sysClr val="windowText" lastClr="000000"/>
                        </a:solidFill>
                      </a:defRPr>
                    </a:pPr>
                    <a:r>
                      <a:rPr lang="en-US" b="1">
                        <a:solidFill>
                          <a:sysClr val="windowText" lastClr="000000"/>
                        </a:solidFill>
                      </a:rPr>
                      <a:t>82,7%</a:t>
                    </a:r>
                    <a:endParaRPr lang="en-US" b="1"/>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70-4E2D-8A63-8A4CC55C51A5}"/>
                </c:ext>
              </c:extLst>
            </c:dLbl>
            <c:dLbl>
              <c:idx val="1"/>
              <c:layout>
                <c:manualLayout>
                  <c:x val="-8.483563096500531E-3"/>
                  <c:y val="-4.4817927170868761E-3"/>
                </c:manualLayout>
              </c:layout>
              <c:tx>
                <c:rich>
                  <a:bodyPr/>
                  <a:lstStyle/>
                  <a:p>
                    <a:pPr>
                      <a:defRPr sz="1400" b="1" baseline="0">
                        <a:solidFill>
                          <a:sysClr val="windowText" lastClr="000000"/>
                        </a:solidFill>
                      </a:defRPr>
                    </a:pPr>
                    <a:r>
                      <a:rPr lang="en-US" b="1">
                        <a:solidFill>
                          <a:sysClr val="windowText" lastClr="000000"/>
                        </a:solidFill>
                      </a:rPr>
                      <a:t>7,1%</a:t>
                    </a:r>
                    <a:endParaRPr lang="en-US" b="1"/>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70-4E2D-8A63-8A4CC55C51A5}"/>
                </c:ext>
              </c:extLst>
            </c:dLbl>
            <c:dLbl>
              <c:idx val="2"/>
              <c:layout>
                <c:manualLayout>
                  <c:x val="-2.1208907741251351E-2"/>
                  <c:y val="-4.7058823529411764E-2"/>
                </c:manualLayout>
              </c:layout>
              <c:tx>
                <c:rich>
                  <a:bodyPr/>
                  <a:lstStyle/>
                  <a:p>
                    <a:pPr>
                      <a:defRPr sz="1400" b="1" baseline="0">
                        <a:solidFill>
                          <a:sysClr val="windowText" lastClr="000000"/>
                        </a:solidFill>
                      </a:defRPr>
                    </a:pPr>
                    <a:r>
                      <a:rPr lang="en-US" b="1">
                        <a:solidFill>
                          <a:sysClr val="windowText" lastClr="000000"/>
                        </a:solidFill>
                      </a:rPr>
                      <a:t>0,1%</a:t>
                    </a:r>
                    <a:endParaRPr lang="en-US" b="1"/>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170-4E2D-8A63-8A4CC55C51A5}"/>
                </c:ext>
              </c:extLst>
            </c:dLbl>
            <c:dLbl>
              <c:idx val="3"/>
              <c:layout>
                <c:manualLayout>
                  <c:x val="8.483563096500505E-3"/>
                  <c:y val="4.4817927170868344E-3"/>
                </c:manualLayout>
              </c:layout>
              <c:tx>
                <c:rich>
                  <a:bodyPr/>
                  <a:lstStyle/>
                  <a:p>
                    <a:pPr>
                      <a:defRPr sz="1400" b="1" baseline="0">
                        <a:solidFill>
                          <a:sysClr val="windowText" lastClr="000000"/>
                        </a:solidFill>
                      </a:defRPr>
                    </a:pPr>
                    <a:r>
                      <a:rPr lang="en-US" b="1">
                        <a:solidFill>
                          <a:sysClr val="windowText" lastClr="000000"/>
                        </a:solidFill>
                      </a:rPr>
                      <a:t>2,2%</a:t>
                    </a:r>
                    <a:endParaRPr lang="en-US" b="1"/>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170-4E2D-8A63-8A4CC55C51A5}"/>
                </c:ext>
              </c:extLst>
            </c:dLbl>
            <c:dLbl>
              <c:idx val="4"/>
              <c:layout>
                <c:manualLayout>
                  <c:x val="-5.6557087310003537E-3"/>
                  <c:y val="-2.4649859943977632E-2"/>
                </c:manualLayout>
              </c:layout>
              <c:tx>
                <c:rich>
                  <a:bodyPr/>
                  <a:lstStyle/>
                  <a:p>
                    <a:pPr>
                      <a:defRPr sz="1400" b="1" baseline="0">
                        <a:solidFill>
                          <a:sysClr val="windowText" lastClr="000000"/>
                        </a:solidFill>
                      </a:defRPr>
                    </a:pPr>
                    <a:r>
                      <a:rPr lang="en-US" b="1">
                        <a:solidFill>
                          <a:sysClr val="windowText" lastClr="000000"/>
                        </a:solidFill>
                      </a:rPr>
                      <a:t>7,9%</a:t>
                    </a:r>
                    <a:endParaRPr lang="en-US" b="1"/>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170-4E2D-8A63-8A4CC55C51A5}"/>
                </c:ext>
              </c:extLst>
            </c:dLbl>
            <c:dLbl>
              <c:idx val="5"/>
              <c:layout>
                <c:manualLayout>
                  <c:x val="4.1003888299752565E-2"/>
                  <c:y val="0"/>
                </c:manualLayout>
              </c:layout>
              <c:tx>
                <c:rich>
                  <a:bodyPr/>
                  <a:lstStyle/>
                  <a:p>
                    <a:r>
                      <a:rPr lang="en-US" sz="1400" baseline="0">
                        <a:solidFill>
                          <a:sysClr val="windowText" lastClr="000000"/>
                        </a:solidFill>
                      </a:rPr>
                      <a:t>63,0%</a:t>
                    </a:r>
                    <a:endParaRPr lang="en-US" sz="1400" baseline="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170-4E2D-8A63-8A4CC55C51A5}"/>
                </c:ext>
              </c:extLst>
            </c:dLbl>
            <c:dLbl>
              <c:idx val="6"/>
              <c:tx>
                <c:rich>
                  <a:bodyPr/>
                  <a:lstStyle/>
                  <a:p>
                    <a:pPr>
                      <a:defRPr sz="1400" baseline="0">
                        <a:solidFill>
                          <a:sysClr val="windowText" lastClr="000000"/>
                        </a:solidFill>
                      </a:defRPr>
                    </a:pPr>
                    <a:r>
                      <a:rPr lang="en-US">
                        <a:solidFill>
                          <a:sysClr val="windowText" lastClr="000000"/>
                        </a:solidFill>
                      </a:rPr>
                      <a:t>4,0%</a:t>
                    </a:r>
                    <a:endParaRPr lang="en-US"/>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170-4E2D-8A63-8A4CC55C51A5}"/>
                </c:ext>
              </c:extLst>
            </c:dLbl>
            <c:dLbl>
              <c:idx val="7"/>
              <c:tx>
                <c:rich>
                  <a:bodyPr/>
                  <a:lstStyle/>
                  <a:p>
                    <a:pPr>
                      <a:defRPr sz="1400" baseline="0">
                        <a:solidFill>
                          <a:sysClr val="windowText" lastClr="000000"/>
                        </a:solidFill>
                      </a:defRPr>
                    </a:pPr>
                    <a:r>
                      <a:rPr lang="en-US">
                        <a:solidFill>
                          <a:sysClr val="windowText" lastClr="000000"/>
                        </a:solidFill>
                      </a:rPr>
                      <a:t>0,8%</a:t>
                    </a:r>
                    <a:endParaRPr lang="en-US"/>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170-4E2D-8A63-8A4CC55C51A5}"/>
                </c:ext>
              </c:extLst>
            </c:dLbl>
            <c:dLbl>
              <c:idx val="8"/>
              <c:layout>
                <c:manualLayout>
                  <c:x val="-1.1311417462000707E-2"/>
                  <c:y val="-3.1372549019607843E-2"/>
                </c:manualLayout>
              </c:layout>
              <c:tx>
                <c:rich>
                  <a:bodyPr/>
                  <a:lstStyle/>
                  <a:p>
                    <a:pPr>
                      <a:defRPr sz="1400" baseline="0">
                        <a:solidFill>
                          <a:sysClr val="windowText" lastClr="000000"/>
                        </a:solidFill>
                      </a:defRPr>
                    </a:pPr>
                    <a:r>
                      <a:rPr lang="en-US">
                        <a:solidFill>
                          <a:sysClr val="windowText" lastClr="000000"/>
                        </a:solidFill>
                      </a:rPr>
                      <a:t>2,7%</a:t>
                    </a:r>
                    <a:endParaRPr lang="en-US"/>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170-4E2D-8A63-8A4CC55C51A5}"/>
                </c:ext>
              </c:extLst>
            </c:dLbl>
            <c:dLbl>
              <c:idx val="9"/>
              <c:tx>
                <c:rich>
                  <a:bodyPr/>
                  <a:lstStyle/>
                  <a:p>
                    <a:pPr>
                      <a:defRPr sz="1400" baseline="0">
                        <a:solidFill>
                          <a:sysClr val="windowText" lastClr="000000"/>
                        </a:solidFill>
                      </a:defRPr>
                    </a:pPr>
                    <a:r>
                      <a:rPr lang="en-US">
                        <a:solidFill>
                          <a:sysClr val="windowText" lastClr="000000"/>
                        </a:solidFill>
                      </a:rPr>
                      <a:t>6,1%</a:t>
                    </a:r>
                    <a:endParaRPr lang="en-US"/>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170-4E2D-8A63-8A4CC55C51A5}"/>
                </c:ext>
              </c:extLst>
            </c:dLbl>
            <c:dLbl>
              <c:idx val="10"/>
              <c:layout>
                <c:manualLayout>
                  <c:x val="4.2417815482502655E-3"/>
                  <c:y val="-4.0336134453781515E-2"/>
                </c:manualLayout>
              </c:layout>
              <c:tx>
                <c:rich>
                  <a:bodyPr/>
                  <a:lstStyle/>
                  <a:p>
                    <a:pPr>
                      <a:defRPr sz="1400" baseline="0">
                        <a:solidFill>
                          <a:sysClr val="windowText" lastClr="000000"/>
                        </a:solidFill>
                      </a:defRPr>
                    </a:pPr>
                    <a:r>
                      <a:rPr lang="en-US">
                        <a:solidFill>
                          <a:sysClr val="windowText" lastClr="000000"/>
                        </a:solidFill>
                      </a:rPr>
                      <a:t>1,4%</a:t>
                    </a:r>
                    <a:endParaRPr lang="en-US"/>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170-4E2D-8A63-8A4CC55C51A5}"/>
                </c:ext>
              </c:extLst>
            </c:dLbl>
            <c:spPr>
              <a:noFill/>
              <a:ln>
                <a:noFill/>
              </a:ln>
              <a:effectLst/>
            </c:spPr>
            <c:txPr>
              <a:bodyPr/>
              <a:lstStyle/>
              <a:p>
                <a:pPr>
                  <a:defRPr sz="1100" baseline="0">
                    <a:solidFill>
                      <a:sysClr val="windowText" lastClr="000000"/>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Лист2!$A$5:$A$9</c:f>
              <c:strCache>
                <c:ptCount val="5"/>
                <c:pt idx="0">
                  <c:v>Образование - 82,7 %</c:v>
                </c:pt>
                <c:pt idx="1">
                  <c:v>Культура, кинематография -7,1 %</c:v>
                </c:pt>
                <c:pt idx="2">
                  <c:v>Здравоохранение - 0,1 %</c:v>
                </c:pt>
                <c:pt idx="3">
                  <c:v>Социальная политика -2,2 %</c:v>
                </c:pt>
                <c:pt idx="4">
                  <c:v>Физическая культура и спорт - 7,9 %</c:v>
                </c:pt>
              </c:strCache>
            </c:strRef>
          </c:cat>
          <c:val>
            <c:numRef>
              <c:f>Лист2!$B$5:$B$9</c:f>
              <c:numCache>
                <c:formatCode>0.0%</c:formatCode>
                <c:ptCount val="5"/>
                <c:pt idx="0">
                  <c:v>0.82747834336916926</c:v>
                </c:pt>
                <c:pt idx="1">
                  <c:v>7.0585022620182486E-2</c:v>
                </c:pt>
                <c:pt idx="2">
                  <c:v>6.6933221693101755E-4</c:v>
                </c:pt>
                <c:pt idx="3">
                  <c:v>2.2067117710608559E-2</c:v>
                </c:pt>
                <c:pt idx="4">
                  <c:v>7.9200184083108749E-2</c:v>
                </c:pt>
              </c:numCache>
            </c:numRef>
          </c:val>
          <c:extLst xmlns:c16r2="http://schemas.microsoft.com/office/drawing/2015/06/chart">
            <c:ext xmlns:c16="http://schemas.microsoft.com/office/drawing/2014/chart" uri="{C3380CC4-5D6E-409C-BE32-E72D297353CC}">
              <c16:uniqueId val="{00000010-0170-4E2D-8A63-8A4CC55C51A5}"/>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6682993628977718"/>
          <c:y val="0.22456675268532605"/>
          <c:w val="0.41620293751722176"/>
          <c:h val="0.62929769072983521"/>
        </c:manualLayout>
      </c:layout>
      <c:overlay val="0"/>
      <c:txPr>
        <a:bodyPr/>
        <a:lstStyle/>
        <a:p>
          <a:pPr rtl="0">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5">
        <a:lumMod val="20000"/>
        <a:lumOff val="80000"/>
      </a:schemeClr>
    </a:solidFill>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20"/>
      <c:rAngAx val="0"/>
      <c:perspective val="0"/>
    </c:view3D>
    <c:floor>
      <c:thickness val="0"/>
    </c:floor>
    <c:sideWall>
      <c:thickness val="0"/>
    </c:sideWall>
    <c:backWall>
      <c:thickness val="0"/>
    </c:backWall>
    <c:plotArea>
      <c:layout>
        <c:manualLayout>
          <c:layoutTarget val="inner"/>
          <c:xMode val="edge"/>
          <c:yMode val="edge"/>
          <c:x val="6.594268991864087E-2"/>
          <c:y val="0.16818264326248367"/>
          <c:w val="0.55628877715586744"/>
          <c:h val="0.82969239943922057"/>
        </c:manualLayout>
      </c:layout>
      <c:pie3DChart>
        <c:varyColors val="1"/>
        <c:ser>
          <c:idx val="0"/>
          <c:order val="0"/>
          <c:spPr>
            <a:solidFill>
              <a:srgbClr val="00B050"/>
            </a:solidFill>
          </c:spPr>
          <c:explosion val="25"/>
          <c:dPt>
            <c:idx val="1"/>
            <c:bubble3D val="0"/>
            <c:spPr>
              <a:solidFill>
                <a:schemeClr val="accent6"/>
              </a:solidFill>
            </c:spPr>
            <c:extLst xmlns:c16r2="http://schemas.microsoft.com/office/drawing/2015/06/chart">
              <c:ext xmlns:c16="http://schemas.microsoft.com/office/drawing/2014/chart" uri="{C3380CC4-5D6E-409C-BE32-E72D297353CC}">
                <c16:uniqueId val="{00000001-2475-45F3-B040-2ECA203BF261}"/>
              </c:ext>
            </c:extLst>
          </c:dPt>
          <c:cat>
            <c:strRef>
              <c:f>Лист2!$B$7:$B$8</c:f>
              <c:strCache>
                <c:ptCount val="2"/>
                <c:pt idx="0">
                  <c:v>программные расходы  97,8 %</c:v>
                </c:pt>
                <c:pt idx="1">
                  <c:v>непрограммные расходы  2,2 %</c:v>
                </c:pt>
              </c:strCache>
            </c:strRef>
          </c:cat>
          <c:val>
            <c:numRef>
              <c:f>Лист2!$C$7:$C$8</c:f>
              <c:numCache>
                <c:formatCode>#\ ##0.0</c:formatCode>
                <c:ptCount val="2"/>
                <c:pt idx="0">
                  <c:v>7994848.4000000004</c:v>
                </c:pt>
                <c:pt idx="1">
                  <c:v>182836.8</c:v>
                </c:pt>
              </c:numCache>
            </c:numRef>
          </c:val>
          <c:extLst xmlns:c16r2="http://schemas.microsoft.com/office/drawing/2015/06/chart">
            <c:ext xmlns:c16="http://schemas.microsoft.com/office/drawing/2014/chart" uri="{C3380CC4-5D6E-409C-BE32-E72D297353CC}">
              <c16:uniqueId val="{00000002-2475-45F3-B040-2ECA203BF261}"/>
            </c:ext>
          </c:extLst>
        </c:ser>
        <c:dLbls>
          <c:showLegendKey val="0"/>
          <c:showVal val="0"/>
          <c:showCatName val="0"/>
          <c:showSerName val="0"/>
          <c:showPercent val="0"/>
          <c:showBubbleSize val="0"/>
          <c:showLeaderLines val="1"/>
        </c:dLbls>
      </c:pie3DChart>
    </c:plotArea>
    <c:legend>
      <c:legendPos val="r"/>
      <c:layout>
        <c:manualLayout>
          <c:xMode val="edge"/>
          <c:yMode val="edge"/>
          <c:x val="0.56899835459829995"/>
          <c:y val="0.29538875993332453"/>
          <c:w val="0.37701561708257186"/>
          <c:h val="0.21976928855395444"/>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5">
        <a:lumMod val="20000"/>
        <a:lumOff val="80000"/>
      </a:schemeClr>
    </a:solidFill>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14232621920596E-2"/>
          <c:y val="0.19276868915277254"/>
          <c:w val="0.47661235614778913"/>
          <c:h val="0.718975142269199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4EC-41DB-85B7-DE37FB39A52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4EC-41DB-85B7-DE37FB39A52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4EC-41DB-85B7-DE37FB39A52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4EC-41DB-85B7-DE37FB39A52B}"/>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04EC-41DB-85B7-DE37FB39A52B}"/>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04EC-41DB-85B7-DE37FB39A52B}"/>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04EC-41DB-85B7-DE37FB39A52B}"/>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04EC-41DB-85B7-DE37FB39A52B}"/>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04EC-41DB-85B7-DE37FB39A52B}"/>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04EC-41DB-85B7-DE37FB39A52B}"/>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04EC-41DB-85B7-DE37FB39A52B}"/>
              </c:ext>
            </c:extLst>
          </c:dPt>
          <c:dPt>
            <c:idx val="11"/>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04EC-41DB-85B7-DE37FB39A52B}"/>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9-04EC-41DB-85B7-DE37FB39A52B}"/>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B-04EC-41DB-85B7-DE37FB39A52B}"/>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D-04EC-41DB-85B7-DE37FB39A52B}"/>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F-04EC-41DB-85B7-DE37FB39A52B}"/>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21-04EC-41DB-85B7-DE37FB39A52B}"/>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23-04EC-41DB-85B7-DE37FB39A52B}"/>
              </c:ext>
            </c:extLst>
          </c:dPt>
          <c:dPt>
            <c:idx val="18"/>
            <c:bubble3D val="0"/>
            <c:spPr>
              <a:solidFill>
                <a:schemeClr val="accent1">
                  <a:lumMod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25-04EC-41DB-85B7-DE37FB39A52B}"/>
              </c:ext>
            </c:extLst>
          </c:dPt>
          <c:dLbls>
            <c:dLbl>
              <c:idx val="0"/>
              <c:layout>
                <c:manualLayout>
                  <c:x val="-6.212109301645119E-2"/>
                  <c:y val="-5.946090474124713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r>
                      <a:rPr lang="ru-RU" sz="1100"/>
                      <a:t>менее 0,1%</a:t>
                    </a:r>
                  </a:p>
                </c:rich>
              </c:tx>
              <c:spPr>
                <a:noFill/>
                <a:ln>
                  <a:noFill/>
                </a:ln>
                <a:effectLst/>
              </c:spPr>
              <c:showLegendKey val="1"/>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1961167083731847E-2"/>
                      <c:h val="3.6441993820360681E-2"/>
                    </c:manualLayout>
                  </c15:layout>
                </c:ext>
                <c:ext xmlns:c16="http://schemas.microsoft.com/office/drawing/2014/chart" uri="{C3380CC4-5D6E-409C-BE32-E72D297353CC}">
                  <c16:uniqueId val="{00000001-04EC-41DB-85B7-DE37FB39A52B}"/>
                </c:ext>
              </c:extLst>
            </c:dLbl>
            <c:dLbl>
              <c:idx val="1"/>
              <c:layout>
                <c:manualLayout>
                  <c:x val="-3.8449565684489144E-2"/>
                  <c:y val="5.5647513327699377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4EC-41DB-85B7-DE37FB39A52B}"/>
                </c:ext>
              </c:extLst>
            </c:dLbl>
            <c:dLbl>
              <c:idx val="2"/>
              <c:layout>
                <c:manualLayout>
                  <c:x val="-0.13771544363942859"/>
                  <c:y val="-1.8814743101337881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EC-41DB-85B7-DE37FB39A52B}"/>
                </c:ext>
              </c:extLst>
            </c:dLbl>
            <c:dLbl>
              <c:idx val="3"/>
              <c:layout>
                <c:manualLayout>
                  <c:x val="7.9298282390241979E-3"/>
                  <c:y val="-1.471982227038493E-2"/>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tx1">
                          <a:lumMod val="75000"/>
                          <a:lumOff val="25000"/>
                        </a:schemeClr>
                      </a:solidFill>
                      <a:latin typeface="+mn-lt"/>
                      <a:ea typeface="+mn-ea"/>
                      <a:cs typeface="+mn-cs"/>
                    </a:defRPr>
                  </a:pPr>
                  <a:endParaRPr lang="ru-RU"/>
                </a:p>
              </c:txPr>
              <c:showLegendKey val="1"/>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4673269834615096E-2"/>
                      <c:h val="3.8276014646750248E-2"/>
                    </c:manualLayout>
                  </c15:layout>
                </c:ext>
                <c:ext xmlns:c16="http://schemas.microsoft.com/office/drawing/2014/chart" uri="{C3380CC4-5D6E-409C-BE32-E72D297353CC}">
                  <c16:uniqueId val="{00000007-04EC-41DB-85B7-DE37FB39A52B}"/>
                </c:ext>
              </c:extLst>
            </c:dLbl>
            <c:dLbl>
              <c:idx val="4"/>
              <c:layout>
                <c:manualLayout>
                  <c:x val="-5.022704940584586E-2"/>
                  <c:y val="-0.15976386476421425"/>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4EC-41DB-85B7-DE37FB39A52B}"/>
                </c:ext>
              </c:extLst>
            </c:dLbl>
            <c:dLbl>
              <c:idx val="5"/>
              <c:layout>
                <c:manualLayout>
                  <c:x val="1.2730619571056073E-2"/>
                  <c:y val="1.3092670328546645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1362121748092624E-2"/>
                      <c:h val="3.4607972993971114E-2"/>
                    </c:manualLayout>
                  </c15:layout>
                </c:ext>
                <c:ext xmlns:c16="http://schemas.microsoft.com/office/drawing/2014/chart" uri="{C3380CC4-5D6E-409C-BE32-E72D297353CC}">
                  <c16:uniqueId val="{0000000B-04EC-41DB-85B7-DE37FB39A52B}"/>
                </c:ext>
              </c:extLst>
            </c:dLbl>
            <c:dLbl>
              <c:idx val="6"/>
              <c:layout>
                <c:manualLayout>
                  <c:x val="-1.3478934933466096E-2"/>
                  <c:y val="2.5870957717010874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4EC-41DB-85B7-DE37FB39A52B}"/>
                </c:ext>
              </c:extLst>
            </c:dLbl>
            <c:dLbl>
              <c:idx val="7"/>
              <c:layout>
                <c:manualLayout>
                  <c:x val="9.2787611199182472E-3"/>
                  <c:y val="8.4701580261661344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4EC-41DB-85B7-DE37FB39A52B}"/>
                </c:ext>
              </c:extLst>
            </c:dLbl>
            <c:dLbl>
              <c:idx val="8"/>
              <c:layout>
                <c:manualLayout>
                  <c:x val="4.5308562719177572E-3"/>
                  <c:y val="4.7303729445247557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4EC-41DB-85B7-DE37FB39A52B}"/>
                </c:ext>
              </c:extLst>
            </c:dLbl>
            <c:dLbl>
              <c:idx val="9"/>
              <c:layout>
                <c:manualLayout>
                  <c:x val="1.0989994803062222E-2"/>
                  <c:y val="6.0440372950301214E-3"/>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tx1">
                          <a:lumMod val="75000"/>
                          <a:lumOff val="25000"/>
                        </a:schemeClr>
                      </a:solidFill>
                      <a:latin typeface="+mn-lt"/>
                      <a:ea typeface="+mn-ea"/>
                      <a:cs typeface="+mn-cs"/>
                    </a:defRPr>
                  </a:pPr>
                  <a:endParaRPr lang="ru-RU"/>
                </a:p>
              </c:txPr>
              <c:showLegendKey val="1"/>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6605657237936774E-2"/>
                      <c:h val="4.2182479006960039E-2"/>
                    </c:manualLayout>
                  </c15:layout>
                </c:ext>
                <c:ext xmlns:c16="http://schemas.microsoft.com/office/drawing/2014/chart" uri="{C3380CC4-5D6E-409C-BE32-E72D297353CC}">
                  <c16:uniqueId val="{00000013-04EC-41DB-85B7-DE37FB39A52B}"/>
                </c:ext>
              </c:extLst>
            </c:dLbl>
            <c:dLbl>
              <c:idx val="10"/>
              <c:layout>
                <c:manualLayout>
                  <c:x val="-3.7498700765565711E-2"/>
                  <c:y val="7.6055832792754491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r>
                      <a:rPr lang="ru-RU" sz="1100"/>
                      <a:t>менее 0,1%</a:t>
                    </a:r>
                  </a:p>
                </c:rich>
              </c:tx>
              <c:spPr>
                <a:noFill/>
                <a:ln>
                  <a:noFill/>
                </a:ln>
                <a:effectLst/>
              </c:spPr>
              <c:showLegendKey val="1"/>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3422074320576805E-2"/>
                      <c:h val="3.7872530064944558E-2"/>
                    </c:manualLayout>
                  </c15:layout>
                </c:ext>
                <c:ext xmlns:c16="http://schemas.microsoft.com/office/drawing/2014/chart" uri="{C3380CC4-5D6E-409C-BE32-E72D297353CC}">
                  <c16:uniqueId val="{00000015-04EC-41DB-85B7-DE37FB39A52B}"/>
                </c:ext>
              </c:extLst>
            </c:dLbl>
            <c:dLbl>
              <c:idx val="11"/>
              <c:layout>
                <c:manualLayout>
                  <c:x val="7.2388888161026455E-2"/>
                  <c:y val="-0.15660934894282433"/>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4EC-41DB-85B7-DE37FB39A52B}"/>
                </c:ext>
              </c:extLst>
            </c:dLbl>
            <c:dLbl>
              <c:idx val="12"/>
              <c:layout>
                <c:manualLayout>
                  <c:x val="-2.3189172900808363E-2"/>
                  <c:y val="2.0508973993873504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4EC-41DB-85B7-DE37FB39A52B}"/>
                </c:ext>
              </c:extLst>
            </c:dLbl>
            <c:dLbl>
              <c:idx val="13"/>
              <c:layout>
                <c:manualLayout>
                  <c:x val="7.2283726597403272E-2"/>
                  <c:y val="-0.11478269885840153"/>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4EC-41DB-85B7-DE37FB39A52B}"/>
                </c:ext>
              </c:extLst>
            </c:dLbl>
            <c:dLbl>
              <c:idx val="14"/>
              <c:layout>
                <c:manualLayout>
                  <c:x val="-8.2871504622654283E-4"/>
                  <c:y val="2.81239151116962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4EC-41DB-85B7-DE37FB39A52B}"/>
                </c:ext>
              </c:extLst>
            </c:dLbl>
            <c:dLbl>
              <c:idx val="15"/>
              <c:layout>
                <c:manualLayout>
                  <c:x val="0"/>
                  <c:y val="-3.2572065465590085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04EC-41DB-85B7-DE37FB39A52B}"/>
                </c:ext>
              </c:extLst>
            </c:dLbl>
            <c:dLbl>
              <c:idx val="16"/>
              <c:layout>
                <c:manualLayout>
                  <c:x val="9.2492128167839249E-2"/>
                  <c:y val="-1.9596584735516868E-4"/>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4EC-41DB-85B7-DE37FB39A52B}"/>
                </c:ext>
              </c:extLst>
            </c:dLbl>
            <c:dLbl>
              <c:idx val="17"/>
              <c:layout>
                <c:manualLayout>
                  <c:x val="6.690502705464646E-2"/>
                  <c:y val="5.737784699240802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04EC-41DB-85B7-DE37FB39A52B}"/>
                </c:ext>
              </c:extLst>
            </c:dLbl>
            <c:dLbl>
              <c:idx val="18"/>
              <c:layout>
                <c:manualLayout>
                  <c:x val="-3.96584869486988E-2"/>
                  <c:y val="-4.2496139891599297E-2"/>
                </c:manualLayout>
              </c:layou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04EC-41DB-85B7-DE37FB39A52B}"/>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ru-RU"/>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Лист2!$A$2:$A$19</c:f>
              <c:strCache>
                <c:ptCount val="18"/>
                <c:pt idx="0">
                  <c:v>МП "Здравоохранение" менее 0,1 %</c:v>
                </c:pt>
                <c:pt idx="1">
                  <c:v>МП "Культура и туризм"  5,8 %</c:v>
                </c:pt>
                <c:pt idx="2">
                  <c:v>МП "Образование" 36,5 %</c:v>
                </c:pt>
                <c:pt idx="3">
                  <c:v>МП "Социальная защита населения" 0,7 %</c:v>
                </c:pt>
                <c:pt idx="4">
                  <c:v>МП "Спорт" 5,2 %</c:v>
                </c:pt>
                <c:pt idx="5">
                  <c:v>МП "Развитие сельского хозяйства" 0,1 %</c:v>
                </c:pt>
                <c:pt idx="6">
                  <c:v>МП "Экология и окружающая среда" 1,6 %</c:v>
                </c:pt>
                <c:pt idx="7">
                  <c:v>МП "Безопасность и обеспечение безопасности жизнедеятельности населения" 1,7 %</c:v>
                </c:pt>
                <c:pt idx="8">
                  <c:v>МП "Жилище" 0,7 %</c:v>
                </c:pt>
                <c:pt idx="9">
                  <c:v>МП "Развитие инженерной инфраструктуры, энергоэффективности  и отрасли обращения с отходами" 1,7 %</c:v>
                </c:pt>
                <c:pt idx="10">
                  <c:v>МП "Предпринимательство"  менее 0,1 %</c:v>
                </c:pt>
                <c:pt idx="11">
                  <c:v>МП "Управление имуществом и муниципальными финансами" 9,1 %</c:v>
                </c:pt>
                <c:pt idx="12">
                  <c:v>МП "Развитие институтов гражданского общества, повышение эффективности местного самоуправления и реализации молодежной политики" 0,3 %</c:v>
                </c:pt>
                <c:pt idx="13">
                  <c:v>МП "Развитие и функционирование дорожно-транспортного комплекса"  5,8 %</c:v>
                </c:pt>
                <c:pt idx="14">
                  <c:v>МП "Цифровое муниципальное образование" 1,4 %</c:v>
                </c:pt>
                <c:pt idx="15">
                  <c:v>МП "Архитектура и градостроительство" 0,1 %</c:v>
                </c:pt>
                <c:pt idx="16">
                  <c:v>МП "Формирование современной комфортной городской среды" 13,5 %</c:v>
                </c:pt>
                <c:pt idx="17">
                  <c:v>МП "Строительство объектов социальной инфраструктуры" 15,8 %</c:v>
                </c:pt>
              </c:strCache>
            </c:strRef>
          </c:cat>
          <c:val>
            <c:numRef>
              <c:f>Лист2!$B$2:$B$19</c:f>
              <c:numCache>
                <c:formatCode>0.0%</c:formatCode>
                <c:ptCount val="18"/>
                <c:pt idx="0" formatCode="General">
                  <c:v>0</c:v>
                </c:pt>
                <c:pt idx="1">
                  <c:v>5.7543004817952513E-2</c:v>
                </c:pt>
                <c:pt idx="2">
                  <c:v>0.36539899868520331</c:v>
                </c:pt>
                <c:pt idx="3">
                  <c:v>6.8154638179255527E-3</c:v>
                </c:pt>
                <c:pt idx="4">
                  <c:v>5.175265111968852E-2</c:v>
                </c:pt>
                <c:pt idx="5">
                  <c:v>6.4390214078355746E-4</c:v>
                </c:pt>
                <c:pt idx="6">
                  <c:v>1.5977838929378572E-2</c:v>
                </c:pt>
                <c:pt idx="7">
                  <c:v>1.7000000000000001E-2</c:v>
                </c:pt>
                <c:pt idx="8">
                  <c:v>7.0000000000000001E-3</c:v>
                </c:pt>
                <c:pt idx="9">
                  <c:v>1.7360591853123816E-2</c:v>
                </c:pt>
                <c:pt idx="10" formatCode="General">
                  <c:v>0</c:v>
                </c:pt>
                <c:pt idx="11">
                  <c:v>9.0615814553781898E-2</c:v>
                </c:pt>
                <c:pt idx="12">
                  <c:v>2.7181378448652006E-3</c:v>
                </c:pt>
                <c:pt idx="13">
                  <c:v>5.7985739917219691E-2</c:v>
                </c:pt>
                <c:pt idx="14">
                  <c:v>1.3899538107564365E-2</c:v>
                </c:pt>
                <c:pt idx="15">
                  <c:v>7.1602358338652169E-4</c:v>
                </c:pt>
                <c:pt idx="16">
                  <c:v>0.13503955872384021</c:v>
                </c:pt>
                <c:pt idx="17">
                  <c:v>0.1578960646708448</c:v>
                </c:pt>
              </c:numCache>
            </c:numRef>
          </c:val>
          <c:extLst xmlns:c16r2="http://schemas.microsoft.com/office/drawing/2015/06/chart">
            <c:ext xmlns:c16="http://schemas.microsoft.com/office/drawing/2014/chart" uri="{C3380CC4-5D6E-409C-BE32-E72D297353CC}">
              <c16:uniqueId val="{00000026-04EC-41DB-85B7-DE37FB39A52B}"/>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52920290732889164"/>
          <c:y val="0.15329872473455797"/>
          <c:w val="0.46343064809206541"/>
          <c:h val="0.8053507485404373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0.0105</cdr:x>
      <cdr:y>0.963</cdr:y>
    </cdr:from>
    <cdr:to>
      <cdr:x>0.1035</cdr:x>
      <cdr:y>0.99525</cdr:y>
    </cdr:to>
    <cdr:sp macro="" textlink="">
      <cdr:nvSpPr>
        <cdr:cNvPr id="2049" name="Text Box 1"/>
        <cdr:cNvSpPr txBox="1">
          <a:spLocks xmlns:a="http://schemas.openxmlformats.org/drawingml/2006/main" noChangeArrowheads="1"/>
        </cdr:cNvSpPr>
      </cdr:nvSpPr>
      <cdr:spPr bwMode="auto">
        <a:xfrm xmlns:a="http://schemas.openxmlformats.org/drawingml/2006/main">
          <a:off x="96712" y="5411819"/>
          <a:ext cx="856593" cy="18123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18288" tIns="0" rIns="0" bIns="0" anchor="ctr" upright="1"/>
        <a:lstStyle xmlns:a="http://schemas.openxmlformats.org/drawingml/2006/main"/>
        <a:p xmlns:a="http://schemas.openxmlformats.org/drawingml/2006/main">
          <a:pPr algn="ctr" rtl="0">
            <a:defRPr sz="1000"/>
          </a:pPr>
          <a:endParaRPr lang="ru-RU"/>
        </a:p>
      </cdr:txBody>
    </cdr:sp>
  </cdr:relSizeAnchor>
  <cdr:relSizeAnchor xmlns:cdr="http://schemas.openxmlformats.org/drawingml/2006/chartDrawing">
    <cdr:from>
      <cdr:x>0</cdr:x>
      <cdr:y>0</cdr:y>
    </cdr:from>
    <cdr:to>
      <cdr:x>0.06104</cdr:x>
      <cdr:y>0.15135</cdr:y>
    </cdr:to>
    <cdr:pic>
      <cdr:nvPicPr>
        <cdr:cNvPr id="3" name="Picture 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62467" y="-389468"/>
          <a:ext cx="567266" cy="8974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2.xml><?xml version="1.0" encoding="utf-8"?>
<c:userShapes xmlns:c="http://schemas.openxmlformats.org/drawingml/2006/chart">
  <cdr:relSizeAnchor xmlns:cdr="http://schemas.openxmlformats.org/drawingml/2006/chartDrawing">
    <cdr:from>
      <cdr:x>0.76055</cdr:x>
      <cdr:y>0.27542</cdr:y>
    </cdr:from>
    <cdr:to>
      <cdr:x>0.80276</cdr:x>
      <cdr:y>0.34746</cdr:y>
    </cdr:to>
    <cdr:cxnSp macro="">
      <cdr:nvCxnSpPr>
        <cdr:cNvPr id="3" name="Прямая соединительная линия 2"/>
        <cdr:cNvCxnSpPr/>
      </cdr:nvCxnSpPr>
      <cdr:spPr>
        <a:xfrm xmlns:a="http://schemas.openxmlformats.org/drawingml/2006/main" flipV="1">
          <a:off x="7008813" y="1547813"/>
          <a:ext cx="388937" cy="4048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0.01075</cdr:x>
      <cdr:y>0.96275</cdr:y>
    </cdr:from>
    <cdr:to>
      <cdr:x>0.10775</cdr:x>
      <cdr:y>0.995</cdr:y>
    </cdr:to>
    <cdr:sp macro="" textlink="">
      <cdr:nvSpPr>
        <cdr:cNvPr id="2049" name="Text Box 1"/>
        <cdr:cNvSpPr txBox="1">
          <a:spLocks xmlns:a="http://schemas.openxmlformats.org/drawingml/2006/main" noChangeArrowheads="1"/>
        </cdr:cNvSpPr>
      </cdr:nvSpPr>
      <cdr:spPr bwMode="auto">
        <a:xfrm xmlns:a="http://schemas.openxmlformats.org/drawingml/2006/main">
          <a:off x="99015" y="5410414"/>
          <a:ext cx="893435" cy="18123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18288" tIns="0" rIns="0" bIns="0" anchor="ctr" upright="1"/>
        <a:lstStyle xmlns:a="http://schemas.openxmlformats.org/drawingml/2006/main"/>
        <a:p xmlns:a="http://schemas.openxmlformats.org/drawingml/2006/main">
          <a:pPr algn="ctr" rtl="0">
            <a:defRPr sz="1000"/>
          </a:pPr>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0.01075</cdr:x>
      <cdr:y>0.96275</cdr:y>
    </cdr:from>
    <cdr:to>
      <cdr:x>0.10775</cdr:x>
      <cdr:y>0.995</cdr:y>
    </cdr:to>
    <cdr:sp macro="" textlink="">
      <cdr:nvSpPr>
        <cdr:cNvPr id="2049" name="Text Box 1"/>
        <cdr:cNvSpPr txBox="1">
          <a:spLocks xmlns:a="http://schemas.openxmlformats.org/drawingml/2006/main" noChangeArrowheads="1"/>
        </cdr:cNvSpPr>
      </cdr:nvSpPr>
      <cdr:spPr bwMode="auto">
        <a:xfrm xmlns:a="http://schemas.openxmlformats.org/drawingml/2006/main">
          <a:off x="99015" y="5410414"/>
          <a:ext cx="893435" cy="18123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18288" tIns="0" rIns="0" bIns="0" anchor="ctr" upright="1"/>
        <a:lstStyle xmlns:a="http://schemas.openxmlformats.org/drawingml/2006/main"/>
        <a:p xmlns:a="http://schemas.openxmlformats.org/drawingml/2006/main">
          <a:pPr algn="ctr" rtl="0">
            <a:defRPr sz="1000"/>
          </a:pPr>
          <a:endParaRPr lang="ru-RU"/>
        </a:p>
      </cdr:txBody>
    </cdr:sp>
  </cdr:relSizeAnchor>
  <cdr:relSizeAnchor xmlns:cdr="http://schemas.openxmlformats.org/drawingml/2006/chartDrawing">
    <cdr:from>
      <cdr:x>0</cdr:x>
      <cdr:y>0</cdr:y>
    </cdr:from>
    <cdr:to>
      <cdr:x>0.06211</cdr:x>
      <cdr:y>0.12384</cdr:y>
    </cdr:to>
    <cdr:pic>
      <cdr:nvPicPr>
        <cdr:cNvPr id="3" name="Picture 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79400" y="0"/>
          <a:ext cx="576262" cy="7926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5.xml><?xml version="1.0" encoding="utf-8"?>
<c:userShapes xmlns:c="http://schemas.openxmlformats.org/drawingml/2006/chart">
  <cdr:relSizeAnchor xmlns:cdr="http://schemas.openxmlformats.org/drawingml/2006/chartDrawing">
    <cdr:from>
      <cdr:x>0.01167</cdr:x>
      <cdr:y>0.01008</cdr:y>
    </cdr:from>
    <cdr:to>
      <cdr:x>0.9894</cdr:x>
      <cdr:y>0.11597</cdr:y>
    </cdr:to>
    <cdr:sp macro="" textlink="">
      <cdr:nvSpPr>
        <cdr:cNvPr id="2" name="TextBox 1"/>
        <cdr:cNvSpPr txBox="1"/>
      </cdr:nvSpPr>
      <cdr:spPr>
        <a:xfrm xmlns:a="http://schemas.openxmlformats.org/drawingml/2006/main">
          <a:off x="104776" y="57151"/>
          <a:ext cx="878205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0.17832</cdr:x>
      <cdr:y>0.02353</cdr:y>
    </cdr:from>
    <cdr:to>
      <cdr:x>0.91591</cdr:x>
      <cdr:y>0.16303</cdr:y>
    </cdr:to>
    <cdr:sp macro="" textlink="">
      <cdr:nvSpPr>
        <cdr:cNvPr id="3" name="TextBox 2"/>
        <cdr:cNvSpPr txBox="1"/>
      </cdr:nvSpPr>
      <cdr:spPr>
        <a:xfrm xmlns:a="http://schemas.openxmlformats.org/drawingml/2006/main">
          <a:off x="1676401" y="133350"/>
          <a:ext cx="6934199" cy="7905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a:latin typeface="Times New Roman" panose="02020603050405020304" pitchFamily="18" charset="0"/>
              <a:cs typeface="Times New Roman" panose="02020603050405020304" pitchFamily="18" charset="0"/>
            </a:rPr>
            <a:t>Структура расходов бюджета городского округа Чехов </a:t>
          </a:r>
          <a:endParaRPr lang="en-US" sz="2000">
            <a:latin typeface="Times New Roman" panose="02020603050405020304" pitchFamily="18" charset="0"/>
            <a:cs typeface="Times New Roman" panose="02020603050405020304" pitchFamily="18" charset="0"/>
          </a:endParaRPr>
        </a:p>
        <a:p xmlns:a="http://schemas.openxmlformats.org/drawingml/2006/main">
          <a:r>
            <a:rPr lang="en-US" sz="2000">
              <a:latin typeface="Times New Roman" panose="02020603050405020304" pitchFamily="18" charset="0"/>
              <a:cs typeface="Times New Roman" panose="02020603050405020304" pitchFamily="18" charset="0"/>
            </a:rPr>
            <a:t>                                    </a:t>
          </a:r>
          <a:r>
            <a:rPr lang="ru-RU" sz="2000">
              <a:latin typeface="Times New Roman" panose="02020603050405020304" pitchFamily="18" charset="0"/>
              <a:cs typeface="Times New Roman" panose="02020603050405020304" pitchFamily="18" charset="0"/>
            </a:rPr>
            <a:t>за 20</a:t>
          </a:r>
          <a:r>
            <a:rPr lang="en-US" sz="2000">
              <a:latin typeface="Times New Roman" panose="02020603050405020304" pitchFamily="18" charset="0"/>
              <a:cs typeface="Times New Roman" panose="02020603050405020304" pitchFamily="18" charset="0"/>
            </a:rPr>
            <a:t>2</a:t>
          </a:r>
          <a:r>
            <a:rPr lang="ru-RU" sz="2000">
              <a:latin typeface="Times New Roman" panose="02020603050405020304" pitchFamily="18" charset="0"/>
              <a:cs typeface="Times New Roman" panose="02020603050405020304" pitchFamily="18" charset="0"/>
            </a:rPr>
            <a:t>3 год</a:t>
          </a:r>
        </a:p>
      </cdr:txBody>
    </cdr:sp>
  </cdr:relSizeAnchor>
</c:userShapes>
</file>

<file path=ppt/drawings/drawing6.xml><?xml version="1.0" encoding="utf-8"?>
<c:userShapes xmlns:c="http://schemas.openxmlformats.org/drawingml/2006/chart">
  <cdr:relSizeAnchor xmlns:cdr="http://schemas.openxmlformats.org/drawingml/2006/chartDrawing">
    <cdr:from>
      <cdr:x>0.01167</cdr:x>
      <cdr:y>0.01008</cdr:y>
    </cdr:from>
    <cdr:to>
      <cdr:x>0.9894</cdr:x>
      <cdr:y>0.11597</cdr:y>
    </cdr:to>
    <cdr:sp macro="" textlink="">
      <cdr:nvSpPr>
        <cdr:cNvPr id="2" name="TextBox 1"/>
        <cdr:cNvSpPr txBox="1"/>
      </cdr:nvSpPr>
      <cdr:spPr>
        <a:xfrm xmlns:a="http://schemas.openxmlformats.org/drawingml/2006/main">
          <a:off x="104776" y="57151"/>
          <a:ext cx="878205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0.0562</cdr:x>
      <cdr:y>0.01681</cdr:y>
    </cdr:from>
    <cdr:to>
      <cdr:x>0.94592</cdr:x>
      <cdr:y>0.14622</cdr:y>
    </cdr:to>
    <cdr:sp macro="" textlink="">
      <cdr:nvSpPr>
        <cdr:cNvPr id="3" name="TextBox 2"/>
        <cdr:cNvSpPr txBox="1"/>
      </cdr:nvSpPr>
      <cdr:spPr>
        <a:xfrm xmlns:a="http://schemas.openxmlformats.org/drawingml/2006/main">
          <a:off x="504793" y="95269"/>
          <a:ext cx="7991508" cy="7334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Структура расходов  бюджета городского округа Чехов </a:t>
          </a:r>
        </a:p>
        <a:p xmlns:a="http://schemas.openxmlformats.org/drawingml/2006/main">
          <a:r>
            <a:rPr lang="ru-RU" sz="2000" b="1" dirty="0">
              <a:latin typeface="Times New Roman" panose="02020603050405020304" pitchFamily="18" charset="0"/>
              <a:cs typeface="Times New Roman" panose="02020603050405020304" pitchFamily="18" charset="0"/>
            </a:rPr>
            <a:t>                    на социально-культурную сферу</a:t>
          </a:r>
          <a:r>
            <a:rPr lang="ru-RU" sz="2000" b="1" baseline="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за 20</a:t>
          </a:r>
          <a:r>
            <a:rPr lang="en-US" sz="2000" b="1" dirty="0">
              <a:latin typeface="Times New Roman" panose="02020603050405020304" pitchFamily="18" charset="0"/>
              <a:cs typeface="Times New Roman" panose="02020603050405020304" pitchFamily="18" charset="0"/>
            </a:rPr>
            <a:t>23</a:t>
          </a:r>
          <a:r>
            <a:rPr lang="ru-RU" sz="2000" b="1" dirty="0">
              <a:latin typeface="Times New Roman" panose="02020603050405020304" pitchFamily="18" charset="0"/>
              <a:cs typeface="Times New Roman" panose="02020603050405020304" pitchFamily="18" charset="0"/>
            </a:rPr>
            <a:t> год</a:t>
          </a:r>
        </a:p>
      </cdr:txBody>
    </cdr:sp>
  </cdr:relSizeAnchor>
</c:userShapes>
</file>

<file path=ppt/drawings/drawing7.xml><?xml version="1.0" encoding="utf-8"?>
<c:userShapes xmlns:c="http://schemas.openxmlformats.org/drawingml/2006/chart">
  <cdr:relSizeAnchor xmlns:cdr="http://schemas.openxmlformats.org/drawingml/2006/chartDrawing">
    <cdr:from>
      <cdr:x>0.06616</cdr:x>
      <cdr:y>0.04369</cdr:y>
    </cdr:from>
    <cdr:to>
      <cdr:x>0.93601</cdr:x>
      <cdr:y>0.20938</cdr:y>
    </cdr:to>
    <cdr:sp macro="" textlink="">
      <cdr:nvSpPr>
        <cdr:cNvPr id="2" name="TextBox 1"/>
        <cdr:cNvSpPr txBox="1"/>
      </cdr:nvSpPr>
      <cdr:spPr>
        <a:xfrm xmlns:a="http://schemas.openxmlformats.org/drawingml/2006/main">
          <a:off x="581025" y="247191"/>
          <a:ext cx="7639050" cy="937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000" b="1" dirty="0">
              <a:latin typeface="Times New Roman" panose="02020603050405020304" pitchFamily="18" charset="0"/>
              <a:cs typeface="Times New Roman" panose="02020603050405020304" pitchFamily="18" charset="0"/>
            </a:rPr>
            <a:t>  Структура</a:t>
          </a:r>
          <a:r>
            <a:rPr lang="ru-RU" sz="2000" b="1" baseline="0" dirty="0">
              <a:latin typeface="Times New Roman" panose="02020603050405020304" pitchFamily="18" charset="0"/>
              <a:cs typeface="Times New Roman" panose="02020603050405020304" pitchFamily="18" charset="0"/>
            </a:rPr>
            <a:t> р</a:t>
          </a:r>
          <a:r>
            <a:rPr lang="ru-RU" sz="2000" b="1" dirty="0">
              <a:latin typeface="Times New Roman" panose="02020603050405020304" pitchFamily="18" charset="0"/>
              <a:cs typeface="Times New Roman" panose="02020603050405020304" pitchFamily="18" charset="0"/>
            </a:rPr>
            <a:t>асходов</a:t>
          </a:r>
          <a:r>
            <a:rPr lang="ru-RU" sz="2000" b="1" baseline="0" dirty="0">
              <a:latin typeface="Times New Roman" panose="02020603050405020304" pitchFamily="18" charset="0"/>
              <a:cs typeface="Times New Roman" panose="02020603050405020304" pitchFamily="18" charset="0"/>
            </a:rPr>
            <a:t> бюджета городского округа Чехов </a:t>
          </a:r>
          <a:r>
            <a:rPr lang="en-US" sz="2000" b="1" baseline="0" dirty="0">
              <a:latin typeface="Times New Roman" panose="02020603050405020304" pitchFamily="18" charset="0"/>
              <a:cs typeface="Times New Roman" panose="02020603050405020304" pitchFamily="18" charset="0"/>
            </a:rPr>
            <a:t>        </a:t>
          </a:r>
          <a:r>
            <a:rPr lang="ru-RU" sz="2000" b="1" baseline="0" dirty="0" smtClean="0">
              <a:latin typeface="Times New Roman" panose="02020603050405020304" pitchFamily="18" charset="0"/>
              <a:cs typeface="Times New Roman" panose="02020603050405020304" pitchFamily="18" charset="0"/>
            </a:rPr>
            <a:t>                         </a:t>
          </a:r>
          <a:r>
            <a:rPr lang="en-US" sz="2000" b="1" baseline="0" dirty="0" smtClean="0">
              <a:latin typeface="Times New Roman" panose="02020603050405020304" pitchFamily="18" charset="0"/>
              <a:cs typeface="Times New Roman" panose="02020603050405020304" pitchFamily="18" charset="0"/>
            </a:rPr>
            <a:t>      </a:t>
          </a:r>
          <a:r>
            <a:rPr lang="ru-RU" sz="2000" b="1" baseline="0" dirty="0">
              <a:latin typeface="Times New Roman" panose="02020603050405020304" pitchFamily="18" charset="0"/>
              <a:cs typeface="Times New Roman" panose="02020603050405020304" pitchFamily="18" charset="0"/>
            </a:rPr>
            <a:t>в разрезе программных и непрограммных расходов за 20</a:t>
          </a:r>
          <a:r>
            <a:rPr lang="en-US" sz="2000" b="1" baseline="0" dirty="0">
              <a:latin typeface="Times New Roman" panose="02020603050405020304" pitchFamily="18" charset="0"/>
              <a:cs typeface="Times New Roman" panose="02020603050405020304" pitchFamily="18" charset="0"/>
            </a:rPr>
            <a:t>23</a:t>
          </a:r>
          <a:r>
            <a:rPr lang="ru-RU" sz="2000" b="1" baseline="0" dirty="0">
              <a:latin typeface="Times New Roman" panose="02020603050405020304" pitchFamily="18" charset="0"/>
              <a:cs typeface="Times New Roman" panose="02020603050405020304" pitchFamily="18" charset="0"/>
            </a:rPr>
            <a:t> год</a:t>
          </a:r>
        </a:p>
        <a:p xmlns:a="http://schemas.openxmlformats.org/drawingml/2006/main">
          <a:r>
            <a:rPr lang="ru-RU" sz="2000" b="1" baseline="0" dirty="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0.12294</cdr:x>
      <cdr:y>0.01449</cdr:y>
    </cdr:from>
    <cdr:to>
      <cdr:x>0.91469</cdr:x>
      <cdr:y>0.11594</cdr:y>
    </cdr:to>
    <cdr:sp macro="" textlink="">
      <cdr:nvSpPr>
        <cdr:cNvPr id="3" name="TextBox 1"/>
        <cdr:cNvSpPr txBox="1"/>
      </cdr:nvSpPr>
      <cdr:spPr>
        <a:xfrm xmlns:a="http://schemas.openxmlformats.org/drawingml/2006/main">
          <a:off x="1217879" y="99839"/>
          <a:ext cx="7842991" cy="6991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dirty="0">
              <a:solidFill>
                <a:sysClr val="windowText" lastClr="000000"/>
              </a:solidFill>
              <a:latin typeface="Times New Roman" panose="02020603050405020304" pitchFamily="18" charset="0"/>
              <a:cs typeface="Times New Roman" panose="02020603050405020304" pitchFamily="18" charset="0"/>
            </a:rPr>
            <a:t>Сведения о расходах бюджета городского округа Чехов </a:t>
          </a:r>
          <a:r>
            <a:rPr lang="ru-RU" sz="2000" dirty="0" smtClean="0">
              <a:solidFill>
                <a:sysClr val="windowText" lastClr="000000"/>
              </a:solidFill>
              <a:latin typeface="Times New Roman" panose="02020603050405020304" pitchFamily="18" charset="0"/>
              <a:cs typeface="Times New Roman" panose="02020603050405020304" pitchFamily="18" charset="0"/>
            </a:rPr>
            <a:t>за </a:t>
          </a:r>
          <a:r>
            <a:rPr lang="ru-RU" sz="2000" dirty="0">
              <a:solidFill>
                <a:sysClr val="windowText" lastClr="000000"/>
              </a:solidFill>
              <a:latin typeface="Times New Roman" panose="02020603050405020304" pitchFamily="18" charset="0"/>
              <a:cs typeface="Times New Roman" panose="02020603050405020304" pitchFamily="18" charset="0"/>
            </a:rPr>
            <a:t>2023 </a:t>
          </a:r>
          <a:r>
            <a:rPr lang="ru-RU" sz="2000" dirty="0" smtClean="0">
              <a:solidFill>
                <a:sysClr val="windowText" lastClr="000000"/>
              </a:solidFill>
              <a:latin typeface="Times New Roman" panose="02020603050405020304" pitchFamily="18" charset="0"/>
              <a:cs typeface="Times New Roman" panose="02020603050405020304" pitchFamily="18" charset="0"/>
            </a:rPr>
            <a:t>год </a:t>
          </a:r>
        </a:p>
        <a:p xmlns:a="http://schemas.openxmlformats.org/drawingml/2006/main">
          <a:pPr algn="ctr"/>
          <a:r>
            <a:rPr lang="ru-RU" sz="2000" dirty="0" smtClean="0">
              <a:solidFill>
                <a:sysClr val="windowText" lastClr="000000"/>
              </a:solidFill>
              <a:latin typeface="Times New Roman" panose="02020603050405020304" pitchFamily="18" charset="0"/>
              <a:cs typeface="Times New Roman" panose="02020603050405020304" pitchFamily="18" charset="0"/>
            </a:rPr>
            <a:t>в </a:t>
          </a:r>
          <a:r>
            <a:rPr lang="ru-RU" sz="2000" dirty="0">
              <a:solidFill>
                <a:sysClr val="windowText" lastClr="000000"/>
              </a:solidFill>
              <a:latin typeface="Times New Roman" panose="02020603050405020304" pitchFamily="18" charset="0"/>
              <a:cs typeface="Times New Roman" panose="02020603050405020304" pitchFamily="18" charset="0"/>
            </a:rPr>
            <a:t>разрезе муниципальных программ</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1026"/>
          <p:cNvSpPr>
            <a:spLocks noGrp="1" noChangeArrowheads="1"/>
          </p:cNvSpPr>
          <p:nvPr>
            <p:ph type="hdr" sz="quarter"/>
          </p:nvPr>
        </p:nvSpPr>
        <p:spPr bwMode="auto">
          <a:xfrm>
            <a:off x="0" y="0"/>
            <a:ext cx="2946400" cy="498007"/>
          </a:xfrm>
          <a:prstGeom prst="rect">
            <a:avLst/>
          </a:prstGeom>
          <a:noFill/>
          <a:ln w="9525">
            <a:noFill/>
            <a:miter lim="800000"/>
            <a:headEnd/>
            <a:tailEnd/>
          </a:ln>
          <a:effectLst/>
        </p:spPr>
        <p:txBody>
          <a:bodyPr vert="horz" wrap="square" lIns="91917" tIns="45959" rIns="91917" bIns="45959" numCol="1" anchor="t" anchorCtr="0" compatLnSpc="1">
            <a:prstTxWarp prst="textNoShape">
              <a:avLst/>
            </a:prstTxWarp>
          </a:bodyPr>
          <a:lstStyle>
            <a:lvl1pPr defTabSz="920750" eaLnBrk="1" hangingPunct="1">
              <a:defRPr sz="1200">
                <a:latin typeface="Times New Roman" pitchFamily="18" charset="0"/>
              </a:defRPr>
            </a:lvl1pPr>
          </a:lstStyle>
          <a:p>
            <a:pPr>
              <a:defRPr/>
            </a:pPr>
            <a:endParaRPr lang="ru-RU"/>
          </a:p>
        </p:txBody>
      </p:sp>
      <p:sp>
        <p:nvSpPr>
          <p:cNvPr id="146435" name="Rectangle 1027"/>
          <p:cNvSpPr>
            <a:spLocks noGrp="1" noChangeArrowheads="1"/>
          </p:cNvSpPr>
          <p:nvPr>
            <p:ph type="dt" sz="quarter" idx="1"/>
          </p:nvPr>
        </p:nvSpPr>
        <p:spPr bwMode="auto">
          <a:xfrm>
            <a:off x="3849688" y="0"/>
            <a:ext cx="2946400" cy="498007"/>
          </a:xfrm>
          <a:prstGeom prst="rect">
            <a:avLst/>
          </a:prstGeom>
          <a:noFill/>
          <a:ln w="9525">
            <a:noFill/>
            <a:miter lim="800000"/>
            <a:headEnd/>
            <a:tailEnd/>
          </a:ln>
          <a:effectLst/>
        </p:spPr>
        <p:txBody>
          <a:bodyPr vert="horz" wrap="square" lIns="91917" tIns="45959" rIns="91917" bIns="45959" numCol="1" anchor="t" anchorCtr="0" compatLnSpc="1">
            <a:prstTxWarp prst="textNoShape">
              <a:avLst/>
            </a:prstTxWarp>
          </a:bodyPr>
          <a:lstStyle>
            <a:lvl1pPr algn="r" defTabSz="920750" eaLnBrk="1" hangingPunct="1">
              <a:defRPr sz="1200">
                <a:latin typeface="Times New Roman" pitchFamily="18" charset="0"/>
              </a:defRPr>
            </a:lvl1pPr>
          </a:lstStyle>
          <a:p>
            <a:pPr>
              <a:defRPr/>
            </a:pPr>
            <a:endParaRPr lang="ru-RU"/>
          </a:p>
        </p:txBody>
      </p:sp>
      <p:sp>
        <p:nvSpPr>
          <p:cNvPr id="146436" name="Rectangle 1028"/>
          <p:cNvSpPr>
            <a:spLocks noGrp="1" noChangeArrowheads="1"/>
          </p:cNvSpPr>
          <p:nvPr>
            <p:ph type="ftr" sz="quarter" idx="2"/>
          </p:nvPr>
        </p:nvSpPr>
        <p:spPr bwMode="auto">
          <a:xfrm>
            <a:off x="0" y="9428622"/>
            <a:ext cx="2946400" cy="498007"/>
          </a:xfrm>
          <a:prstGeom prst="rect">
            <a:avLst/>
          </a:prstGeom>
          <a:noFill/>
          <a:ln w="9525">
            <a:noFill/>
            <a:miter lim="800000"/>
            <a:headEnd/>
            <a:tailEnd/>
          </a:ln>
          <a:effectLst/>
        </p:spPr>
        <p:txBody>
          <a:bodyPr vert="horz" wrap="square" lIns="91917" tIns="45959" rIns="91917" bIns="45959" numCol="1" anchor="b" anchorCtr="0" compatLnSpc="1">
            <a:prstTxWarp prst="textNoShape">
              <a:avLst/>
            </a:prstTxWarp>
          </a:bodyPr>
          <a:lstStyle>
            <a:lvl1pPr defTabSz="920750" eaLnBrk="1" hangingPunct="1">
              <a:defRPr sz="1200">
                <a:latin typeface="Times New Roman" pitchFamily="18" charset="0"/>
              </a:defRPr>
            </a:lvl1pPr>
          </a:lstStyle>
          <a:p>
            <a:pPr>
              <a:defRPr/>
            </a:pPr>
            <a:endParaRPr lang="ru-RU"/>
          </a:p>
        </p:txBody>
      </p:sp>
      <p:sp>
        <p:nvSpPr>
          <p:cNvPr id="146437" name="Rectangle 1029"/>
          <p:cNvSpPr>
            <a:spLocks noGrp="1" noChangeArrowheads="1"/>
          </p:cNvSpPr>
          <p:nvPr>
            <p:ph type="sldNum" sz="quarter" idx="3"/>
          </p:nvPr>
        </p:nvSpPr>
        <p:spPr bwMode="auto">
          <a:xfrm>
            <a:off x="3849688" y="9428622"/>
            <a:ext cx="2946400" cy="498007"/>
          </a:xfrm>
          <a:prstGeom prst="rect">
            <a:avLst/>
          </a:prstGeom>
          <a:noFill/>
          <a:ln w="9525">
            <a:noFill/>
            <a:miter lim="800000"/>
            <a:headEnd/>
            <a:tailEnd/>
          </a:ln>
          <a:effectLst/>
        </p:spPr>
        <p:txBody>
          <a:bodyPr vert="horz" wrap="square" lIns="91917" tIns="45959" rIns="91917" bIns="45959" numCol="1" anchor="b" anchorCtr="0" compatLnSpc="1">
            <a:prstTxWarp prst="textNoShape">
              <a:avLst/>
            </a:prstTxWarp>
          </a:bodyPr>
          <a:lstStyle>
            <a:lvl1pPr algn="r" defTabSz="920750" eaLnBrk="1" hangingPunct="1">
              <a:defRPr sz="1200"/>
            </a:lvl1pPr>
          </a:lstStyle>
          <a:p>
            <a:fld id="{F9306170-21E4-457D-9D8C-E434ECF4E428}" type="slidenum">
              <a:rPr lang="ru-RU" altLang="ru-RU"/>
              <a:pPr/>
              <a:t>‹#›</a:t>
            </a:fld>
            <a:endParaRPr lang="ru-RU" altLang="ru-RU"/>
          </a:p>
        </p:txBody>
      </p:sp>
    </p:spTree>
    <p:extLst>
      <p:ext uri="{BB962C8B-B14F-4D97-AF65-F5344CB8AC3E}">
        <p14:creationId xmlns:p14="http://schemas.microsoft.com/office/powerpoint/2010/main" val="196145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8007"/>
          </a:xfrm>
          <a:prstGeom prst="rect">
            <a:avLst/>
          </a:prstGeom>
          <a:noFill/>
          <a:ln w="9525">
            <a:noFill/>
            <a:miter lim="800000"/>
            <a:headEnd/>
            <a:tailEnd/>
          </a:ln>
          <a:effectLst/>
        </p:spPr>
        <p:txBody>
          <a:bodyPr vert="horz" wrap="square" lIns="92994" tIns="46496" rIns="92994" bIns="46496" numCol="1" anchor="t" anchorCtr="0" compatLnSpc="1">
            <a:prstTxWarp prst="textNoShape">
              <a:avLst/>
            </a:prstTxWarp>
          </a:bodyPr>
          <a:lstStyle>
            <a:lvl1pPr defTabSz="930275" eaLnBrk="1" hangingPunct="1">
              <a:defRPr sz="1200">
                <a:latin typeface="Times New Roman" pitchFamily="18" charset="0"/>
              </a:defRPr>
            </a:lvl1pPr>
          </a:lstStyle>
          <a:p>
            <a:pPr>
              <a:defRPr/>
            </a:pPr>
            <a:endParaRPr lang="ru-RU"/>
          </a:p>
        </p:txBody>
      </p:sp>
      <p:sp>
        <p:nvSpPr>
          <p:cNvPr id="3075" name="Rectangle 3"/>
          <p:cNvSpPr>
            <a:spLocks noGrp="1" noChangeArrowheads="1"/>
          </p:cNvSpPr>
          <p:nvPr>
            <p:ph type="dt" idx="1"/>
          </p:nvPr>
        </p:nvSpPr>
        <p:spPr bwMode="auto">
          <a:xfrm>
            <a:off x="3852863" y="0"/>
            <a:ext cx="2944812" cy="498007"/>
          </a:xfrm>
          <a:prstGeom prst="rect">
            <a:avLst/>
          </a:prstGeom>
          <a:noFill/>
          <a:ln w="9525">
            <a:noFill/>
            <a:miter lim="800000"/>
            <a:headEnd/>
            <a:tailEnd/>
          </a:ln>
          <a:effectLst/>
        </p:spPr>
        <p:txBody>
          <a:bodyPr vert="horz" wrap="square" lIns="92994" tIns="46496" rIns="92994" bIns="46496" numCol="1" anchor="t" anchorCtr="0" compatLnSpc="1">
            <a:prstTxWarp prst="textNoShape">
              <a:avLst/>
            </a:prstTxWarp>
          </a:bodyPr>
          <a:lstStyle>
            <a:lvl1pPr algn="r" defTabSz="930275" eaLnBrk="1" hangingPunct="1">
              <a:defRPr sz="1200">
                <a:latin typeface="Times New Roman" pitchFamily="18" charset="0"/>
              </a:defRPr>
            </a:lvl1pPr>
          </a:lstStyle>
          <a:p>
            <a:pPr>
              <a:defRPr/>
            </a:pPr>
            <a:endParaRPr lang="ru-RU"/>
          </a:p>
        </p:txBody>
      </p:sp>
      <p:sp>
        <p:nvSpPr>
          <p:cNvPr id="21508"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463" y="4718302"/>
            <a:ext cx="4984750" cy="4466105"/>
          </a:xfrm>
          <a:prstGeom prst="rect">
            <a:avLst/>
          </a:prstGeom>
          <a:noFill/>
          <a:ln w="9525">
            <a:noFill/>
            <a:miter lim="800000"/>
            <a:headEnd/>
            <a:tailEnd/>
          </a:ln>
          <a:effectLst/>
        </p:spPr>
        <p:txBody>
          <a:bodyPr vert="horz" wrap="square" lIns="92994" tIns="46496" rIns="92994" bIns="46496"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430218"/>
            <a:ext cx="2944813" cy="498007"/>
          </a:xfrm>
          <a:prstGeom prst="rect">
            <a:avLst/>
          </a:prstGeom>
          <a:noFill/>
          <a:ln w="9525">
            <a:noFill/>
            <a:miter lim="800000"/>
            <a:headEnd/>
            <a:tailEnd/>
          </a:ln>
          <a:effectLst/>
        </p:spPr>
        <p:txBody>
          <a:bodyPr vert="horz" wrap="square" lIns="92994" tIns="46496" rIns="92994" bIns="46496" numCol="1" anchor="b" anchorCtr="0" compatLnSpc="1">
            <a:prstTxWarp prst="textNoShape">
              <a:avLst/>
            </a:prstTxWarp>
          </a:bodyPr>
          <a:lstStyle>
            <a:lvl1pPr defTabSz="930275" eaLnBrk="1" hangingPunct="1">
              <a:defRPr sz="1200">
                <a:latin typeface="Times New Roman" pitchFamily="18" charset="0"/>
              </a:defRPr>
            </a:lvl1pPr>
          </a:lstStyle>
          <a:p>
            <a:pPr>
              <a:defRPr/>
            </a:pPr>
            <a:endParaRPr lang="ru-RU"/>
          </a:p>
        </p:txBody>
      </p:sp>
      <p:sp>
        <p:nvSpPr>
          <p:cNvPr id="3079" name="Rectangle 7"/>
          <p:cNvSpPr>
            <a:spLocks noGrp="1" noChangeArrowheads="1"/>
          </p:cNvSpPr>
          <p:nvPr>
            <p:ph type="sldNum" sz="quarter" idx="5"/>
          </p:nvPr>
        </p:nvSpPr>
        <p:spPr bwMode="auto">
          <a:xfrm>
            <a:off x="3852863" y="9430218"/>
            <a:ext cx="2944812" cy="498007"/>
          </a:xfrm>
          <a:prstGeom prst="rect">
            <a:avLst/>
          </a:prstGeom>
          <a:noFill/>
          <a:ln w="9525">
            <a:noFill/>
            <a:miter lim="800000"/>
            <a:headEnd/>
            <a:tailEnd/>
          </a:ln>
          <a:effectLst/>
        </p:spPr>
        <p:txBody>
          <a:bodyPr vert="horz" wrap="square" lIns="92994" tIns="46496" rIns="92994" bIns="46496" numCol="1" anchor="b" anchorCtr="0" compatLnSpc="1">
            <a:prstTxWarp prst="textNoShape">
              <a:avLst/>
            </a:prstTxWarp>
          </a:bodyPr>
          <a:lstStyle>
            <a:lvl1pPr algn="r" defTabSz="930275" eaLnBrk="1" hangingPunct="1">
              <a:defRPr sz="1200"/>
            </a:lvl1pPr>
          </a:lstStyle>
          <a:p>
            <a:fld id="{9C2E840B-99E2-4331-848B-3D65DDB5161D}" type="slidenum">
              <a:rPr lang="ru-RU" altLang="ru-RU"/>
              <a:pPr/>
              <a:t>‹#›</a:t>
            </a:fld>
            <a:endParaRPr lang="ru-RU" altLang="ru-RU"/>
          </a:p>
        </p:txBody>
      </p:sp>
    </p:spTree>
    <p:extLst>
      <p:ext uri="{BB962C8B-B14F-4D97-AF65-F5344CB8AC3E}">
        <p14:creationId xmlns:p14="http://schemas.microsoft.com/office/powerpoint/2010/main" val="2941330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2E840B-99E2-4331-848B-3D65DDB5161D}" type="slidenum">
              <a:rPr lang="ru-RU" altLang="ru-RU" smtClean="0"/>
              <a:pPr/>
              <a:t>44</a:t>
            </a:fld>
            <a:endParaRPr lang="ru-RU" altLang="ru-RU"/>
          </a:p>
        </p:txBody>
      </p:sp>
    </p:spTree>
    <p:extLst>
      <p:ext uri="{BB962C8B-B14F-4D97-AF65-F5344CB8AC3E}">
        <p14:creationId xmlns:p14="http://schemas.microsoft.com/office/powerpoint/2010/main" val="149117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8B2D5C0E-C53B-42CE-9735-F2C8861E36F9}" type="slidenum">
              <a:rPr lang="ru-RU" altLang="ru-RU" sz="1200"/>
              <a:pPr/>
              <a:t>53</a:t>
            </a:fld>
            <a:endParaRPr lang="ru-RU" altLang="ru-RU" sz="1200"/>
          </a:p>
        </p:txBody>
      </p:sp>
      <p:sp>
        <p:nvSpPr>
          <p:cNvPr id="67587" name="Образ слайда 1"/>
          <p:cNvSpPr>
            <a:spLocks noGrp="1" noRot="1" noChangeAspect="1" noTextEdit="1"/>
          </p:cNvSpPr>
          <p:nvPr>
            <p:ph type="sldImg"/>
          </p:nvPr>
        </p:nvSpPr>
        <p:spPr>
          <a:xfrm>
            <a:off x="706438" y="741363"/>
            <a:ext cx="5384800" cy="3729037"/>
          </a:xfrm>
          <a:ln/>
        </p:spPr>
      </p:sp>
      <p:sp>
        <p:nvSpPr>
          <p:cNvPr id="67588" name="Заметки 2"/>
          <p:cNvSpPr>
            <a:spLocks noGrp="1"/>
          </p:cNvSpPr>
          <p:nvPr>
            <p:ph type="body" idx="1"/>
          </p:nvPr>
        </p:nvSpPr>
        <p:spPr>
          <a:xfrm>
            <a:off x="681039" y="4716706"/>
            <a:ext cx="5437187" cy="446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lstStyle/>
          <a:p>
            <a:pPr eaLnBrk="1" hangingPunct="1">
              <a:spcBef>
                <a:spcPct val="0"/>
              </a:spcBef>
            </a:pPr>
            <a:endParaRPr lang="ru-RU" altLang="ru-RU" smtClean="0"/>
          </a:p>
        </p:txBody>
      </p:sp>
      <p:sp>
        <p:nvSpPr>
          <p:cNvPr id="67589" name="Номер слайда 3"/>
          <p:cNvSpPr txBox="1">
            <a:spLocks noGrp="1"/>
          </p:cNvSpPr>
          <p:nvPr/>
        </p:nvSpPr>
        <p:spPr bwMode="auto">
          <a:xfrm>
            <a:off x="3851276" y="9431815"/>
            <a:ext cx="2944813" cy="4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nchor="b"/>
          <a:lstStyle>
            <a:lvl1pPr defTabSz="898525">
              <a:defRPr sz="2400">
                <a:solidFill>
                  <a:schemeClr val="tx1"/>
                </a:solidFill>
                <a:latin typeface="Times New Roman" pitchFamily="18" charset="0"/>
              </a:defRPr>
            </a:lvl1pPr>
            <a:lvl2pPr marL="742950" indent="-285750" defTabSz="898525">
              <a:defRPr sz="2400">
                <a:solidFill>
                  <a:schemeClr val="tx1"/>
                </a:solidFill>
                <a:latin typeface="Times New Roman" pitchFamily="18" charset="0"/>
              </a:defRPr>
            </a:lvl2pPr>
            <a:lvl3pPr marL="1143000" indent="-228600" defTabSz="898525">
              <a:defRPr sz="2400">
                <a:solidFill>
                  <a:schemeClr val="tx1"/>
                </a:solidFill>
                <a:latin typeface="Times New Roman" pitchFamily="18" charset="0"/>
              </a:defRPr>
            </a:lvl3pPr>
            <a:lvl4pPr marL="1600200" indent="-228600" defTabSz="898525">
              <a:defRPr sz="2400">
                <a:solidFill>
                  <a:schemeClr val="tx1"/>
                </a:solidFill>
                <a:latin typeface="Times New Roman" pitchFamily="18" charset="0"/>
              </a:defRPr>
            </a:lvl4pPr>
            <a:lvl5pPr marL="2057400" indent="-228600" defTabSz="898525">
              <a:defRPr sz="2400">
                <a:solidFill>
                  <a:schemeClr val="tx1"/>
                </a:solidFill>
                <a:latin typeface="Times New Roman" pitchFamily="18" charset="0"/>
              </a:defRPr>
            </a:lvl5pPr>
            <a:lvl6pPr marL="2514600" indent="-228600" defTabSz="898525" eaLnBrk="0" fontAlgn="base" hangingPunct="0">
              <a:spcBef>
                <a:spcPct val="0"/>
              </a:spcBef>
              <a:spcAft>
                <a:spcPct val="0"/>
              </a:spcAft>
              <a:defRPr sz="2400">
                <a:solidFill>
                  <a:schemeClr val="tx1"/>
                </a:solidFill>
                <a:latin typeface="Times New Roman" pitchFamily="18" charset="0"/>
              </a:defRPr>
            </a:lvl6pPr>
            <a:lvl7pPr marL="2971800" indent="-228600" defTabSz="898525" eaLnBrk="0" fontAlgn="base" hangingPunct="0">
              <a:spcBef>
                <a:spcPct val="0"/>
              </a:spcBef>
              <a:spcAft>
                <a:spcPct val="0"/>
              </a:spcAft>
              <a:defRPr sz="2400">
                <a:solidFill>
                  <a:schemeClr val="tx1"/>
                </a:solidFill>
                <a:latin typeface="Times New Roman" pitchFamily="18" charset="0"/>
              </a:defRPr>
            </a:lvl7pPr>
            <a:lvl8pPr marL="3429000" indent="-228600" defTabSz="898525" eaLnBrk="0" fontAlgn="base" hangingPunct="0">
              <a:spcBef>
                <a:spcPct val="0"/>
              </a:spcBef>
              <a:spcAft>
                <a:spcPct val="0"/>
              </a:spcAft>
              <a:defRPr sz="2400">
                <a:solidFill>
                  <a:schemeClr val="tx1"/>
                </a:solidFill>
                <a:latin typeface="Times New Roman" pitchFamily="18" charset="0"/>
              </a:defRPr>
            </a:lvl8pPr>
            <a:lvl9pPr marL="3886200" indent="-228600" defTabSz="898525" eaLnBrk="0" fontAlgn="base" hangingPunct="0">
              <a:spcBef>
                <a:spcPct val="0"/>
              </a:spcBef>
              <a:spcAft>
                <a:spcPct val="0"/>
              </a:spcAft>
              <a:defRPr sz="2400">
                <a:solidFill>
                  <a:schemeClr val="tx1"/>
                </a:solidFill>
                <a:latin typeface="Times New Roman" pitchFamily="18" charset="0"/>
              </a:defRPr>
            </a:lvl9pPr>
          </a:lstStyle>
          <a:p>
            <a:pPr algn="r" eaLnBrk="1" hangingPunct="1"/>
            <a:fld id="{27C86D8A-B19C-4DE2-80EA-A18DBA3171F4}" type="slidenum">
              <a:rPr lang="ru-RU" altLang="ru-RU" sz="1200">
                <a:latin typeface="Calibri" pitchFamily="34" charset="0"/>
              </a:rPr>
              <a:pPr algn="r" eaLnBrk="1" hangingPunct="1"/>
              <a:t>53</a:t>
            </a:fld>
            <a:endParaRPr lang="ru-RU" altLang="ru-RU"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a:ln/>
        </p:spPr>
      </p:sp>
      <p:sp>
        <p:nvSpPr>
          <p:cNvPr id="706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706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1EAF3C98-8A12-4C9E-A23E-8BB7E486FE9B}" type="slidenum">
              <a:rPr lang="ru-RU" altLang="ru-RU" sz="1200"/>
              <a:pPr/>
              <a:t>56</a:t>
            </a:fld>
            <a:endParaRPr lang="ru-RU" alt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52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8663D2F6-869B-4974-AAD9-B56FDCF2A7F8}" type="slidenum">
              <a:rPr lang="ru-RU" altLang="ru-RU" sz="1200"/>
              <a:pPr/>
              <a:t>79</a:t>
            </a:fld>
            <a:endParaRPr lang="ru-RU" alt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2"/>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13"/>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1596611" y="5052590"/>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85737" y="3132290"/>
            <a:ext cx="7773297"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75785A6D-B55F-4DF1-ACCE-CDA3E19069E6}" type="datetime1">
              <a:rPr lang="ru-RU" altLang="ru-RU"/>
              <a:pPr>
                <a:defRPr/>
              </a:pPr>
              <a:t>23.04.2024</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n-US" altLang="ru-RU"/>
          </a:p>
        </p:txBody>
      </p:sp>
      <p:sp>
        <p:nvSpPr>
          <p:cNvPr id="10" name="Slide Number Placeholder 5"/>
          <p:cNvSpPr>
            <a:spLocks noGrp="1"/>
          </p:cNvSpPr>
          <p:nvPr>
            <p:ph type="sldNum" sz="quarter" idx="12"/>
          </p:nvPr>
        </p:nvSpPr>
        <p:spPr/>
        <p:txBody>
          <a:bodyPr/>
          <a:lstStyle>
            <a:lvl1pPr>
              <a:defRPr/>
            </a:lvl1pPr>
          </a:lstStyle>
          <a:p>
            <a:fld id="{B733FE16-37E5-4845-A485-7CEDE18CC5FE}" type="slidenum">
              <a:rPr lang="en-US" altLang="ru-RU"/>
              <a:pPr/>
              <a:t>‹#›</a:t>
            </a:fld>
            <a:endParaRPr lang="en-US" altLang="ru-RU"/>
          </a:p>
        </p:txBody>
      </p:sp>
    </p:spTree>
    <p:extLst>
      <p:ext uri="{BB962C8B-B14F-4D97-AF65-F5344CB8AC3E}">
        <p14:creationId xmlns:p14="http://schemas.microsoft.com/office/powerpoint/2010/main" val="403485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56C0945-D884-42E5-8EDC-41F6E0EA6E99}"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D157355D-5044-4F26-A2EA-526A8C1E6FB4}" type="slidenum">
              <a:rPr lang="en-US" altLang="ru-RU"/>
              <a:pPr/>
              <a:t>‹#›</a:t>
            </a:fld>
            <a:endParaRPr lang="en-US" altLang="ru-RU"/>
          </a:p>
        </p:txBody>
      </p:sp>
    </p:spTree>
    <p:extLst>
      <p:ext uri="{BB962C8B-B14F-4D97-AF65-F5344CB8AC3E}">
        <p14:creationId xmlns:p14="http://schemas.microsoft.com/office/powerpoint/2010/main" val="321574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4" y="376517"/>
            <a:ext cx="222885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601127" y="731519"/>
            <a:ext cx="5231728"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D089172-1D79-4D89-A5D3-F8D33C8AE9FB}"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A954A9CF-8475-47BC-BE40-EB77E24442E0}" type="slidenum">
              <a:rPr lang="en-US" altLang="ru-RU"/>
              <a:pPr/>
              <a:t>‹#›</a:t>
            </a:fld>
            <a:endParaRPr lang="en-US" altLang="ru-RU"/>
          </a:p>
        </p:txBody>
      </p:sp>
    </p:spTree>
    <p:extLst>
      <p:ext uri="{BB962C8B-B14F-4D97-AF65-F5344CB8AC3E}">
        <p14:creationId xmlns:p14="http://schemas.microsoft.com/office/powerpoint/2010/main" val="202696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700" y="228600"/>
            <a:ext cx="84201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155700" y="1600200"/>
            <a:ext cx="8420100" cy="4114800"/>
          </a:xfrm>
        </p:spPr>
        <p:txBody>
          <a:bodyPr rtlCol="0">
            <a:normAutofit/>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fld id="{BFF9FAF9-664B-458B-8FC9-727BC81CCC6B}"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30875A3A-FF4C-4364-ADC8-10A130D9EE31}" type="slidenum">
              <a:rPr lang="en-US" altLang="ru-RU"/>
              <a:pPr/>
              <a:t>‹#›</a:t>
            </a:fld>
            <a:endParaRPr lang="en-US" altLang="ru-RU"/>
          </a:p>
        </p:txBody>
      </p:sp>
    </p:spTree>
    <p:extLst>
      <p:ext uri="{BB962C8B-B14F-4D97-AF65-F5344CB8AC3E}">
        <p14:creationId xmlns:p14="http://schemas.microsoft.com/office/powerpoint/2010/main" val="18888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2"/>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13"/>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1596611" y="5052590"/>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85737" y="3132290"/>
            <a:ext cx="7773297"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2AA4685C-787A-4910-BE4E-C040C5B90722}" type="datetime1">
              <a:rPr lang="ru-RU" altLang="ru-RU"/>
              <a:pPr>
                <a:defRPr/>
              </a:pPr>
              <a:t>23.04.2024</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n-US" altLang="ru-RU"/>
          </a:p>
        </p:txBody>
      </p:sp>
      <p:sp>
        <p:nvSpPr>
          <p:cNvPr id="10" name="Slide Number Placeholder 5"/>
          <p:cNvSpPr>
            <a:spLocks noGrp="1"/>
          </p:cNvSpPr>
          <p:nvPr>
            <p:ph type="sldNum" sz="quarter" idx="12"/>
          </p:nvPr>
        </p:nvSpPr>
        <p:spPr/>
        <p:txBody>
          <a:bodyPr/>
          <a:lstStyle>
            <a:lvl1pPr>
              <a:defRPr/>
            </a:lvl1pPr>
          </a:lstStyle>
          <a:p>
            <a:fld id="{AE361708-0117-467D-AA74-9F2B17A9715B}" type="slidenum">
              <a:rPr lang="en-US" altLang="ru-RU"/>
              <a:pPr/>
              <a:t>‹#›</a:t>
            </a:fld>
            <a:endParaRPr lang="en-US" altLang="ru-RU"/>
          </a:p>
        </p:txBody>
      </p:sp>
    </p:spTree>
    <p:extLst>
      <p:ext uri="{BB962C8B-B14F-4D97-AF65-F5344CB8AC3E}">
        <p14:creationId xmlns:p14="http://schemas.microsoft.com/office/powerpoint/2010/main" val="1351783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88ADD76-B3FE-432E-B76B-45051DB25488}" type="datetime1">
              <a:rPr lang="ru-RU" altLang="ru-RU"/>
              <a:pPr>
                <a:defRPr/>
              </a:pPr>
              <a:t>23.04.2024</a:t>
            </a:fld>
            <a:endParaRPr lang="en-US" altLang="ru-RU"/>
          </a:p>
        </p:txBody>
      </p:sp>
      <p:sp>
        <p:nvSpPr>
          <p:cNvPr id="5" name="Footer Placeholder 4"/>
          <p:cNvSpPr>
            <a:spLocks noGrp="1"/>
          </p:cNvSpPr>
          <p:nvPr>
            <p:ph type="ftr" sz="quarter" idx="15"/>
          </p:nvPr>
        </p:nvSpPr>
        <p:spPr/>
        <p:txBody>
          <a:bodyPr/>
          <a:lstStyle>
            <a:lvl1pPr>
              <a:defRPr/>
            </a:lvl1pPr>
          </a:lstStyle>
          <a:p>
            <a:pPr>
              <a:defRPr/>
            </a:pPr>
            <a:endParaRPr lang="en-US" altLang="ru-RU"/>
          </a:p>
        </p:txBody>
      </p:sp>
      <p:sp>
        <p:nvSpPr>
          <p:cNvPr id="6" name="Slide Number Placeholder 5"/>
          <p:cNvSpPr>
            <a:spLocks noGrp="1"/>
          </p:cNvSpPr>
          <p:nvPr>
            <p:ph type="sldNum" sz="quarter" idx="16"/>
          </p:nvPr>
        </p:nvSpPr>
        <p:spPr/>
        <p:txBody>
          <a:bodyPr/>
          <a:lstStyle>
            <a:lvl1pPr>
              <a:defRPr/>
            </a:lvl1pPr>
          </a:lstStyle>
          <a:p>
            <a:fld id="{9E7AB487-4557-450B-B796-1B8A83E14CC0}" type="slidenum">
              <a:rPr lang="en-US" altLang="ru-RU"/>
              <a:pPr/>
              <a:t>‹#›</a:t>
            </a:fld>
            <a:endParaRPr lang="en-US" altLang="ru-RU"/>
          </a:p>
        </p:txBody>
      </p:sp>
    </p:spTree>
    <p:extLst>
      <p:ext uri="{BB962C8B-B14F-4D97-AF65-F5344CB8AC3E}">
        <p14:creationId xmlns:p14="http://schemas.microsoft.com/office/powerpoint/2010/main" val="1227894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9"/>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190980" y="4607511"/>
            <a:ext cx="6468035"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D189DB63-AC79-465E-8522-28DAB7FBEC42}" type="datetime1">
              <a:rPr lang="ru-RU" altLang="ru-RU"/>
              <a:pPr>
                <a:defRPr/>
              </a:pPr>
              <a:t>23.04.2024</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n-US" altLang="ru-RU"/>
          </a:p>
        </p:txBody>
      </p:sp>
      <p:sp>
        <p:nvSpPr>
          <p:cNvPr id="10" name="Slide Number Placeholder 5"/>
          <p:cNvSpPr>
            <a:spLocks noGrp="1"/>
          </p:cNvSpPr>
          <p:nvPr>
            <p:ph type="sldNum" sz="quarter" idx="12"/>
          </p:nvPr>
        </p:nvSpPr>
        <p:spPr/>
        <p:txBody>
          <a:bodyPr/>
          <a:lstStyle>
            <a:lvl1pPr>
              <a:defRPr/>
            </a:lvl1pPr>
          </a:lstStyle>
          <a:p>
            <a:fld id="{E755D4D1-229F-4F48-9950-74808E30D4F7}" type="slidenum">
              <a:rPr lang="en-US" altLang="ru-RU"/>
              <a:pPr/>
              <a:t>‹#›</a:t>
            </a:fld>
            <a:endParaRPr lang="en-US" altLang="ru-RU"/>
          </a:p>
        </p:txBody>
      </p:sp>
    </p:spTree>
    <p:extLst>
      <p:ext uri="{BB962C8B-B14F-4D97-AF65-F5344CB8AC3E}">
        <p14:creationId xmlns:p14="http://schemas.microsoft.com/office/powerpoint/2010/main" val="305757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B5575F07-1F53-40FF-AB75-6E7D0EF0E668}" type="datetime1">
              <a:rPr lang="ru-RU" altLang="ru-RU"/>
              <a:pPr>
                <a:defRPr/>
              </a:pPr>
              <a:t>23.04.2024</a:t>
            </a:fld>
            <a:endParaRPr lang="en-US" altLang="ru-RU"/>
          </a:p>
        </p:txBody>
      </p:sp>
      <p:sp>
        <p:nvSpPr>
          <p:cNvPr id="6" name="Footer Placeholder 4"/>
          <p:cNvSpPr>
            <a:spLocks noGrp="1"/>
          </p:cNvSpPr>
          <p:nvPr>
            <p:ph type="ftr" sz="quarter" idx="16"/>
          </p:nvPr>
        </p:nvSpPr>
        <p:spPr/>
        <p:txBody>
          <a:bodyPr/>
          <a:lstStyle>
            <a:lvl1pPr>
              <a:defRPr/>
            </a:lvl1pPr>
          </a:lstStyle>
          <a:p>
            <a:pPr>
              <a:defRPr/>
            </a:pPr>
            <a:endParaRPr lang="en-US" altLang="ru-RU"/>
          </a:p>
        </p:txBody>
      </p:sp>
      <p:sp>
        <p:nvSpPr>
          <p:cNvPr id="7" name="Slide Number Placeholder 5"/>
          <p:cNvSpPr>
            <a:spLocks noGrp="1"/>
          </p:cNvSpPr>
          <p:nvPr>
            <p:ph type="sldNum" sz="quarter" idx="17"/>
          </p:nvPr>
        </p:nvSpPr>
        <p:spPr/>
        <p:txBody>
          <a:bodyPr/>
          <a:lstStyle>
            <a:lvl1pPr>
              <a:defRPr/>
            </a:lvl1pPr>
          </a:lstStyle>
          <a:p>
            <a:fld id="{0D26A1C8-08BC-40D4-B090-2D654ACCB50F}" type="slidenum">
              <a:rPr lang="en-US" altLang="ru-RU"/>
              <a:pPr/>
              <a:t>‹#›</a:t>
            </a:fld>
            <a:endParaRPr lang="en-US" altLang="ru-RU"/>
          </a:p>
        </p:txBody>
      </p:sp>
    </p:spTree>
    <p:extLst>
      <p:ext uri="{BB962C8B-B14F-4D97-AF65-F5344CB8AC3E}">
        <p14:creationId xmlns:p14="http://schemas.microsoft.com/office/powerpoint/2010/main" val="87277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866818E5-CC32-4651-9E73-580049CFFB4E}" type="datetime1">
              <a:rPr lang="ru-RU" altLang="ru-RU"/>
              <a:pPr>
                <a:defRPr/>
              </a:pPr>
              <a:t>23.04.2024</a:t>
            </a:fld>
            <a:endParaRPr lang="en-US" altLang="ru-RU"/>
          </a:p>
        </p:txBody>
      </p:sp>
      <p:sp>
        <p:nvSpPr>
          <p:cNvPr id="8" name="Footer Placeholder 4"/>
          <p:cNvSpPr>
            <a:spLocks noGrp="1"/>
          </p:cNvSpPr>
          <p:nvPr>
            <p:ph type="ftr" sz="quarter" idx="11"/>
          </p:nvPr>
        </p:nvSpPr>
        <p:spPr/>
        <p:txBody>
          <a:bodyPr/>
          <a:lstStyle>
            <a:lvl1pPr>
              <a:defRPr/>
            </a:lvl1pPr>
          </a:lstStyle>
          <a:p>
            <a:pPr>
              <a:defRPr/>
            </a:pPr>
            <a:endParaRPr lang="en-US" altLang="ru-RU"/>
          </a:p>
        </p:txBody>
      </p:sp>
      <p:sp>
        <p:nvSpPr>
          <p:cNvPr id="9" name="Slide Number Placeholder 5"/>
          <p:cNvSpPr>
            <a:spLocks noGrp="1"/>
          </p:cNvSpPr>
          <p:nvPr>
            <p:ph type="sldNum" sz="quarter" idx="12"/>
          </p:nvPr>
        </p:nvSpPr>
        <p:spPr/>
        <p:txBody>
          <a:bodyPr/>
          <a:lstStyle>
            <a:lvl1pPr>
              <a:defRPr/>
            </a:lvl1pPr>
          </a:lstStyle>
          <a:p>
            <a:fld id="{1FCAF024-918A-43A8-97FF-CA2AB08C860E}" type="slidenum">
              <a:rPr lang="en-US" altLang="ru-RU"/>
              <a:pPr/>
              <a:t>‹#›</a:t>
            </a:fld>
            <a:endParaRPr lang="en-US" altLang="ru-RU"/>
          </a:p>
        </p:txBody>
      </p:sp>
    </p:spTree>
    <p:extLst>
      <p:ext uri="{BB962C8B-B14F-4D97-AF65-F5344CB8AC3E}">
        <p14:creationId xmlns:p14="http://schemas.microsoft.com/office/powerpoint/2010/main" val="1266974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804BC171-FB0B-4341-B539-236D14D60DA3}" type="datetime1">
              <a:rPr lang="ru-RU" altLang="ru-RU"/>
              <a:pPr>
                <a:defRPr/>
              </a:pPr>
              <a:t>23.04.2024</a:t>
            </a:fld>
            <a:endParaRPr lang="en-US" altLang="ru-RU"/>
          </a:p>
        </p:txBody>
      </p:sp>
      <p:sp>
        <p:nvSpPr>
          <p:cNvPr id="4" name="Footer Placeholder 4"/>
          <p:cNvSpPr>
            <a:spLocks noGrp="1"/>
          </p:cNvSpPr>
          <p:nvPr>
            <p:ph type="ftr" sz="quarter" idx="11"/>
          </p:nvPr>
        </p:nvSpPr>
        <p:spPr/>
        <p:txBody>
          <a:bodyPr/>
          <a:lstStyle>
            <a:lvl1pPr>
              <a:defRPr/>
            </a:lvl1pPr>
          </a:lstStyle>
          <a:p>
            <a:pPr>
              <a:defRPr/>
            </a:pPr>
            <a:endParaRPr lang="en-US" altLang="ru-RU"/>
          </a:p>
        </p:txBody>
      </p:sp>
      <p:sp>
        <p:nvSpPr>
          <p:cNvPr id="5" name="Slide Number Placeholder 5"/>
          <p:cNvSpPr>
            <a:spLocks noGrp="1"/>
          </p:cNvSpPr>
          <p:nvPr>
            <p:ph type="sldNum" sz="quarter" idx="12"/>
          </p:nvPr>
        </p:nvSpPr>
        <p:spPr/>
        <p:txBody>
          <a:bodyPr/>
          <a:lstStyle>
            <a:lvl1pPr>
              <a:defRPr/>
            </a:lvl1pPr>
          </a:lstStyle>
          <a:p>
            <a:fld id="{FDE9C5C6-A97E-4366-8C87-473991FF2F8B}" type="slidenum">
              <a:rPr lang="en-US" altLang="ru-RU"/>
              <a:pPr/>
              <a:t>‹#›</a:t>
            </a:fld>
            <a:endParaRPr lang="en-US" altLang="ru-RU"/>
          </a:p>
        </p:txBody>
      </p:sp>
    </p:spTree>
    <p:extLst>
      <p:ext uri="{BB962C8B-B14F-4D97-AF65-F5344CB8AC3E}">
        <p14:creationId xmlns:p14="http://schemas.microsoft.com/office/powerpoint/2010/main" val="2270743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F381A-F67A-4B06-BA5E-6F4CD0FAFBA7}" type="datetime1">
              <a:rPr lang="ru-RU" altLang="ru-RU"/>
              <a:pPr>
                <a:defRPr/>
              </a:pPr>
              <a:t>23.04.2024</a:t>
            </a:fld>
            <a:endParaRPr lang="en-US" altLang="ru-RU"/>
          </a:p>
        </p:txBody>
      </p:sp>
      <p:sp>
        <p:nvSpPr>
          <p:cNvPr id="3" name="Footer Placeholder 4"/>
          <p:cNvSpPr>
            <a:spLocks noGrp="1"/>
          </p:cNvSpPr>
          <p:nvPr>
            <p:ph type="ftr" sz="quarter" idx="11"/>
          </p:nvPr>
        </p:nvSpPr>
        <p:spPr/>
        <p:txBody>
          <a:bodyPr/>
          <a:lstStyle>
            <a:lvl1pPr>
              <a:defRPr/>
            </a:lvl1pPr>
          </a:lstStyle>
          <a:p>
            <a:pPr>
              <a:defRPr/>
            </a:pPr>
            <a:endParaRPr lang="en-US" altLang="ru-RU"/>
          </a:p>
        </p:txBody>
      </p:sp>
      <p:sp>
        <p:nvSpPr>
          <p:cNvPr id="4" name="Slide Number Placeholder 5"/>
          <p:cNvSpPr>
            <a:spLocks noGrp="1"/>
          </p:cNvSpPr>
          <p:nvPr>
            <p:ph type="sldNum" sz="quarter" idx="12"/>
          </p:nvPr>
        </p:nvSpPr>
        <p:spPr/>
        <p:txBody>
          <a:bodyPr/>
          <a:lstStyle>
            <a:lvl1pPr>
              <a:defRPr/>
            </a:lvl1pPr>
          </a:lstStyle>
          <a:p>
            <a:fld id="{2FEFE8BA-2270-4828-A5F9-0E126F5721AF}" type="slidenum">
              <a:rPr lang="en-US" altLang="ru-RU"/>
              <a:pPr/>
              <a:t>‹#›</a:t>
            </a:fld>
            <a:endParaRPr lang="en-US" altLang="ru-RU"/>
          </a:p>
        </p:txBody>
      </p:sp>
    </p:spTree>
    <p:extLst>
      <p:ext uri="{BB962C8B-B14F-4D97-AF65-F5344CB8AC3E}">
        <p14:creationId xmlns:p14="http://schemas.microsoft.com/office/powerpoint/2010/main" val="354496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290EC0C8-377F-4EFC-9FC4-30400A6CCE7E}" type="datetime1">
              <a:rPr lang="ru-RU" altLang="ru-RU"/>
              <a:pPr>
                <a:defRPr/>
              </a:pPr>
              <a:t>23.04.2024</a:t>
            </a:fld>
            <a:endParaRPr lang="en-US" altLang="ru-RU"/>
          </a:p>
        </p:txBody>
      </p:sp>
      <p:sp>
        <p:nvSpPr>
          <p:cNvPr id="5" name="Footer Placeholder 4"/>
          <p:cNvSpPr>
            <a:spLocks noGrp="1"/>
          </p:cNvSpPr>
          <p:nvPr>
            <p:ph type="ftr" sz="quarter" idx="15"/>
          </p:nvPr>
        </p:nvSpPr>
        <p:spPr/>
        <p:txBody>
          <a:bodyPr/>
          <a:lstStyle>
            <a:lvl1pPr>
              <a:defRPr/>
            </a:lvl1pPr>
          </a:lstStyle>
          <a:p>
            <a:pPr>
              <a:defRPr/>
            </a:pPr>
            <a:endParaRPr lang="en-US" altLang="ru-RU"/>
          </a:p>
        </p:txBody>
      </p:sp>
      <p:sp>
        <p:nvSpPr>
          <p:cNvPr id="6" name="Slide Number Placeholder 5"/>
          <p:cNvSpPr>
            <a:spLocks noGrp="1"/>
          </p:cNvSpPr>
          <p:nvPr>
            <p:ph type="sldNum" sz="quarter" idx="16"/>
          </p:nvPr>
        </p:nvSpPr>
        <p:spPr/>
        <p:txBody>
          <a:bodyPr/>
          <a:lstStyle>
            <a:lvl1pPr>
              <a:defRPr/>
            </a:lvl1pPr>
          </a:lstStyle>
          <a:p>
            <a:fld id="{EEAFF99D-1F65-4BD0-A958-631B973DA4AC}" type="slidenum">
              <a:rPr lang="en-US" altLang="ru-RU"/>
              <a:pPr/>
              <a:t>‹#›</a:t>
            </a:fld>
            <a:endParaRPr lang="en-US" altLang="ru-RU"/>
          </a:p>
        </p:txBody>
      </p:sp>
    </p:spTree>
    <p:extLst>
      <p:ext uri="{BB962C8B-B14F-4D97-AF65-F5344CB8AC3E}">
        <p14:creationId xmlns:p14="http://schemas.microsoft.com/office/powerpoint/2010/main" val="2458412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45"/>
            <a:ext cx="3939092"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976316"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5302101-F8E9-46F8-9F5E-46F620B285BA}" type="datetime1">
              <a:rPr lang="ru-RU" altLang="ru-RU"/>
              <a:pPr>
                <a:defRPr/>
              </a:pPr>
              <a:t>23.04.2024</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fld id="{F4EACCBF-D9A8-43F4-BBBA-E30DC481F5B5}" type="slidenum">
              <a:rPr lang="en-US" altLang="ru-RU"/>
              <a:pPr/>
              <a:t>‹#›</a:t>
            </a:fld>
            <a:endParaRPr lang="en-US" altLang="ru-RU"/>
          </a:p>
        </p:txBody>
      </p:sp>
    </p:spTree>
    <p:extLst>
      <p:ext uri="{BB962C8B-B14F-4D97-AF65-F5344CB8AC3E}">
        <p14:creationId xmlns:p14="http://schemas.microsoft.com/office/powerpoint/2010/main" val="243482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10"/>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87873" y="4464421"/>
            <a:ext cx="6915500"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668B7AF0-B0C8-419C-9894-85309AAA2CFD}" type="datetime1">
              <a:rPr lang="ru-RU" altLang="ru-RU"/>
              <a:pPr>
                <a:defRPr/>
              </a:pPr>
              <a:t>23.04.2024</a:t>
            </a:fld>
            <a:endParaRPr lang="en-US" altLang="ru-RU"/>
          </a:p>
        </p:txBody>
      </p:sp>
      <p:sp>
        <p:nvSpPr>
          <p:cNvPr id="10" name="Footer Placeholder 5"/>
          <p:cNvSpPr>
            <a:spLocks noGrp="1"/>
          </p:cNvSpPr>
          <p:nvPr>
            <p:ph type="ftr" sz="quarter" idx="11"/>
          </p:nvPr>
        </p:nvSpPr>
        <p:spPr/>
        <p:txBody>
          <a:bodyPr/>
          <a:lstStyle>
            <a:lvl1pPr>
              <a:defRPr/>
            </a:lvl1pPr>
          </a:lstStyle>
          <a:p>
            <a:pPr>
              <a:defRPr/>
            </a:pPr>
            <a:endParaRPr lang="en-US" altLang="ru-RU"/>
          </a:p>
        </p:txBody>
      </p:sp>
      <p:sp>
        <p:nvSpPr>
          <p:cNvPr id="11" name="Slide Number Placeholder 6"/>
          <p:cNvSpPr>
            <a:spLocks noGrp="1"/>
          </p:cNvSpPr>
          <p:nvPr>
            <p:ph type="sldNum" sz="quarter" idx="12"/>
          </p:nvPr>
        </p:nvSpPr>
        <p:spPr/>
        <p:txBody>
          <a:bodyPr/>
          <a:lstStyle>
            <a:lvl1pPr>
              <a:defRPr/>
            </a:lvl1pPr>
          </a:lstStyle>
          <a:p>
            <a:fld id="{5541A41B-9B9B-4B9A-9757-8BC64C0CECD8}" type="slidenum">
              <a:rPr lang="en-US" altLang="ru-RU"/>
              <a:pPr/>
              <a:t>‹#›</a:t>
            </a:fld>
            <a:endParaRPr lang="en-US" altLang="ru-RU"/>
          </a:p>
        </p:txBody>
      </p:sp>
    </p:spTree>
    <p:extLst>
      <p:ext uri="{BB962C8B-B14F-4D97-AF65-F5344CB8AC3E}">
        <p14:creationId xmlns:p14="http://schemas.microsoft.com/office/powerpoint/2010/main" val="424159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DBEFF0F-B2C6-4490-9476-9B56A6D2DAB2}"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DA777BA1-1063-49E9-9DCA-6BEC0A0F05B9}" type="slidenum">
              <a:rPr lang="en-US" altLang="ru-RU"/>
              <a:pPr/>
              <a:t>‹#›</a:t>
            </a:fld>
            <a:endParaRPr lang="en-US" altLang="ru-RU"/>
          </a:p>
        </p:txBody>
      </p:sp>
    </p:spTree>
    <p:extLst>
      <p:ext uri="{BB962C8B-B14F-4D97-AF65-F5344CB8AC3E}">
        <p14:creationId xmlns:p14="http://schemas.microsoft.com/office/powerpoint/2010/main" val="1443447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4" y="376517"/>
            <a:ext cx="222885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601127" y="731519"/>
            <a:ext cx="5231728"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8456C42-2C4A-479D-A6EA-F2079E3EC8ED}"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A761AC29-D80D-45F4-AD25-83BC75C3F8CA}" type="slidenum">
              <a:rPr lang="en-US" altLang="ru-RU"/>
              <a:pPr/>
              <a:t>‹#›</a:t>
            </a:fld>
            <a:endParaRPr lang="en-US" altLang="ru-RU"/>
          </a:p>
        </p:txBody>
      </p:sp>
    </p:spTree>
    <p:extLst>
      <p:ext uri="{BB962C8B-B14F-4D97-AF65-F5344CB8AC3E}">
        <p14:creationId xmlns:p14="http://schemas.microsoft.com/office/powerpoint/2010/main" val="1052381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700" y="228600"/>
            <a:ext cx="84201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155700" y="1600200"/>
            <a:ext cx="8420100" cy="4114800"/>
          </a:xfrm>
        </p:spPr>
        <p:txBody>
          <a:bodyPr rtlCol="0">
            <a:normAutofit/>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fld id="{982E82D5-0DDA-4C83-8DF5-BF4F3D5D09C2}"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FC3C1BD0-2FCB-451C-B507-2A69364E865B}" type="slidenum">
              <a:rPr lang="en-US" altLang="ru-RU"/>
              <a:pPr/>
              <a:t>‹#›</a:t>
            </a:fld>
            <a:endParaRPr lang="en-US" altLang="ru-RU"/>
          </a:p>
        </p:txBody>
      </p:sp>
    </p:spTree>
    <p:extLst>
      <p:ext uri="{BB962C8B-B14F-4D97-AF65-F5344CB8AC3E}">
        <p14:creationId xmlns:p14="http://schemas.microsoft.com/office/powerpoint/2010/main" val="2901541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2"/>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13"/>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1596611" y="5052558"/>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85720" y="3132290"/>
            <a:ext cx="7773297"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05C33674-23BD-42F0-8790-5259569BF2E9}" type="datetime1">
              <a:rPr lang="ru-RU" altLang="ru-RU"/>
              <a:pPr>
                <a:defRPr/>
              </a:pPr>
              <a:t>23.04.2024</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n-US" altLang="ru-RU"/>
          </a:p>
        </p:txBody>
      </p:sp>
      <p:sp>
        <p:nvSpPr>
          <p:cNvPr id="10" name="Slide Number Placeholder 5"/>
          <p:cNvSpPr>
            <a:spLocks noGrp="1"/>
          </p:cNvSpPr>
          <p:nvPr>
            <p:ph type="sldNum" sz="quarter" idx="12"/>
          </p:nvPr>
        </p:nvSpPr>
        <p:spPr/>
        <p:txBody>
          <a:bodyPr/>
          <a:lstStyle>
            <a:lvl1pPr>
              <a:defRPr/>
            </a:lvl1pPr>
          </a:lstStyle>
          <a:p>
            <a:fld id="{C9CAC506-61C7-4EAA-B06D-79C8271606CE}" type="slidenum">
              <a:rPr lang="en-US" altLang="ru-RU"/>
              <a:pPr/>
              <a:t>‹#›</a:t>
            </a:fld>
            <a:endParaRPr lang="en-US" altLang="ru-RU"/>
          </a:p>
        </p:txBody>
      </p:sp>
    </p:spTree>
    <p:extLst>
      <p:ext uri="{BB962C8B-B14F-4D97-AF65-F5344CB8AC3E}">
        <p14:creationId xmlns:p14="http://schemas.microsoft.com/office/powerpoint/2010/main" val="31818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D8BCB337-0C77-434B-8C91-057877CD9BA3}" type="datetime1">
              <a:rPr lang="ru-RU" altLang="ru-RU"/>
              <a:pPr>
                <a:defRPr/>
              </a:pPr>
              <a:t>23.04.2024</a:t>
            </a:fld>
            <a:endParaRPr lang="en-US" altLang="ru-RU"/>
          </a:p>
        </p:txBody>
      </p:sp>
      <p:sp>
        <p:nvSpPr>
          <p:cNvPr id="5" name="Footer Placeholder 4"/>
          <p:cNvSpPr>
            <a:spLocks noGrp="1"/>
          </p:cNvSpPr>
          <p:nvPr>
            <p:ph type="ftr" sz="quarter" idx="15"/>
          </p:nvPr>
        </p:nvSpPr>
        <p:spPr/>
        <p:txBody>
          <a:bodyPr/>
          <a:lstStyle>
            <a:lvl1pPr>
              <a:defRPr/>
            </a:lvl1pPr>
          </a:lstStyle>
          <a:p>
            <a:pPr>
              <a:defRPr/>
            </a:pPr>
            <a:endParaRPr lang="en-US" altLang="ru-RU"/>
          </a:p>
        </p:txBody>
      </p:sp>
      <p:sp>
        <p:nvSpPr>
          <p:cNvPr id="6" name="Slide Number Placeholder 5"/>
          <p:cNvSpPr>
            <a:spLocks noGrp="1"/>
          </p:cNvSpPr>
          <p:nvPr>
            <p:ph type="sldNum" sz="quarter" idx="16"/>
          </p:nvPr>
        </p:nvSpPr>
        <p:spPr/>
        <p:txBody>
          <a:bodyPr/>
          <a:lstStyle>
            <a:lvl1pPr>
              <a:defRPr/>
            </a:lvl1pPr>
          </a:lstStyle>
          <a:p>
            <a:fld id="{DCE46D8C-6D06-4D4D-A2B2-3D6CC4F0CDC0}" type="slidenum">
              <a:rPr lang="en-US" altLang="ru-RU"/>
              <a:pPr/>
              <a:t>‹#›</a:t>
            </a:fld>
            <a:endParaRPr lang="en-US" altLang="ru-RU"/>
          </a:p>
        </p:txBody>
      </p:sp>
    </p:spTree>
    <p:extLst>
      <p:ext uri="{BB962C8B-B14F-4D97-AF65-F5344CB8AC3E}">
        <p14:creationId xmlns:p14="http://schemas.microsoft.com/office/powerpoint/2010/main" val="3541677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9"/>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190980" y="4607511"/>
            <a:ext cx="6468035"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4090A6D7-F80C-43B9-808D-237A752A0C14}" type="datetime1">
              <a:rPr lang="ru-RU" altLang="ru-RU"/>
              <a:pPr>
                <a:defRPr/>
              </a:pPr>
              <a:t>23.04.2024</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n-US" altLang="ru-RU"/>
          </a:p>
        </p:txBody>
      </p:sp>
      <p:sp>
        <p:nvSpPr>
          <p:cNvPr id="10" name="Slide Number Placeholder 5"/>
          <p:cNvSpPr>
            <a:spLocks noGrp="1"/>
          </p:cNvSpPr>
          <p:nvPr>
            <p:ph type="sldNum" sz="quarter" idx="12"/>
          </p:nvPr>
        </p:nvSpPr>
        <p:spPr/>
        <p:txBody>
          <a:bodyPr/>
          <a:lstStyle>
            <a:lvl1pPr>
              <a:defRPr/>
            </a:lvl1pPr>
          </a:lstStyle>
          <a:p>
            <a:fld id="{E7D9BDEB-3145-4CF1-A225-81A603D81DE7}" type="slidenum">
              <a:rPr lang="en-US" altLang="ru-RU"/>
              <a:pPr/>
              <a:t>‹#›</a:t>
            </a:fld>
            <a:endParaRPr lang="en-US" altLang="ru-RU"/>
          </a:p>
        </p:txBody>
      </p:sp>
    </p:spTree>
    <p:extLst>
      <p:ext uri="{BB962C8B-B14F-4D97-AF65-F5344CB8AC3E}">
        <p14:creationId xmlns:p14="http://schemas.microsoft.com/office/powerpoint/2010/main" val="4136442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B36DAF3A-C917-40CE-B2DA-C803DDF0EF20}" type="datetime1">
              <a:rPr lang="ru-RU" altLang="ru-RU"/>
              <a:pPr>
                <a:defRPr/>
              </a:pPr>
              <a:t>23.04.2024</a:t>
            </a:fld>
            <a:endParaRPr lang="en-US" altLang="ru-RU"/>
          </a:p>
        </p:txBody>
      </p:sp>
      <p:sp>
        <p:nvSpPr>
          <p:cNvPr id="6" name="Footer Placeholder 4"/>
          <p:cNvSpPr>
            <a:spLocks noGrp="1"/>
          </p:cNvSpPr>
          <p:nvPr>
            <p:ph type="ftr" sz="quarter" idx="16"/>
          </p:nvPr>
        </p:nvSpPr>
        <p:spPr/>
        <p:txBody>
          <a:bodyPr/>
          <a:lstStyle>
            <a:lvl1pPr>
              <a:defRPr/>
            </a:lvl1pPr>
          </a:lstStyle>
          <a:p>
            <a:pPr>
              <a:defRPr/>
            </a:pPr>
            <a:endParaRPr lang="en-US" altLang="ru-RU"/>
          </a:p>
        </p:txBody>
      </p:sp>
      <p:sp>
        <p:nvSpPr>
          <p:cNvPr id="7" name="Slide Number Placeholder 5"/>
          <p:cNvSpPr>
            <a:spLocks noGrp="1"/>
          </p:cNvSpPr>
          <p:nvPr>
            <p:ph type="sldNum" sz="quarter" idx="17"/>
          </p:nvPr>
        </p:nvSpPr>
        <p:spPr/>
        <p:txBody>
          <a:bodyPr/>
          <a:lstStyle>
            <a:lvl1pPr>
              <a:defRPr/>
            </a:lvl1pPr>
          </a:lstStyle>
          <a:p>
            <a:fld id="{E0385270-8990-4226-BFA1-5AE1E08F9112}" type="slidenum">
              <a:rPr lang="en-US" altLang="ru-RU"/>
              <a:pPr/>
              <a:t>‹#›</a:t>
            </a:fld>
            <a:endParaRPr lang="en-US" altLang="ru-RU"/>
          </a:p>
        </p:txBody>
      </p:sp>
    </p:spTree>
    <p:extLst>
      <p:ext uri="{BB962C8B-B14F-4D97-AF65-F5344CB8AC3E}">
        <p14:creationId xmlns:p14="http://schemas.microsoft.com/office/powerpoint/2010/main" val="3640239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E5766147-D7C2-4E98-A934-5FFFE16245BF}" type="datetime1">
              <a:rPr lang="ru-RU" altLang="ru-RU"/>
              <a:pPr>
                <a:defRPr/>
              </a:pPr>
              <a:t>23.04.2024</a:t>
            </a:fld>
            <a:endParaRPr lang="en-US" altLang="ru-RU"/>
          </a:p>
        </p:txBody>
      </p:sp>
      <p:sp>
        <p:nvSpPr>
          <p:cNvPr id="8" name="Footer Placeholder 4"/>
          <p:cNvSpPr>
            <a:spLocks noGrp="1"/>
          </p:cNvSpPr>
          <p:nvPr>
            <p:ph type="ftr" sz="quarter" idx="11"/>
          </p:nvPr>
        </p:nvSpPr>
        <p:spPr/>
        <p:txBody>
          <a:bodyPr/>
          <a:lstStyle>
            <a:lvl1pPr>
              <a:defRPr/>
            </a:lvl1pPr>
          </a:lstStyle>
          <a:p>
            <a:pPr>
              <a:defRPr/>
            </a:pPr>
            <a:endParaRPr lang="en-US" altLang="ru-RU"/>
          </a:p>
        </p:txBody>
      </p:sp>
      <p:sp>
        <p:nvSpPr>
          <p:cNvPr id="9" name="Slide Number Placeholder 5"/>
          <p:cNvSpPr>
            <a:spLocks noGrp="1"/>
          </p:cNvSpPr>
          <p:nvPr>
            <p:ph type="sldNum" sz="quarter" idx="12"/>
          </p:nvPr>
        </p:nvSpPr>
        <p:spPr/>
        <p:txBody>
          <a:bodyPr/>
          <a:lstStyle>
            <a:lvl1pPr>
              <a:defRPr/>
            </a:lvl1pPr>
          </a:lstStyle>
          <a:p>
            <a:fld id="{6543B673-6CC8-4010-8EBE-C2A5824F420F}" type="slidenum">
              <a:rPr lang="en-US" altLang="ru-RU"/>
              <a:pPr/>
              <a:t>‹#›</a:t>
            </a:fld>
            <a:endParaRPr lang="en-US" altLang="ru-RU"/>
          </a:p>
        </p:txBody>
      </p:sp>
    </p:spTree>
    <p:extLst>
      <p:ext uri="{BB962C8B-B14F-4D97-AF65-F5344CB8AC3E}">
        <p14:creationId xmlns:p14="http://schemas.microsoft.com/office/powerpoint/2010/main" val="308493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8"/>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9"/>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190980" y="4607511"/>
            <a:ext cx="6468035"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31979066-5C6C-46A0-B3F2-83B3FF676E2A}" type="datetime1">
              <a:rPr lang="ru-RU" altLang="ru-RU"/>
              <a:pPr>
                <a:defRPr/>
              </a:pPr>
              <a:t>23.04.2024</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n-US" altLang="ru-RU"/>
          </a:p>
        </p:txBody>
      </p:sp>
      <p:sp>
        <p:nvSpPr>
          <p:cNvPr id="10" name="Slide Number Placeholder 5"/>
          <p:cNvSpPr>
            <a:spLocks noGrp="1"/>
          </p:cNvSpPr>
          <p:nvPr>
            <p:ph type="sldNum" sz="quarter" idx="12"/>
          </p:nvPr>
        </p:nvSpPr>
        <p:spPr/>
        <p:txBody>
          <a:bodyPr/>
          <a:lstStyle>
            <a:lvl1pPr>
              <a:defRPr/>
            </a:lvl1pPr>
          </a:lstStyle>
          <a:p>
            <a:fld id="{E7716A18-F09C-49B7-9CEC-5F3B9467C03C}" type="slidenum">
              <a:rPr lang="en-US" altLang="ru-RU"/>
              <a:pPr/>
              <a:t>‹#›</a:t>
            </a:fld>
            <a:endParaRPr lang="en-US" altLang="ru-RU"/>
          </a:p>
        </p:txBody>
      </p:sp>
    </p:spTree>
    <p:extLst>
      <p:ext uri="{BB962C8B-B14F-4D97-AF65-F5344CB8AC3E}">
        <p14:creationId xmlns:p14="http://schemas.microsoft.com/office/powerpoint/2010/main" val="989665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9B39038-1E9C-49A2-9256-BEFACB1ED722}" type="datetime1">
              <a:rPr lang="ru-RU" altLang="ru-RU"/>
              <a:pPr>
                <a:defRPr/>
              </a:pPr>
              <a:t>23.04.2024</a:t>
            </a:fld>
            <a:endParaRPr lang="en-US" altLang="ru-RU"/>
          </a:p>
        </p:txBody>
      </p:sp>
      <p:sp>
        <p:nvSpPr>
          <p:cNvPr id="4" name="Footer Placeholder 4"/>
          <p:cNvSpPr>
            <a:spLocks noGrp="1"/>
          </p:cNvSpPr>
          <p:nvPr>
            <p:ph type="ftr" sz="quarter" idx="11"/>
          </p:nvPr>
        </p:nvSpPr>
        <p:spPr/>
        <p:txBody>
          <a:bodyPr/>
          <a:lstStyle>
            <a:lvl1pPr>
              <a:defRPr/>
            </a:lvl1pPr>
          </a:lstStyle>
          <a:p>
            <a:pPr>
              <a:defRPr/>
            </a:pPr>
            <a:endParaRPr lang="en-US" altLang="ru-RU"/>
          </a:p>
        </p:txBody>
      </p:sp>
      <p:sp>
        <p:nvSpPr>
          <p:cNvPr id="5" name="Slide Number Placeholder 5"/>
          <p:cNvSpPr>
            <a:spLocks noGrp="1"/>
          </p:cNvSpPr>
          <p:nvPr>
            <p:ph type="sldNum" sz="quarter" idx="12"/>
          </p:nvPr>
        </p:nvSpPr>
        <p:spPr/>
        <p:txBody>
          <a:bodyPr/>
          <a:lstStyle>
            <a:lvl1pPr>
              <a:defRPr/>
            </a:lvl1pPr>
          </a:lstStyle>
          <a:p>
            <a:fld id="{D3CC7B18-1532-4AFD-B213-0E262D36E5A1}" type="slidenum">
              <a:rPr lang="en-US" altLang="ru-RU"/>
              <a:pPr/>
              <a:t>‹#›</a:t>
            </a:fld>
            <a:endParaRPr lang="en-US" altLang="ru-RU"/>
          </a:p>
        </p:txBody>
      </p:sp>
    </p:spTree>
    <p:extLst>
      <p:ext uri="{BB962C8B-B14F-4D97-AF65-F5344CB8AC3E}">
        <p14:creationId xmlns:p14="http://schemas.microsoft.com/office/powerpoint/2010/main" val="2085946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2530EF-0F1A-49BB-AF33-6C96339DF3F7}" type="datetime1">
              <a:rPr lang="ru-RU" altLang="ru-RU"/>
              <a:pPr>
                <a:defRPr/>
              </a:pPr>
              <a:t>23.04.2024</a:t>
            </a:fld>
            <a:endParaRPr lang="en-US" altLang="ru-RU"/>
          </a:p>
        </p:txBody>
      </p:sp>
      <p:sp>
        <p:nvSpPr>
          <p:cNvPr id="3" name="Footer Placeholder 4"/>
          <p:cNvSpPr>
            <a:spLocks noGrp="1"/>
          </p:cNvSpPr>
          <p:nvPr>
            <p:ph type="ftr" sz="quarter" idx="11"/>
          </p:nvPr>
        </p:nvSpPr>
        <p:spPr/>
        <p:txBody>
          <a:bodyPr/>
          <a:lstStyle>
            <a:lvl1pPr>
              <a:defRPr/>
            </a:lvl1pPr>
          </a:lstStyle>
          <a:p>
            <a:pPr>
              <a:defRPr/>
            </a:pPr>
            <a:endParaRPr lang="en-US" altLang="ru-RU"/>
          </a:p>
        </p:txBody>
      </p:sp>
      <p:sp>
        <p:nvSpPr>
          <p:cNvPr id="4" name="Slide Number Placeholder 5"/>
          <p:cNvSpPr>
            <a:spLocks noGrp="1"/>
          </p:cNvSpPr>
          <p:nvPr>
            <p:ph type="sldNum" sz="quarter" idx="12"/>
          </p:nvPr>
        </p:nvSpPr>
        <p:spPr/>
        <p:txBody>
          <a:bodyPr/>
          <a:lstStyle>
            <a:lvl1pPr>
              <a:defRPr/>
            </a:lvl1pPr>
          </a:lstStyle>
          <a:p>
            <a:fld id="{6948FE5D-0DB0-455C-B3FD-C8A8C0D9B19F}" type="slidenum">
              <a:rPr lang="en-US" altLang="ru-RU"/>
              <a:pPr/>
              <a:t>‹#›</a:t>
            </a:fld>
            <a:endParaRPr lang="en-US" altLang="ru-RU"/>
          </a:p>
        </p:txBody>
      </p:sp>
    </p:spTree>
    <p:extLst>
      <p:ext uri="{BB962C8B-B14F-4D97-AF65-F5344CB8AC3E}">
        <p14:creationId xmlns:p14="http://schemas.microsoft.com/office/powerpoint/2010/main" val="3351900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13"/>
            <a:ext cx="3939092"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976315"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C867E17-D377-468A-889A-7531ECD32A16}" type="datetime1">
              <a:rPr lang="ru-RU" altLang="ru-RU"/>
              <a:pPr>
                <a:defRPr/>
              </a:pPr>
              <a:t>23.04.2024</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fld id="{2B4DD53B-EDA7-4611-BADB-24137D90C017}" type="slidenum">
              <a:rPr lang="en-US" altLang="ru-RU"/>
              <a:pPr/>
              <a:t>‹#›</a:t>
            </a:fld>
            <a:endParaRPr lang="en-US" altLang="ru-RU"/>
          </a:p>
        </p:txBody>
      </p:sp>
    </p:spTree>
    <p:extLst>
      <p:ext uri="{BB962C8B-B14F-4D97-AF65-F5344CB8AC3E}">
        <p14:creationId xmlns:p14="http://schemas.microsoft.com/office/powerpoint/2010/main" val="2883341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10"/>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87873" y="4464421"/>
            <a:ext cx="6915500"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75F96745-E546-4CA3-8A77-40E4B160F77B}" type="datetime1">
              <a:rPr lang="ru-RU" altLang="ru-RU"/>
              <a:pPr>
                <a:defRPr/>
              </a:pPr>
              <a:t>23.04.2024</a:t>
            </a:fld>
            <a:endParaRPr lang="en-US" altLang="ru-RU"/>
          </a:p>
        </p:txBody>
      </p:sp>
      <p:sp>
        <p:nvSpPr>
          <p:cNvPr id="10" name="Footer Placeholder 5"/>
          <p:cNvSpPr>
            <a:spLocks noGrp="1"/>
          </p:cNvSpPr>
          <p:nvPr>
            <p:ph type="ftr" sz="quarter" idx="11"/>
          </p:nvPr>
        </p:nvSpPr>
        <p:spPr/>
        <p:txBody>
          <a:bodyPr/>
          <a:lstStyle>
            <a:lvl1pPr>
              <a:defRPr/>
            </a:lvl1pPr>
          </a:lstStyle>
          <a:p>
            <a:pPr>
              <a:defRPr/>
            </a:pPr>
            <a:endParaRPr lang="en-US" altLang="ru-RU"/>
          </a:p>
        </p:txBody>
      </p:sp>
      <p:sp>
        <p:nvSpPr>
          <p:cNvPr id="11" name="Slide Number Placeholder 6"/>
          <p:cNvSpPr>
            <a:spLocks noGrp="1"/>
          </p:cNvSpPr>
          <p:nvPr>
            <p:ph type="sldNum" sz="quarter" idx="12"/>
          </p:nvPr>
        </p:nvSpPr>
        <p:spPr/>
        <p:txBody>
          <a:bodyPr/>
          <a:lstStyle>
            <a:lvl1pPr>
              <a:defRPr/>
            </a:lvl1pPr>
          </a:lstStyle>
          <a:p>
            <a:fld id="{0CB560F2-7985-45DB-B20C-C78BE0A539FA}" type="slidenum">
              <a:rPr lang="en-US" altLang="ru-RU"/>
              <a:pPr/>
              <a:t>‹#›</a:t>
            </a:fld>
            <a:endParaRPr lang="en-US" altLang="ru-RU"/>
          </a:p>
        </p:txBody>
      </p:sp>
    </p:spTree>
    <p:extLst>
      <p:ext uri="{BB962C8B-B14F-4D97-AF65-F5344CB8AC3E}">
        <p14:creationId xmlns:p14="http://schemas.microsoft.com/office/powerpoint/2010/main" val="3687775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4FF4A55-6384-4C12-9422-659BE2E1AE36}"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6BBFA1AD-6558-4C50-B6F7-618EF46F2A37}" type="slidenum">
              <a:rPr lang="en-US" altLang="ru-RU"/>
              <a:pPr/>
              <a:t>‹#›</a:t>
            </a:fld>
            <a:endParaRPr lang="en-US" altLang="ru-RU"/>
          </a:p>
        </p:txBody>
      </p:sp>
    </p:spTree>
    <p:extLst>
      <p:ext uri="{BB962C8B-B14F-4D97-AF65-F5344CB8AC3E}">
        <p14:creationId xmlns:p14="http://schemas.microsoft.com/office/powerpoint/2010/main" val="3284497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4" y="376517"/>
            <a:ext cx="222885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601127" y="731519"/>
            <a:ext cx="5231728"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AEB78E0-5F6E-4EB5-996D-D013EE02E405}"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1C7055B2-F48B-4467-9572-FD5469733F18}" type="slidenum">
              <a:rPr lang="en-US" altLang="ru-RU"/>
              <a:pPr/>
              <a:t>‹#›</a:t>
            </a:fld>
            <a:endParaRPr lang="en-US" altLang="ru-RU"/>
          </a:p>
        </p:txBody>
      </p:sp>
    </p:spTree>
    <p:extLst>
      <p:ext uri="{BB962C8B-B14F-4D97-AF65-F5344CB8AC3E}">
        <p14:creationId xmlns:p14="http://schemas.microsoft.com/office/powerpoint/2010/main" val="843373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700" y="228600"/>
            <a:ext cx="84201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155700" y="1600200"/>
            <a:ext cx="8420100" cy="4114800"/>
          </a:xfrm>
        </p:spPr>
        <p:txBody>
          <a:bodyPr rtlCol="0">
            <a:normAutofit/>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fld id="{E3A116B5-DCA4-4C93-B36E-8FFF9FEE9532}"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615E599D-B334-4EC9-836A-476C8AF402FD}" type="slidenum">
              <a:rPr lang="en-US" altLang="ru-RU"/>
              <a:pPr/>
              <a:t>‹#›</a:t>
            </a:fld>
            <a:endParaRPr lang="en-US" altLang="ru-RU"/>
          </a:p>
        </p:txBody>
      </p:sp>
    </p:spTree>
    <p:extLst>
      <p:ext uri="{BB962C8B-B14F-4D97-AF65-F5344CB8AC3E}">
        <p14:creationId xmlns:p14="http://schemas.microsoft.com/office/powerpoint/2010/main" val="1711480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906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9"/>
          <p:cNvSpPr/>
          <p:nvPr/>
        </p:nvSpPr>
        <p:spPr>
          <a:xfrm rot="10800000">
            <a:off x="966140"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0"/>
          <p:cNvSpPr/>
          <p:nvPr/>
        </p:nvSpPr>
        <p:spPr>
          <a:xfrm>
            <a:off x="1073150" y="1017588"/>
            <a:ext cx="7777163"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a:off x="1073150" y="1009650"/>
            <a:ext cx="7778750"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833438" y="701675"/>
            <a:ext cx="6159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534400" y="725488"/>
            <a:ext cx="5667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71134" y="1794935"/>
            <a:ext cx="6200424"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871134" y="3736622"/>
            <a:ext cx="6188194"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7334250" y="5357813"/>
            <a:ext cx="1316038" cy="365125"/>
          </a:xfrm>
        </p:spPr>
        <p:txBody>
          <a:bodyPr/>
          <a:lstStyle>
            <a:lvl1pPr>
              <a:defRPr/>
            </a:lvl1pPr>
          </a:lstStyle>
          <a:p>
            <a:pPr>
              <a:defRPr/>
            </a:pPr>
            <a:fld id="{9780890E-4163-4123-A676-C2B55667FD07}" type="datetime1">
              <a:rPr lang="ru-RU" altLang="ru-RU"/>
              <a:pPr>
                <a:defRPr/>
              </a:pPr>
              <a:t>23.04.2024</a:t>
            </a:fld>
            <a:endParaRPr lang="en-US" altLang="ru-RU"/>
          </a:p>
        </p:txBody>
      </p:sp>
      <p:sp>
        <p:nvSpPr>
          <p:cNvPr id="13" name="Footer Placeholder 4"/>
          <p:cNvSpPr>
            <a:spLocks noGrp="1"/>
          </p:cNvSpPr>
          <p:nvPr>
            <p:ph type="ftr" sz="quarter" idx="11"/>
          </p:nvPr>
        </p:nvSpPr>
        <p:spPr>
          <a:xfrm>
            <a:off x="1271588" y="5357813"/>
            <a:ext cx="5454650" cy="365125"/>
          </a:xfrm>
        </p:spPr>
        <p:txBody>
          <a:bodyPr/>
          <a:lstStyle>
            <a:lvl1pPr>
              <a:defRPr/>
            </a:lvl1pPr>
          </a:lstStyle>
          <a:p>
            <a:pPr>
              <a:defRPr/>
            </a:pPr>
            <a:endParaRPr lang="en-US" altLang="ru-RU"/>
          </a:p>
        </p:txBody>
      </p:sp>
      <p:sp>
        <p:nvSpPr>
          <p:cNvPr id="14" name="Slide Number Placeholder 5"/>
          <p:cNvSpPr>
            <a:spLocks noGrp="1"/>
          </p:cNvSpPr>
          <p:nvPr>
            <p:ph type="sldNum" sz="quarter" idx="12"/>
          </p:nvPr>
        </p:nvSpPr>
        <p:spPr>
          <a:xfrm>
            <a:off x="6731000" y="5357813"/>
            <a:ext cx="601663" cy="365125"/>
          </a:xfrm>
        </p:spPr>
        <p:txBody>
          <a:bodyPr/>
          <a:lstStyle>
            <a:lvl1pPr algn="ctr">
              <a:defRPr/>
            </a:lvl1pPr>
          </a:lstStyle>
          <a:p>
            <a:fld id="{48C3743D-0311-48DE-8244-3B1B02E18966}" type="slidenum">
              <a:rPr lang="en-US" altLang="ru-RU"/>
              <a:pPr/>
              <a:t>‹#›</a:t>
            </a:fld>
            <a:endParaRPr lang="en-US" altLang="ru-RU"/>
          </a:p>
        </p:txBody>
      </p:sp>
    </p:spTree>
    <p:extLst>
      <p:ext uri="{BB962C8B-B14F-4D97-AF65-F5344CB8AC3E}">
        <p14:creationId xmlns:p14="http://schemas.microsoft.com/office/powerpoint/2010/main" val="659464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B024174-963D-4EA3-B920-494EEAC25931}"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7060F315-C63F-4C0F-AECE-4339709E4A44}" type="slidenum">
              <a:rPr lang="en-US" altLang="ru-RU"/>
              <a:pPr/>
              <a:t>‹#›</a:t>
            </a:fld>
            <a:endParaRPr lang="en-US" altLang="ru-RU"/>
          </a:p>
        </p:txBody>
      </p:sp>
    </p:spTree>
    <p:extLst>
      <p:ext uri="{BB962C8B-B14F-4D97-AF65-F5344CB8AC3E}">
        <p14:creationId xmlns:p14="http://schemas.microsoft.com/office/powerpoint/2010/main" val="3975550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31"/>
            <a:ext cx="677521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77623" y="3725335"/>
            <a:ext cx="6750756"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1EE751E-3D3A-49F5-BE74-50E79294DE7A}"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512287B6-C74F-4E51-845F-C1F38FB05D50}" type="slidenum">
              <a:rPr lang="en-US" altLang="ru-RU"/>
              <a:pPr/>
              <a:t>‹#›</a:t>
            </a:fld>
            <a:endParaRPr lang="en-US" altLang="ru-RU"/>
          </a:p>
        </p:txBody>
      </p:sp>
    </p:spTree>
    <p:extLst>
      <p:ext uri="{BB962C8B-B14F-4D97-AF65-F5344CB8AC3E}">
        <p14:creationId xmlns:p14="http://schemas.microsoft.com/office/powerpoint/2010/main" val="160349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11164BAE-3AAC-42B5-ABAE-A326E2D2938F}" type="datetime1">
              <a:rPr lang="ru-RU" altLang="ru-RU"/>
              <a:pPr>
                <a:defRPr/>
              </a:pPr>
              <a:t>23.04.2024</a:t>
            </a:fld>
            <a:endParaRPr lang="en-US" altLang="ru-RU"/>
          </a:p>
        </p:txBody>
      </p:sp>
      <p:sp>
        <p:nvSpPr>
          <p:cNvPr id="6" name="Footer Placeholder 4"/>
          <p:cNvSpPr>
            <a:spLocks noGrp="1"/>
          </p:cNvSpPr>
          <p:nvPr>
            <p:ph type="ftr" sz="quarter" idx="16"/>
          </p:nvPr>
        </p:nvSpPr>
        <p:spPr/>
        <p:txBody>
          <a:bodyPr/>
          <a:lstStyle>
            <a:lvl1pPr>
              <a:defRPr/>
            </a:lvl1pPr>
          </a:lstStyle>
          <a:p>
            <a:pPr>
              <a:defRPr/>
            </a:pPr>
            <a:endParaRPr lang="en-US" altLang="ru-RU"/>
          </a:p>
        </p:txBody>
      </p:sp>
      <p:sp>
        <p:nvSpPr>
          <p:cNvPr id="7" name="Slide Number Placeholder 5"/>
          <p:cNvSpPr>
            <a:spLocks noGrp="1"/>
          </p:cNvSpPr>
          <p:nvPr>
            <p:ph type="sldNum" sz="quarter" idx="17"/>
          </p:nvPr>
        </p:nvSpPr>
        <p:spPr/>
        <p:txBody>
          <a:bodyPr/>
          <a:lstStyle>
            <a:lvl1pPr>
              <a:defRPr/>
            </a:lvl1pPr>
          </a:lstStyle>
          <a:p>
            <a:fld id="{641E22AA-590B-4FF7-BE5B-D9A6163CE9E7}" type="slidenum">
              <a:rPr lang="en-US" altLang="ru-RU"/>
              <a:pPr/>
              <a:t>‹#›</a:t>
            </a:fld>
            <a:endParaRPr lang="en-US" altLang="ru-RU"/>
          </a:p>
        </p:txBody>
      </p:sp>
    </p:spTree>
    <p:extLst>
      <p:ext uri="{BB962C8B-B14F-4D97-AF65-F5344CB8AC3E}">
        <p14:creationId xmlns:p14="http://schemas.microsoft.com/office/powerpoint/2010/main" val="3828800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406652" y="2121407"/>
            <a:ext cx="34671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F73D9BE4-4F20-4673-B9C8-4D73E5E7DC38}" type="datetime1">
              <a:rPr lang="ru-RU" altLang="ru-RU"/>
              <a:pPr>
                <a:defRPr/>
              </a:pPr>
              <a:t>23.04.2024</a:t>
            </a:fld>
            <a:endParaRPr lang="en-US" altLang="ru-RU"/>
          </a:p>
        </p:txBody>
      </p:sp>
      <p:sp>
        <p:nvSpPr>
          <p:cNvPr id="6" name="Footer Placeholder 4"/>
          <p:cNvSpPr>
            <a:spLocks noGrp="1"/>
          </p:cNvSpPr>
          <p:nvPr>
            <p:ph type="ftr" sz="quarter" idx="16"/>
          </p:nvPr>
        </p:nvSpPr>
        <p:spPr/>
        <p:txBody>
          <a:bodyPr/>
          <a:lstStyle>
            <a:lvl1pPr>
              <a:defRPr/>
            </a:lvl1pPr>
          </a:lstStyle>
          <a:p>
            <a:pPr>
              <a:defRPr/>
            </a:pPr>
            <a:endParaRPr lang="en-US" altLang="ru-RU"/>
          </a:p>
        </p:txBody>
      </p:sp>
      <p:sp>
        <p:nvSpPr>
          <p:cNvPr id="7" name="Slide Number Placeholder 5"/>
          <p:cNvSpPr>
            <a:spLocks noGrp="1"/>
          </p:cNvSpPr>
          <p:nvPr>
            <p:ph type="sldNum" sz="quarter" idx="17"/>
          </p:nvPr>
        </p:nvSpPr>
        <p:spPr/>
        <p:txBody>
          <a:bodyPr/>
          <a:lstStyle>
            <a:lvl1pPr>
              <a:defRPr/>
            </a:lvl1pPr>
          </a:lstStyle>
          <a:p>
            <a:fld id="{620C3EC3-88E2-46FC-9412-15BC0051AEE8}" type="slidenum">
              <a:rPr lang="en-US" altLang="ru-RU"/>
              <a:pPr/>
              <a:t>‹#›</a:t>
            </a:fld>
            <a:endParaRPr lang="en-US" altLang="ru-RU"/>
          </a:p>
        </p:txBody>
      </p:sp>
    </p:spTree>
    <p:extLst>
      <p:ext uri="{BB962C8B-B14F-4D97-AF65-F5344CB8AC3E}">
        <p14:creationId xmlns:p14="http://schemas.microsoft.com/office/powerpoint/2010/main" val="3198979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87692" y="2122312"/>
            <a:ext cx="318448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319891" y="2122311"/>
            <a:ext cx="318973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406652" y="2944368"/>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5"/>
          </p:nvPr>
        </p:nvSpPr>
        <p:spPr/>
        <p:txBody>
          <a:bodyPr/>
          <a:lstStyle>
            <a:lvl1pPr>
              <a:defRPr/>
            </a:lvl1pPr>
          </a:lstStyle>
          <a:p>
            <a:pPr>
              <a:defRPr/>
            </a:pPr>
            <a:fld id="{B2652F74-1459-489E-8B29-0C9013A19616}" type="datetime1">
              <a:rPr lang="ru-RU" altLang="ru-RU"/>
              <a:pPr>
                <a:defRPr/>
              </a:pPr>
              <a:t>23.04.2024</a:t>
            </a:fld>
            <a:endParaRPr lang="en-US" altLang="ru-RU"/>
          </a:p>
        </p:txBody>
      </p:sp>
      <p:sp>
        <p:nvSpPr>
          <p:cNvPr id="8" name="Footer Placeholder 4"/>
          <p:cNvSpPr>
            <a:spLocks noGrp="1"/>
          </p:cNvSpPr>
          <p:nvPr>
            <p:ph type="ftr" sz="quarter" idx="16"/>
          </p:nvPr>
        </p:nvSpPr>
        <p:spPr/>
        <p:txBody>
          <a:bodyPr/>
          <a:lstStyle>
            <a:lvl1pPr>
              <a:defRPr/>
            </a:lvl1pPr>
          </a:lstStyle>
          <a:p>
            <a:pPr>
              <a:defRPr/>
            </a:pPr>
            <a:endParaRPr lang="en-US" altLang="ru-RU"/>
          </a:p>
        </p:txBody>
      </p:sp>
      <p:sp>
        <p:nvSpPr>
          <p:cNvPr id="9" name="Slide Number Placeholder 5"/>
          <p:cNvSpPr>
            <a:spLocks noGrp="1"/>
          </p:cNvSpPr>
          <p:nvPr>
            <p:ph type="sldNum" sz="quarter" idx="17"/>
          </p:nvPr>
        </p:nvSpPr>
        <p:spPr/>
        <p:txBody>
          <a:bodyPr/>
          <a:lstStyle>
            <a:lvl1pPr>
              <a:defRPr/>
            </a:lvl1pPr>
          </a:lstStyle>
          <a:p>
            <a:fld id="{1305F645-E591-4AFD-AECA-8A0ED00969E9}" type="slidenum">
              <a:rPr lang="en-US" altLang="ru-RU"/>
              <a:pPr/>
              <a:t>‹#›</a:t>
            </a:fld>
            <a:endParaRPr lang="en-US" altLang="ru-RU"/>
          </a:p>
        </p:txBody>
      </p:sp>
    </p:spTree>
    <p:extLst>
      <p:ext uri="{BB962C8B-B14F-4D97-AF65-F5344CB8AC3E}">
        <p14:creationId xmlns:p14="http://schemas.microsoft.com/office/powerpoint/2010/main" val="2094527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2DD6A1CF-62BC-483D-9609-CFDB52E7CB37}" type="datetime1">
              <a:rPr lang="ru-RU" altLang="ru-RU"/>
              <a:pPr>
                <a:defRPr/>
              </a:pPr>
              <a:t>23.04.2024</a:t>
            </a:fld>
            <a:endParaRPr lang="en-US" altLang="ru-RU"/>
          </a:p>
        </p:txBody>
      </p:sp>
      <p:sp>
        <p:nvSpPr>
          <p:cNvPr id="4" name="Footer Placeholder 4"/>
          <p:cNvSpPr>
            <a:spLocks noGrp="1"/>
          </p:cNvSpPr>
          <p:nvPr>
            <p:ph type="ftr" sz="quarter" idx="11"/>
          </p:nvPr>
        </p:nvSpPr>
        <p:spPr/>
        <p:txBody>
          <a:bodyPr/>
          <a:lstStyle>
            <a:lvl1pPr>
              <a:defRPr/>
            </a:lvl1pPr>
          </a:lstStyle>
          <a:p>
            <a:pPr>
              <a:defRPr/>
            </a:pPr>
            <a:endParaRPr lang="en-US" altLang="ru-RU"/>
          </a:p>
        </p:txBody>
      </p:sp>
      <p:sp>
        <p:nvSpPr>
          <p:cNvPr id="5" name="Slide Number Placeholder 5"/>
          <p:cNvSpPr>
            <a:spLocks noGrp="1"/>
          </p:cNvSpPr>
          <p:nvPr>
            <p:ph type="sldNum" sz="quarter" idx="12"/>
          </p:nvPr>
        </p:nvSpPr>
        <p:spPr/>
        <p:txBody>
          <a:bodyPr/>
          <a:lstStyle>
            <a:lvl1pPr>
              <a:defRPr/>
            </a:lvl1pPr>
          </a:lstStyle>
          <a:p>
            <a:fld id="{06408AD0-CDDB-4E11-8DCB-CDFCD6B11FEF}" type="slidenum">
              <a:rPr lang="en-US" altLang="ru-RU"/>
              <a:pPr/>
              <a:t>‹#›</a:t>
            </a:fld>
            <a:endParaRPr lang="en-US" altLang="ru-RU"/>
          </a:p>
        </p:txBody>
      </p:sp>
    </p:spTree>
    <p:extLst>
      <p:ext uri="{BB962C8B-B14F-4D97-AF65-F5344CB8AC3E}">
        <p14:creationId xmlns:p14="http://schemas.microsoft.com/office/powerpoint/2010/main" val="235141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507D9-9241-4510-A021-20C77D0172BA}" type="datetime1">
              <a:rPr lang="ru-RU" altLang="ru-RU"/>
              <a:pPr>
                <a:defRPr/>
              </a:pPr>
              <a:t>23.04.2024</a:t>
            </a:fld>
            <a:endParaRPr lang="en-US" altLang="ru-RU"/>
          </a:p>
        </p:txBody>
      </p:sp>
      <p:sp>
        <p:nvSpPr>
          <p:cNvPr id="3" name="Footer Placeholder 4"/>
          <p:cNvSpPr>
            <a:spLocks noGrp="1"/>
          </p:cNvSpPr>
          <p:nvPr>
            <p:ph type="ftr" sz="quarter" idx="11"/>
          </p:nvPr>
        </p:nvSpPr>
        <p:spPr/>
        <p:txBody>
          <a:bodyPr/>
          <a:lstStyle>
            <a:lvl1pPr>
              <a:defRPr/>
            </a:lvl1pPr>
          </a:lstStyle>
          <a:p>
            <a:pPr>
              <a:defRPr/>
            </a:pPr>
            <a:endParaRPr lang="en-US" altLang="ru-RU"/>
          </a:p>
        </p:txBody>
      </p:sp>
      <p:sp>
        <p:nvSpPr>
          <p:cNvPr id="4" name="Slide Number Placeholder 5"/>
          <p:cNvSpPr>
            <a:spLocks noGrp="1"/>
          </p:cNvSpPr>
          <p:nvPr>
            <p:ph type="sldNum" sz="quarter" idx="12"/>
          </p:nvPr>
        </p:nvSpPr>
        <p:spPr/>
        <p:txBody>
          <a:bodyPr/>
          <a:lstStyle>
            <a:lvl1pPr>
              <a:defRPr/>
            </a:lvl1pPr>
          </a:lstStyle>
          <a:p>
            <a:fld id="{BBB1E9DB-F11D-4ECD-92C8-574C800CAB2B}" type="slidenum">
              <a:rPr lang="en-US" altLang="ru-RU"/>
              <a:pPr/>
              <a:t>‹#›</a:t>
            </a:fld>
            <a:endParaRPr lang="en-US" altLang="ru-RU"/>
          </a:p>
        </p:txBody>
      </p:sp>
    </p:spTree>
    <p:extLst>
      <p:ext uri="{BB962C8B-B14F-4D97-AF65-F5344CB8AC3E}">
        <p14:creationId xmlns:p14="http://schemas.microsoft.com/office/powerpoint/2010/main" val="3010875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906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rot="60000">
            <a:off x="4841875" y="604838"/>
            <a:ext cx="4103688"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6"/>
          <p:cNvSpPr/>
          <p:nvPr/>
        </p:nvSpPr>
        <p:spPr>
          <a:xfrm rot="60000">
            <a:off x="4843463" y="603250"/>
            <a:ext cx="41052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2"/>
          <p:cNvSpPr/>
          <p:nvPr/>
        </p:nvSpPr>
        <p:spPr>
          <a:xfrm rot="21540000">
            <a:off x="811213" y="576263"/>
            <a:ext cx="4105275"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3"/>
          <p:cNvSpPr/>
          <p:nvPr/>
        </p:nvSpPr>
        <p:spPr>
          <a:xfrm rot="21540000">
            <a:off x="812800" y="576263"/>
            <a:ext cx="4103688"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568575" y="293688"/>
            <a:ext cx="6159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826250" y="309563"/>
            <a:ext cx="5667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201391" y="2020042"/>
            <a:ext cx="3320229"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5258815" y="1150993"/>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243803" y="3623748"/>
            <a:ext cx="3302965"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870700" y="5886450"/>
            <a:ext cx="1314450" cy="365125"/>
          </a:xfrm>
        </p:spPr>
        <p:txBody>
          <a:bodyPr/>
          <a:lstStyle>
            <a:lvl1pPr>
              <a:defRPr/>
            </a:lvl1pPr>
          </a:lstStyle>
          <a:p>
            <a:pPr>
              <a:defRPr/>
            </a:pPr>
            <a:fld id="{5267B44B-258B-4AE0-89DF-302C801FBFC6}" type="datetime1">
              <a:rPr lang="ru-RU" altLang="ru-RU"/>
              <a:pPr>
                <a:defRPr/>
              </a:pPr>
              <a:t>23.04.2024</a:t>
            </a:fld>
            <a:endParaRPr lang="en-US" altLang="ru-RU"/>
          </a:p>
        </p:txBody>
      </p:sp>
      <p:sp>
        <p:nvSpPr>
          <p:cNvPr id="16" name="Footer Placeholder 5"/>
          <p:cNvSpPr>
            <a:spLocks noGrp="1"/>
          </p:cNvSpPr>
          <p:nvPr>
            <p:ph type="ftr" sz="quarter" idx="11"/>
          </p:nvPr>
        </p:nvSpPr>
        <p:spPr>
          <a:xfrm rot="21540000">
            <a:off x="990600" y="5829300"/>
            <a:ext cx="3816350" cy="365125"/>
          </a:xfrm>
        </p:spPr>
        <p:txBody>
          <a:bodyPr/>
          <a:lstStyle>
            <a:lvl1pPr>
              <a:defRPr/>
            </a:lvl1pPr>
          </a:lstStyle>
          <a:p>
            <a:pPr>
              <a:defRPr/>
            </a:pPr>
            <a:endParaRPr lang="en-US" altLang="ru-RU"/>
          </a:p>
        </p:txBody>
      </p:sp>
      <p:sp>
        <p:nvSpPr>
          <p:cNvPr id="17" name="Slide Number Placeholder 6"/>
          <p:cNvSpPr>
            <a:spLocks noGrp="1"/>
          </p:cNvSpPr>
          <p:nvPr>
            <p:ph type="sldNum" sz="quarter" idx="12"/>
          </p:nvPr>
        </p:nvSpPr>
        <p:spPr>
          <a:xfrm rot="60000">
            <a:off x="8186738" y="5897563"/>
            <a:ext cx="600075" cy="365125"/>
          </a:xfrm>
        </p:spPr>
        <p:txBody>
          <a:bodyPr/>
          <a:lstStyle>
            <a:lvl1pPr>
              <a:defRPr/>
            </a:lvl1pPr>
          </a:lstStyle>
          <a:p>
            <a:fld id="{2557C603-A5CE-46B5-9277-6BF207455A3A}" type="slidenum">
              <a:rPr lang="en-US" altLang="ru-RU"/>
              <a:pPr/>
              <a:t>‹#›</a:t>
            </a:fld>
            <a:endParaRPr lang="en-US" altLang="ru-RU"/>
          </a:p>
        </p:txBody>
      </p:sp>
    </p:spTree>
    <p:extLst>
      <p:ext uri="{BB962C8B-B14F-4D97-AF65-F5344CB8AC3E}">
        <p14:creationId xmlns:p14="http://schemas.microsoft.com/office/powerpoint/2010/main" val="1163927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906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3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rot="21540000">
            <a:off x="811213" y="576263"/>
            <a:ext cx="4105275"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2"/>
          <p:cNvSpPr/>
          <p:nvPr/>
        </p:nvSpPr>
        <p:spPr>
          <a:xfrm rot="21540000">
            <a:off x="806450" y="576263"/>
            <a:ext cx="4105275"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28"/>
          <p:cNvSpPr/>
          <p:nvPr/>
        </p:nvSpPr>
        <p:spPr>
          <a:xfrm rot="60000">
            <a:off x="4841875" y="604838"/>
            <a:ext cx="4103688"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9"/>
          <p:cNvSpPr/>
          <p:nvPr/>
        </p:nvSpPr>
        <p:spPr>
          <a:xfrm rot="60000">
            <a:off x="4837113" y="603250"/>
            <a:ext cx="4103687"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568575" y="293688"/>
            <a:ext cx="6159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826250" y="309563"/>
            <a:ext cx="5667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5306833" y="1207272"/>
            <a:ext cx="3156685"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875463" y="5888038"/>
            <a:ext cx="1314450" cy="365125"/>
          </a:xfrm>
        </p:spPr>
        <p:txBody>
          <a:bodyPr/>
          <a:lstStyle>
            <a:lvl1pPr>
              <a:defRPr/>
            </a:lvl1pPr>
          </a:lstStyle>
          <a:p>
            <a:pPr>
              <a:defRPr/>
            </a:pPr>
            <a:fld id="{93062F6C-0C35-4CB0-BAFD-3EE860D91791}" type="datetime1">
              <a:rPr lang="ru-RU" altLang="ru-RU"/>
              <a:pPr>
                <a:defRPr/>
              </a:pPr>
              <a:t>23.04.2024</a:t>
            </a:fld>
            <a:endParaRPr lang="en-US" altLang="ru-RU"/>
          </a:p>
        </p:txBody>
      </p:sp>
      <p:sp>
        <p:nvSpPr>
          <p:cNvPr id="16" name="Footer Placeholder 5"/>
          <p:cNvSpPr>
            <a:spLocks noGrp="1"/>
          </p:cNvSpPr>
          <p:nvPr>
            <p:ph type="ftr" sz="quarter" idx="11"/>
          </p:nvPr>
        </p:nvSpPr>
        <p:spPr>
          <a:xfrm rot="21540000">
            <a:off x="990600" y="5830888"/>
            <a:ext cx="3595688" cy="365125"/>
          </a:xfrm>
        </p:spPr>
        <p:txBody>
          <a:bodyPr/>
          <a:lstStyle>
            <a:lvl1pPr>
              <a:defRPr/>
            </a:lvl1pPr>
          </a:lstStyle>
          <a:p>
            <a:pPr>
              <a:defRPr/>
            </a:pPr>
            <a:endParaRPr lang="en-US" altLang="ru-RU"/>
          </a:p>
        </p:txBody>
      </p:sp>
      <p:sp>
        <p:nvSpPr>
          <p:cNvPr id="17" name="Slide Number Placeholder 6"/>
          <p:cNvSpPr>
            <a:spLocks noGrp="1"/>
          </p:cNvSpPr>
          <p:nvPr>
            <p:ph type="sldNum" sz="quarter" idx="12"/>
          </p:nvPr>
        </p:nvSpPr>
        <p:spPr>
          <a:xfrm rot="60000">
            <a:off x="8191500" y="5900738"/>
            <a:ext cx="601663" cy="365125"/>
          </a:xfrm>
        </p:spPr>
        <p:txBody>
          <a:bodyPr/>
          <a:lstStyle>
            <a:lvl1pPr>
              <a:defRPr/>
            </a:lvl1pPr>
          </a:lstStyle>
          <a:p>
            <a:fld id="{E7F7C211-DB4A-4B51-A904-D90E988DB028}" type="slidenum">
              <a:rPr lang="en-US" altLang="ru-RU"/>
              <a:pPr/>
              <a:t>‹#›</a:t>
            </a:fld>
            <a:endParaRPr lang="en-US" altLang="ru-RU"/>
          </a:p>
        </p:txBody>
      </p:sp>
    </p:spTree>
    <p:extLst>
      <p:ext uri="{BB962C8B-B14F-4D97-AF65-F5344CB8AC3E}">
        <p14:creationId xmlns:p14="http://schemas.microsoft.com/office/powerpoint/2010/main" val="3319928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9B4E860-DDD9-47FC-A9E5-F27AEB41DEB8}"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41CD429B-9CEB-4635-92AD-77FA45F26B71}" type="slidenum">
              <a:rPr lang="en-US" altLang="ru-RU"/>
              <a:pPr/>
              <a:t>‹#›</a:t>
            </a:fld>
            <a:endParaRPr lang="en-US" altLang="ru-RU"/>
          </a:p>
        </p:txBody>
      </p:sp>
    </p:spTree>
    <p:extLst>
      <p:ext uri="{BB962C8B-B14F-4D97-AF65-F5344CB8AC3E}">
        <p14:creationId xmlns:p14="http://schemas.microsoft.com/office/powerpoint/2010/main" val="2771239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925691"/>
            <a:ext cx="1550106"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06407" y="1106313"/>
            <a:ext cx="5610344"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7A15920-79F9-4675-A743-92F34BB1FE4B}" type="datetime1">
              <a:rPr lang="ru-RU" altLang="ru-RU"/>
              <a:pPr>
                <a:defRPr/>
              </a:pPr>
              <a:t>23.04.2024</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fld id="{E23FABDF-EFE2-4370-A308-E07BC5D32701}" type="slidenum">
              <a:rPr lang="en-US" altLang="ru-RU"/>
              <a:pPr/>
              <a:t>‹#›</a:t>
            </a:fld>
            <a:endParaRPr lang="en-US" altLang="ru-RU"/>
          </a:p>
        </p:txBody>
      </p:sp>
    </p:spTree>
    <p:extLst>
      <p:ext uri="{BB962C8B-B14F-4D97-AF65-F5344CB8AC3E}">
        <p14:creationId xmlns:p14="http://schemas.microsoft.com/office/powerpoint/2010/main" val="32290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B8E5BCC6-EE3C-4E31-91A7-10DBD7171C9C}" type="datetime1">
              <a:rPr lang="ru-RU" altLang="ru-RU"/>
              <a:pPr>
                <a:defRPr/>
              </a:pPr>
              <a:t>23.04.2024</a:t>
            </a:fld>
            <a:endParaRPr lang="en-US" altLang="ru-RU"/>
          </a:p>
        </p:txBody>
      </p:sp>
      <p:sp>
        <p:nvSpPr>
          <p:cNvPr id="8" name="Footer Placeholder 4"/>
          <p:cNvSpPr>
            <a:spLocks noGrp="1"/>
          </p:cNvSpPr>
          <p:nvPr>
            <p:ph type="ftr" sz="quarter" idx="11"/>
          </p:nvPr>
        </p:nvSpPr>
        <p:spPr/>
        <p:txBody>
          <a:bodyPr/>
          <a:lstStyle>
            <a:lvl1pPr>
              <a:defRPr/>
            </a:lvl1pPr>
          </a:lstStyle>
          <a:p>
            <a:pPr>
              <a:defRPr/>
            </a:pPr>
            <a:endParaRPr lang="en-US" altLang="ru-RU"/>
          </a:p>
        </p:txBody>
      </p:sp>
      <p:sp>
        <p:nvSpPr>
          <p:cNvPr id="9" name="Slide Number Placeholder 5"/>
          <p:cNvSpPr>
            <a:spLocks noGrp="1"/>
          </p:cNvSpPr>
          <p:nvPr>
            <p:ph type="sldNum" sz="quarter" idx="12"/>
          </p:nvPr>
        </p:nvSpPr>
        <p:spPr/>
        <p:txBody>
          <a:bodyPr/>
          <a:lstStyle>
            <a:lvl1pPr>
              <a:defRPr/>
            </a:lvl1pPr>
          </a:lstStyle>
          <a:p>
            <a:fld id="{E23F3906-923B-4A40-888C-E101D92741ED}" type="slidenum">
              <a:rPr lang="en-US" altLang="ru-RU"/>
              <a:pPr/>
              <a:t>‹#›</a:t>
            </a:fld>
            <a:endParaRPr lang="en-US" altLang="ru-RU"/>
          </a:p>
        </p:txBody>
      </p:sp>
    </p:spTree>
    <p:extLst>
      <p:ext uri="{BB962C8B-B14F-4D97-AF65-F5344CB8AC3E}">
        <p14:creationId xmlns:p14="http://schemas.microsoft.com/office/powerpoint/2010/main" val="333605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357782F5-948F-4E3A-9FE8-44C17FB4021D}" type="datetime1">
              <a:rPr lang="ru-RU" altLang="ru-RU"/>
              <a:pPr>
                <a:defRPr/>
              </a:pPr>
              <a:t>23.04.2024</a:t>
            </a:fld>
            <a:endParaRPr lang="en-US" altLang="ru-RU"/>
          </a:p>
        </p:txBody>
      </p:sp>
      <p:sp>
        <p:nvSpPr>
          <p:cNvPr id="4" name="Footer Placeholder 4"/>
          <p:cNvSpPr>
            <a:spLocks noGrp="1"/>
          </p:cNvSpPr>
          <p:nvPr>
            <p:ph type="ftr" sz="quarter" idx="11"/>
          </p:nvPr>
        </p:nvSpPr>
        <p:spPr/>
        <p:txBody>
          <a:bodyPr/>
          <a:lstStyle>
            <a:lvl1pPr>
              <a:defRPr/>
            </a:lvl1pPr>
          </a:lstStyle>
          <a:p>
            <a:pPr>
              <a:defRPr/>
            </a:pPr>
            <a:endParaRPr lang="en-US" altLang="ru-RU"/>
          </a:p>
        </p:txBody>
      </p:sp>
      <p:sp>
        <p:nvSpPr>
          <p:cNvPr id="5" name="Slide Number Placeholder 5"/>
          <p:cNvSpPr>
            <a:spLocks noGrp="1"/>
          </p:cNvSpPr>
          <p:nvPr>
            <p:ph type="sldNum" sz="quarter" idx="12"/>
          </p:nvPr>
        </p:nvSpPr>
        <p:spPr/>
        <p:txBody>
          <a:bodyPr/>
          <a:lstStyle>
            <a:lvl1pPr>
              <a:defRPr/>
            </a:lvl1pPr>
          </a:lstStyle>
          <a:p>
            <a:fld id="{E1150E69-B0AD-47FB-ABB5-459F3F2908BB}" type="slidenum">
              <a:rPr lang="en-US" altLang="ru-RU"/>
              <a:pPr/>
              <a:t>‹#›</a:t>
            </a:fld>
            <a:endParaRPr lang="en-US" altLang="ru-RU"/>
          </a:p>
        </p:txBody>
      </p:sp>
    </p:spTree>
    <p:extLst>
      <p:ext uri="{BB962C8B-B14F-4D97-AF65-F5344CB8AC3E}">
        <p14:creationId xmlns:p14="http://schemas.microsoft.com/office/powerpoint/2010/main" val="254054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6DA1F9-A1FC-483A-BE91-9E4E9B24C210}" type="datetime1">
              <a:rPr lang="ru-RU" altLang="ru-RU"/>
              <a:pPr>
                <a:defRPr/>
              </a:pPr>
              <a:t>23.04.2024</a:t>
            </a:fld>
            <a:endParaRPr lang="en-US" altLang="ru-RU"/>
          </a:p>
        </p:txBody>
      </p:sp>
      <p:sp>
        <p:nvSpPr>
          <p:cNvPr id="3" name="Footer Placeholder 4"/>
          <p:cNvSpPr>
            <a:spLocks noGrp="1"/>
          </p:cNvSpPr>
          <p:nvPr>
            <p:ph type="ftr" sz="quarter" idx="11"/>
          </p:nvPr>
        </p:nvSpPr>
        <p:spPr/>
        <p:txBody>
          <a:bodyPr/>
          <a:lstStyle>
            <a:lvl1pPr>
              <a:defRPr/>
            </a:lvl1pPr>
          </a:lstStyle>
          <a:p>
            <a:pPr>
              <a:defRPr/>
            </a:pPr>
            <a:endParaRPr lang="en-US" altLang="ru-RU"/>
          </a:p>
        </p:txBody>
      </p:sp>
      <p:sp>
        <p:nvSpPr>
          <p:cNvPr id="4" name="Slide Number Placeholder 5"/>
          <p:cNvSpPr>
            <a:spLocks noGrp="1"/>
          </p:cNvSpPr>
          <p:nvPr>
            <p:ph type="sldNum" sz="quarter" idx="12"/>
          </p:nvPr>
        </p:nvSpPr>
        <p:spPr/>
        <p:txBody>
          <a:bodyPr/>
          <a:lstStyle>
            <a:lvl1pPr>
              <a:defRPr/>
            </a:lvl1pPr>
          </a:lstStyle>
          <a:p>
            <a:fld id="{F52C9B12-0C7B-4AA5-9FE8-B1DF452EBDF3}" type="slidenum">
              <a:rPr lang="en-US" altLang="ru-RU"/>
              <a:pPr/>
              <a:t>‹#›</a:t>
            </a:fld>
            <a:endParaRPr lang="en-US" altLang="ru-RU"/>
          </a:p>
        </p:txBody>
      </p:sp>
    </p:spTree>
    <p:extLst>
      <p:ext uri="{BB962C8B-B14F-4D97-AF65-F5344CB8AC3E}">
        <p14:creationId xmlns:p14="http://schemas.microsoft.com/office/powerpoint/2010/main" val="285942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45"/>
            <a:ext cx="3939092"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976316"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184DFA9-8F37-4F6B-9FBD-8D6D8B54FF53}" type="datetime1">
              <a:rPr lang="ru-RU" altLang="ru-RU"/>
              <a:pPr>
                <a:defRPr/>
              </a:pPr>
              <a:t>23.04.2024</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fld id="{D83D50FF-019E-4596-BD00-C47290C72783}" type="slidenum">
              <a:rPr lang="en-US" altLang="ru-RU"/>
              <a:pPr/>
              <a:t>‹#›</a:t>
            </a:fld>
            <a:endParaRPr lang="en-US" altLang="ru-RU"/>
          </a:p>
        </p:txBody>
      </p:sp>
    </p:spTree>
    <p:extLst>
      <p:ext uri="{BB962C8B-B14F-4D97-AF65-F5344CB8AC3E}">
        <p14:creationId xmlns:p14="http://schemas.microsoft.com/office/powerpoint/2010/main" val="306436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9"/>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10"/>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87873" y="4464421"/>
            <a:ext cx="6915500"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5A98CF37-F862-4E1C-98F1-6CD193E0F7EA}" type="datetime1">
              <a:rPr lang="ru-RU" altLang="ru-RU"/>
              <a:pPr>
                <a:defRPr/>
              </a:pPr>
              <a:t>23.04.2024</a:t>
            </a:fld>
            <a:endParaRPr lang="en-US" altLang="ru-RU"/>
          </a:p>
        </p:txBody>
      </p:sp>
      <p:sp>
        <p:nvSpPr>
          <p:cNvPr id="10" name="Footer Placeholder 5"/>
          <p:cNvSpPr>
            <a:spLocks noGrp="1"/>
          </p:cNvSpPr>
          <p:nvPr>
            <p:ph type="ftr" sz="quarter" idx="11"/>
          </p:nvPr>
        </p:nvSpPr>
        <p:spPr/>
        <p:txBody>
          <a:bodyPr/>
          <a:lstStyle>
            <a:lvl1pPr>
              <a:defRPr/>
            </a:lvl1pPr>
          </a:lstStyle>
          <a:p>
            <a:pPr>
              <a:defRPr/>
            </a:pPr>
            <a:endParaRPr lang="en-US" altLang="ru-RU"/>
          </a:p>
        </p:txBody>
      </p:sp>
      <p:sp>
        <p:nvSpPr>
          <p:cNvPr id="11" name="Slide Number Placeholder 6"/>
          <p:cNvSpPr>
            <a:spLocks noGrp="1"/>
          </p:cNvSpPr>
          <p:nvPr>
            <p:ph type="sldNum" sz="quarter" idx="12"/>
          </p:nvPr>
        </p:nvSpPr>
        <p:spPr/>
        <p:txBody>
          <a:bodyPr/>
          <a:lstStyle>
            <a:lvl1pPr>
              <a:defRPr/>
            </a:lvl1pPr>
          </a:lstStyle>
          <a:p>
            <a:fld id="{4FC2AD98-64C4-41CD-9BF3-266CDE3D0127}" type="slidenum">
              <a:rPr lang="en-US" altLang="ru-RU"/>
              <a:pPr/>
              <a:t>‹#›</a:t>
            </a:fld>
            <a:endParaRPr lang="en-US" altLang="ru-RU"/>
          </a:p>
        </p:txBody>
      </p:sp>
    </p:spTree>
    <p:extLst>
      <p:ext uri="{BB962C8B-B14F-4D97-AF65-F5344CB8AC3E}">
        <p14:creationId xmlns:p14="http://schemas.microsoft.com/office/powerpoint/2010/main" val="6717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3768725"/>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943100" y="4371975"/>
            <a:ext cx="7054850"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2061" name="Text Placeholder 2"/>
          <p:cNvSpPr>
            <a:spLocks noGrp="1"/>
          </p:cNvSpPr>
          <p:nvPr>
            <p:ph type="body" idx="1"/>
          </p:nvPr>
        </p:nvSpPr>
        <p:spPr bwMode="auto">
          <a:xfrm>
            <a:off x="1238250" y="731838"/>
            <a:ext cx="69342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686550" y="6172200"/>
            <a:ext cx="2724150" cy="365125"/>
          </a:xfrm>
          <a:prstGeom prst="rect">
            <a:avLst/>
          </a:prstGeom>
        </p:spPr>
        <p:txBody>
          <a:bodyPr vert="horz" lIns="91440" tIns="45720" rIns="91440" bIns="45720" rtlCol="0" anchor="ctr"/>
          <a:lstStyle>
            <a:lvl1pPr algn="r">
              <a:defRPr sz="1100" b="1">
                <a:solidFill>
                  <a:prstClr val="black">
                    <a:lumMod val="50000"/>
                    <a:lumOff val="50000"/>
                  </a:prstClr>
                </a:solidFill>
              </a:defRPr>
            </a:lvl1pPr>
          </a:lstStyle>
          <a:p>
            <a:pPr>
              <a:defRPr/>
            </a:pPr>
            <a:fld id="{A19038F6-C259-4A78-92F8-FB5B5303B02C}" type="datetime1">
              <a:rPr lang="ru-RU" altLang="ru-RU"/>
              <a:pPr>
                <a:defRPr/>
              </a:pPr>
              <a:t>23.04.2024</a:t>
            </a:fld>
            <a:endParaRPr lang="en-US" altLang="ru-RU"/>
          </a:p>
        </p:txBody>
      </p:sp>
      <p:sp>
        <p:nvSpPr>
          <p:cNvPr id="5" name="Footer Placeholder 4"/>
          <p:cNvSpPr>
            <a:spLocks noGrp="1"/>
          </p:cNvSpPr>
          <p:nvPr>
            <p:ph type="ftr" sz="quarter" idx="3"/>
          </p:nvPr>
        </p:nvSpPr>
        <p:spPr>
          <a:xfrm>
            <a:off x="495300" y="6172200"/>
            <a:ext cx="3632200" cy="365125"/>
          </a:xfrm>
          <a:prstGeom prst="rect">
            <a:avLst/>
          </a:prstGeom>
        </p:spPr>
        <p:txBody>
          <a:bodyPr vert="horz" lIns="91440" tIns="45720" rIns="91440" bIns="45720" rtlCol="0" anchor="ctr"/>
          <a:lstStyle>
            <a:lvl1pPr algn="l">
              <a:defRPr sz="1100" b="1">
                <a:solidFill>
                  <a:prstClr val="black">
                    <a:lumMod val="50000"/>
                    <a:lumOff val="50000"/>
                  </a:prstClr>
                </a:solidFill>
              </a:defRPr>
            </a:lvl1pPr>
          </a:lstStyle>
          <a:p>
            <a:pPr>
              <a:defRPr/>
            </a:pPr>
            <a:endParaRPr lang="en-US" altLang="ru-RU"/>
          </a:p>
        </p:txBody>
      </p:sp>
      <p:sp>
        <p:nvSpPr>
          <p:cNvPr id="6" name="Slide Number Placeholder 5"/>
          <p:cNvSpPr>
            <a:spLocks noGrp="1"/>
          </p:cNvSpPr>
          <p:nvPr>
            <p:ph type="sldNum" sz="quarter" idx="4"/>
          </p:nvPr>
        </p:nvSpPr>
        <p:spPr>
          <a:xfrm>
            <a:off x="4127500" y="6172200"/>
            <a:ext cx="19812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B50CCBAA-1EE0-4FC5-B7C1-85057E281832}"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6641" r:id="rId1"/>
    <p:sldLayoutId id="2147496603" r:id="rId2"/>
    <p:sldLayoutId id="2147496642" r:id="rId3"/>
    <p:sldLayoutId id="2147496604" r:id="rId4"/>
    <p:sldLayoutId id="2147496605" r:id="rId5"/>
    <p:sldLayoutId id="2147496606" r:id="rId6"/>
    <p:sldLayoutId id="2147496607" r:id="rId7"/>
    <p:sldLayoutId id="2147496608" r:id="rId8"/>
    <p:sldLayoutId id="2147496643" r:id="rId9"/>
    <p:sldLayoutId id="2147496609" r:id="rId10"/>
    <p:sldLayoutId id="2147496610" r:id="rId11"/>
    <p:sldLayoutId id="2147496611"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3768725"/>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943100" y="4371975"/>
            <a:ext cx="7054850"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085" name="Text Placeholder 2"/>
          <p:cNvSpPr>
            <a:spLocks noGrp="1"/>
          </p:cNvSpPr>
          <p:nvPr>
            <p:ph type="body" idx="1"/>
          </p:nvPr>
        </p:nvSpPr>
        <p:spPr bwMode="auto">
          <a:xfrm>
            <a:off x="1238250" y="731838"/>
            <a:ext cx="69342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686550" y="6172200"/>
            <a:ext cx="2724150" cy="365125"/>
          </a:xfrm>
          <a:prstGeom prst="rect">
            <a:avLst/>
          </a:prstGeom>
        </p:spPr>
        <p:txBody>
          <a:bodyPr vert="horz" lIns="91440" tIns="45720" rIns="91440" bIns="45720" rtlCol="0" anchor="ctr"/>
          <a:lstStyle>
            <a:lvl1pPr algn="r">
              <a:defRPr sz="1100" b="1">
                <a:solidFill>
                  <a:prstClr val="black">
                    <a:lumMod val="50000"/>
                    <a:lumOff val="50000"/>
                  </a:prstClr>
                </a:solidFill>
              </a:defRPr>
            </a:lvl1pPr>
          </a:lstStyle>
          <a:p>
            <a:pPr>
              <a:defRPr/>
            </a:pPr>
            <a:fld id="{A36A6BC6-ACF5-42A2-870D-9C568956A0CE}" type="datetime1">
              <a:rPr lang="ru-RU" altLang="ru-RU"/>
              <a:pPr>
                <a:defRPr/>
              </a:pPr>
              <a:t>23.04.2024</a:t>
            </a:fld>
            <a:endParaRPr lang="en-US" altLang="ru-RU"/>
          </a:p>
        </p:txBody>
      </p:sp>
      <p:sp>
        <p:nvSpPr>
          <p:cNvPr id="5" name="Footer Placeholder 4"/>
          <p:cNvSpPr>
            <a:spLocks noGrp="1"/>
          </p:cNvSpPr>
          <p:nvPr>
            <p:ph type="ftr" sz="quarter" idx="3"/>
          </p:nvPr>
        </p:nvSpPr>
        <p:spPr>
          <a:xfrm>
            <a:off x="495300" y="6172200"/>
            <a:ext cx="3632200" cy="365125"/>
          </a:xfrm>
          <a:prstGeom prst="rect">
            <a:avLst/>
          </a:prstGeom>
        </p:spPr>
        <p:txBody>
          <a:bodyPr vert="horz" lIns="91440" tIns="45720" rIns="91440" bIns="45720" rtlCol="0" anchor="ctr"/>
          <a:lstStyle>
            <a:lvl1pPr algn="l">
              <a:defRPr sz="1100" b="1">
                <a:solidFill>
                  <a:prstClr val="black">
                    <a:lumMod val="50000"/>
                    <a:lumOff val="50000"/>
                  </a:prstClr>
                </a:solidFill>
              </a:defRPr>
            </a:lvl1pPr>
          </a:lstStyle>
          <a:p>
            <a:pPr>
              <a:defRPr/>
            </a:pPr>
            <a:endParaRPr lang="en-US" altLang="ru-RU"/>
          </a:p>
        </p:txBody>
      </p:sp>
      <p:sp>
        <p:nvSpPr>
          <p:cNvPr id="6" name="Slide Number Placeholder 5"/>
          <p:cNvSpPr>
            <a:spLocks noGrp="1"/>
          </p:cNvSpPr>
          <p:nvPr>
            <p:ph type="sldNum" sz="quarter" idx="4"/>
          </p:nvPr>
        </p:nvSpPr>
        <p:spPr>
          <a:xfrm>
            <a:off x="4127500" y="6172200"/>
            <a:ext cx="19812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33DFF44B-996F-4FE9-905D-7B5A745AADFF}"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6644" r:id="rId1"/>
    <p:sldLayoutId id="2147496612" r:id="rId2"/>
    <p:sldLayoutId id="2147496645" r:id="rId3"/>
    <p:sldLayoutId id="2147496613" r:id="rId4"/>
    <p:sldLayoutId id="2147496614" r:id="rId5"/>
    <p:sldLayoutId id="2147496615" r:id="rId6"/>
    <p:sldLayoutId id="2147496616" r:id="rId7"/>
    <p:sldLayoutId id="2147496617" r:id="rId8"/>
    <p:sldLayoutId id="2147496646" r:id="rId9"/>
    <p:sldLayoutId id="2147496618" r:id="rId10"/>
    <p:sldLayoutId id="2147496619" r:id="rId11"/>
    <p:sldLayoutId id="2147496620"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3768725"/>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943100" y="4371975"/>
            <a:ext cx="7054850"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4109" name="Text Placeholder 2"/>
          <p:cNvSpPr>
            <a:spLocks noGrp="1"/>
          </p:cNvSpPr>
          <p:nvPr>
            <p:ph type="body" idx="1"/>
          </p:nvPr>
        </p:nvSpPr>
        <p:spPr bwMode="auto">
          <a:xfrm>
            <a:off x="1238250" y="731838"/>
            <a:ext cx="69342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686550" y="6172200"/>
            <a:ext cx="2724150" cy="365125"/>
          </a:xfrm>
          <a:prstGeom prst="rect">
            <a:avLst/>
          </a:prstGeom>
        </p:spPr>
        <p:txBody>
          <a:bodyPr vert="horz" lIns="91440" tIns="45720" rIns="91440" bIns="45720" rtlCol="0" anchor="ctr"/>
          <a:lstStyle>
            <a:lvl1pPr algn="r">
              <a:defRPr sz="1100" b="1">
                <a:solidFill>
                  <a:prstClr val="black">
                    <a:lumMod val="50000"/>
                    <a:lumOff val="50000"/>
                  </a:prstClr>
                </a:solidFill>
              </a:defRPr>
            </a:lvl1pPr>
          </a:lstStyle>
          <a:p>
            <a:pPr>
              <a:defRPr/>
            </a:pPr>
            <a:fld id="{0F152D1E-923E-4F09-BB07-D71198E0EA04}" type="datetime1">
              <a:rPr lang="ru-RU" altLang="ru-RU"/>
              <a:pPr>
                <a:defRPr/>
              </a:pPr>
              <a:t>23.04.2024</a:t>
            </a:fld>
            <a:endParaRPr lang="en-US" altLang="ru-RU"/>
          </a:p>
        </p:txBody>
      </p:sp>
      <p:sp>
        <p:nvSpPr>
          <p:cNvPr id="5" name="Footer Placeholder 4"/>
          <p:cNvSpPr>
            <a:spLocks noGrp="1"/>
          </p:cNvSpPr>
          <p:nvPr>
            <p:ph type="ftr" sz="quarter" idx="3"/>
          </p:nvPr>
        </p:nvSpPr>
        <p:spPr>
          <a:xfrm>
            <a:off x="495300" y="6172200"/>
            <a:ext cx="3632200" cy="365125"/>
          </a:xfrm>
          <a:prstGeom prst="rect">
            <a:avLst/>
          </a:prstGeom>
        </p:spPr>
        <p:txBody>
          <a:bodyPr vert="horz" lIns="91440" tIns="45720" rIns="91440" bIns="45720" rtlCol="0" anchor="ctr"/>
          <a:lstStyle>
            <a:lvl1pPr algn="l">
              <a:defRPr sz="1100" b="1">
                <a:solidFill>
                  <a:prstClr val="black">
                    <a:lumMod val="50000"/>
                    <a:lumOff val="50000"/>
                  </a:prstClr>
                </a:solidFill>
              </a:defRPr>
            </a:lvl1pPr>
          </a:lstStyle>
          <a:p>
            <a:pPr>
              <a:defRPr/>
            </a:pPr>
            <a:endParaRPr lang="en-US" altLang="ru-RU"/>
          </a:p>
        </p:txBody>
      </p:sp>
      <p:sp>
        <p:nvSpPr>
          <p:cNvPr id="6" name="Slide Number Placeholder 5"/>
          <p:cNvSpPr>
            <a:spLocks noGrp="1"/>
          </p:cNvSpPr>
          <p:nvPr>
            <p:ph type="sldNum" sz="quarter" idx="4"/>
          </p:nvPr>
        </p:nvSpPr>
        <p:spPr>
          <a:xfrm>
            <a:off x="4127500" y="6172200"/>
            <a:ext cx="19812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365C7397-F3FB-4CC2-85BF-DC32B649BA48}"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6647" r:id="rId1"/>
    <p:sldLayoutId id="2147496621" r:id="rId2"/>
    <p:sldLayoutId id="2147496648" r:id="rId3"/>
    <p:sldLayoutId id="2147496622" r:id="rId4"/>
    <p:sldLayoutId id="2147496623" r:id="rId5"/>
    <p:sldLayoutId id="2147496624" r:id="rId6"/>
    <p:sldLayoutId id="2147496625" r:id="rId7"/>
    <p:sldLayoutId id="2147496626" r:id="rId8"/>
    <p:sldLayoutId id="2147496649" r:id="rId9"/>
    <p:sldLayoutId id="2147496627" r:id="rId10"/>
    <p:sldLayoutId id="2147496628" r:id="rId11"/>
    <p:sldLayoutId id="2147496629"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22" name="Group 15"/>
          <p:cNvGrpSpPr>
            <a:grpSpLocks/>
          </p:cNvGrpSpPr>
          <p:nvPr/>
        </p:nvGrpSpPr>
        <p:grpSpPr bwMode="auto">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81038"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92163" y="574675"/>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92163" y="576263"/>
            <a:ext cx="833755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8"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88963" y="273050"/>
            <a:ext cx="6159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815388" y="274637"/>
            <a:ext cx="56673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itle Placeholder 1"/>
          <p:cNvSpPr>
            <a:spLocks noGrp="1"/>
          </p:cNvSpPr>
          <p:nvPr>
            <p:ph type="title"/>
          </p:nvPr>
        </p:nvSpPr>
        <p:spPr bwMode="auto">
          <a:xfrm>
            <a:off x="1185863" y="817563"/>
            <a:ext cx="75453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5131" name="Text Placeholder 2"/>
          <p:cNvSpPr>
            <a:spLocks noGrp="1"/>
          </p:cNvSpPr>
          <p:nvPr>
            <p:ph type="body" idx="1"/>
          </p:nvPr>
        </p:nvSpPr>
        <p:spPr bwMode="auto">
          <a:xfrm>
            <a:off x="1584325" y="2119313"/>
            <a:ext cx="671353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992938" y="5808663"/>
            <a:ext cx="1314450"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19ED51D7-2108-45A2-8299-FF3EF113F219}" type="datetime1">
              <a:rPr lang="ru-RU" altLang="ru-RU"/>
              <a:pPr>
                <a:defRPr/>
              </a:pPr>
              <a:t>23.04.2024</a:t>
            </a:fld>
            <a:endParaRPr lang="en-US" altLang="ru-RU"/>
          </a:p>
        </p:txBody>
      </p:sp>
      <p:sp>
        <p:nvSpPr>
          <p:cNvPr id="5" name="Footer Placeholder 4"/>
          <p:cNvSpPr>
            <a:spLocks noGrp="1"/>
          </p:cNvSpPr>
          <p:nvPr>
            <p:ph type="ftr" sz="quarter" idx="3"/>
          </p:nvPr>
        </p:nvSpPr>
        <p:spPr>
          <a:xfrm>
            <a:off x="990600" y="5808663"/>
            <a:ext cx="600233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ltLang="ru-RU"/>
          </a:p>
        </p:txBody>
      </p:sp>
      <p:sp>
        <p:nvSpPr>
          <p:cNvPr id="6" name="Slide Number Placeholder 5"/>
          <p:cNvSpPr>
            <a:spLocks noGrp="1"/>
          </p:cNvSpPr>
          <p:nvPr>
            <p:ph type="sldNum" sz="quarter" idx="4"/>
          </p:nvPr>
        </p:nvSpPr>
        <p:spPr>
          <a:xfrm>
            <a:off x="8308975" y="5808663"/>
            <a:ext cx="600075"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Rage Italic" pitchFamily="66" charset="0"/>
              </a:defRPr>
            </a:lvl1pPr>
          </a:lstStyle>
          <a:p>
            <a:fld id="{2F6E0A5C-D959-42F1-BC98-F8A89B661A46}"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6650" r:id="rId1"/>
    <p:sldLayoutId id="2147496630" r:id="rId2"/>
    <p:sldLayoutId id="2147496631" r:id="rId3"/>
    <p:sldLayoutId id="2147496632" r:id="rId4"/>
    <p:sldLayoutId id="2147496633" r:id="rId5"/>
    <p:sldLayoutId id="2147496634" r:id="rId6"/>
    <p:sldLayoutId id="2147496635" r:id="rId7"/>
    <p:sldLayoutId id="2147496651" r:id="rId8"/>
    <p:sldLayoutId id="2147496652" r:id="rId9"/>
    <p:sldLayoutId id="2147496636" r:id="rId10"/>
    <p:sldLayoutId id="21474966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hyperlink" Target="https://agoch.ru/docs/" TargetMode="External"/><Relationship Id="rId1" Type="http://schemas.openxmlformats.org/officeDocument/2006/relationships/slideLayout" Target="../slideLayouts/slideLayout3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77.rosstat.gov.ru/folder/64504?print=1" TargetMode="External"/><Relationship Id="rId7"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hyperlink" Target="https://budget.mosreg.ru/analitika/ispolnenie-byudjeta-subekta/sravnenie-po-osnovnym-parametram-ispolneniya-byudzhetov-municipalnyx-obrazovanij/" TargetMode="External"/><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consultantplus://offline/ref=56A476C7505F52C462CC66DC8C943521CD3C859802DB472A39104B38F8A790358EB03D10D2F2365E659555FD2AB88E629349B5BAD7980DA818G" TargetMode="External"/><Relationship Id="rId5" Type="http://schemas.openxmlformats.org/officeDocument/2006/relationships/hyperlink" Target="consultantplus://offline/ref=56A476C7505F52C462CC66DC8C943521CD3C859802DB472A39104B38F8A790358EB03D10D1F8365D659555FD2AB88E629349B5BAD7980DA818G" TargetMode="External"/><Relationship Id="rId4" Type="http://schemas.openxmlformats.org/officeDocument/2006/relationships/hyperlink" Target="consultantplus://offline/ref=56A476C7505F52C462CC66DC8C943521CD3C859802DB472A39104B38F8A790358EB03D18D0F037503A9040EC72B68D7C8C4AA9A6D59AA01F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307978"/>
            <a:ext cx="6642100" cy="391477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38125"/>
            <a:ext cx="889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584" y="238125"/>
            <a:ext cx="471805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63039" y="4439719"/>
            <a:ext cx="7065819" cy="707886"/>
          </a:xfrm>
          <a:prstGeom prst="rect">
            <a:avLst/>
          </a:prstGeom>
        </p:spPr>
        <p:txBody>
          <a:bodyPr>
            <a:spAutoFit/>
          </a:bodyPr>
          <a:lstStyle/>
          <a:p>
            <a:pPr algn="ctr">
              <a:defRPr/>
            </a:pPr>
            <a:r>
              <a:rPr lang="ru-RU" altLang="ru-RU" sz="4000" b="1" cap="all" dirty="0">
                <a:ln w="0"/>
                <a:solidFill>
                  <a:srgbClr val="002060"/>
                </a:solidFill>
                <a:effectLst>
                  <a:reflection blurRad="12700" stA="50000" endPos="50000" dist="5000" dir="5400000" sy="-100000" rotWithShape="0"/>
                </a:effectLst>
                <a:cs typeface="Times New Roman" pitchFamily="18" charset="0"/>
              </a:rPr>
              <a:t>БЮДЖЕТ для граждан</a:t>
            </a:r>
            <a:endParaRPr lang="ru-RU" sz="4000" b="1" cap="all" dirty="0">
              <a:ln w="0"/>
              <a:solidFill>
                <a:srgbClr val="002060"/>
              </a:solidFill>
              <a:effectLst>
                <a:reflection blurRad="12700" stA="50000" endPos="50000" dist="5000" dir="5400000" sy="-100000" rotWithShape="0"/>
              </a:effectLst>
            </a:endParaRPr>
          </a:p>
        </p:txBody>
      </p:sp>
      <p:sp>
        <p:nvSpPr>
          <p:cNvPr id="23558" name="Прямоугольник 2"/>
          <p:cNvSpPr>
            <a:spLocks noChangeArrowheads="1"/>
          </p:cNvSpPr>
          <p:nvPr/>
        </p:nvSpPr>
        <p:spPr bwMode="auto">
          <a:xfrm>
            <a:off x="2393950" y="5359400"/>
            <a:ext cx="5211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altLang="ru-RU" sz="1600" dirty="0">
                <a:solidFill>
                  <a:srgbClr val="002060"/>
                </a:solidFill>
                <a:cs typeface="Times New Roman" pitchFamily="18" charset="0"/>
              </a:rPr>
              <a:t>на основании проекта решения Совета депутатов городского округа Чехов «Об исполнении бюджета городского округа Чехов за </a:t>
            </a:r>
            <a:r>
              <a:rPr lang="ru-RU" altLang="ru-RU" sz="1600" dirty="0" smtClean="0">
                <a:solidFill>
                  <a:srgbClr val="002060"/>
                </a:solidFill>
                <a:cs typeface="Times New Roman" pitchFamily="18" charset="0"/>
              </a:rPr>
              <a:t>2023 </a:t>
            </a:r>
            <a:r>
              <a:rPr lang="ru-RU" altLang="ru-RU" sz="1600" dirty="0">
                <a:solidFill>
                  <a:srgbClr val="002060"/>
                </a:solidFill>
                <a:cs typeface="Times New Roman" pitchFamily="18" charset="0"/>
              </a:rPr>
              <a:t>год»</a:t>
            </a:r>
            <a:endParaRPr lang="en-US" altLang="ru-RU" sz="1600"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457200" y="657225"/>
            <a:ext cx="895172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ru-RU" altLang="ru-RU" sz="1400" dirty="0" smtClean="0">
                <a:solidFill>
                  <a:srgbClr val="FF0000"/>
                </a:solidFill>
              </a:rPr>
              <a:t>      </a:t>
            </a:r>
            <a:r>
              <a:rPr lang="ru-RU" altLang="ru-RU" sz="1400" dirty="0" smtClean="0">
                <a:solidFill>
                  <a:srgbClr val="002060"/>
                </a:solidFill>
              </a:rPr>
              <a:t>В 2023 году в городском округе Чехов была продолжена работа по повышению эффективности бюджетных расходов и достижению целевых показателей муниципальных программ городского округа Чехов, обеспечению сбалансированности и устойчивости бюджетной системы городского округа Чехов, повышению качества бюджетного планирования, развитию доходного потенциала округа, мобилизации дополнительных доходов в бюджет округа. </a:t>
            </a:r>
          </a:p>
          <a:p>
            <a:pPr algn="just">
              <a:defRPr/>
            </a:pPr>
            <a:r>
              <a:rPr lang="ru-RU" altLang="ru-RU" sz="1400" dirty="0" smtClean="0">
                <a:solidFill>
                  <a:srgbClr val="002060"/>
                </a:solidFill>
              </a:rPr>
              <a:t>    </a:t>
            </a:r>
            <a:r>
              <a:rPr lang="ru-RU" sz="1400" dirty="0">
                <a:solidFill>
                  <a:srgbClr val="002060"/>
                </a:solidFill>
              </a:rPr>
              <a:t>В условиях обострения геополитической ситуации и  беспрецедентных экономических и финансовых санкций, введенных против России, в 2023 году в городском округе Чехов  предпринимались все необходимые меры по повышению устойчивости экономики муниципалитета, по обеспечению выполнения плановых назначений по налоговым и неналоговым доходам бюджета муниципального образования. </a:t>
            </a:r>
            <a:r>
              <a:rPr lang="ru-RU" altLang="ru-RU" sz="1400" dirty="0" smtClean="0">
                <a:solidFill>
                  <a:srgbClr val="002060"/>
                </a:solidFill>
              </a:rPr>
              <a:t>В отчетном году активно функционировала Межведомственная комиссия по мобилизации доходов бюджетов и легализации налоговой базы и базы страховых взносов, работа которой была направлена на пополнение доходной части бюджета за счет налоговых и неналоговых поступлений, на повышение уровня заработной платы работников предприятий и организаций, легализацию доходов в сфере трудовых отношений и сокращение неформального рынка труда.</a:t>
            </a:r>
          </a:p>
          <a:p>
            <a:pPr algn="just">
              <a:defRPr/>
            </a:pPr>
            <a:r>
              <a:rPr lang="ru-RU" altLang="ru-RU" sz="1400" dirty="0" smtClean="0">
                <a:solidFill>
                  <a:srgbClr val="002060"/>
                </a:solidFill>
              </a:rPr>
              <a:t>     В течение 2023 года было проведено 12 заседаний МВК, на которых были  рассмотрены вопросы, связанные с образованием и  погашением задолженности по налоговым платежам, у 100 организаций – должников;  в результате принятых мер погашена задолженность по налогам в сумме 311,5 млн. рублей. </a:t>
            </a:r>
            <a:r>
              <a:rPr lang="ru-RU" sz="1400" dirty="0">
                <a:solidFill>
                  <a:srgbClr val="002060"/>
                </a:solidFill>
              </a:rPr>
              <a:t>Проведенная адресная работа с физическими лицами – должниками позволила погасить задолженность по налогам в консолидированный бюджет Московской области в сумме 3,3 млн. руб. По вопросу погашения задолженности по арендной плате за земельные участки было рассмотрено 16 должников, погашена недоимка в сумме 55,2 млн. руб</a:t>
            </a:r>
            <a:r>
              <a:rPr lang="ru-RU" sz="1400" dirty="0"/>
              <a:t>. </a:t>
            </a:r>
            <a:endParaRPr lang="ru-RU" sz="1400" dirty="0" smtClean="0"/>
          </a:p>
          <a:p>
            <a:pPr algn="just">
              <a:defRPr/>
            </a:pPr>
            <a:r>
              <a:rPr lang="ru-RU" altLang="ru-RU" sz="1400" dirty="0">
                <a:solidFill>
                  <a:srgbClr val="002060"/>
                </a:solidFill>
              </a:rPr>
              <a:t> </a:t>
            </a:r>
            <a:r>
              <a:rPr lang="ru-RU" altLang="ru-RU" sz="1400" dirty="0" smtClean="0">
                <a:solidFill>
                  <a:srgbClr val="002060"/>
                </a:solidFill>
              </a:rPr>
              <a:t>  Администраторы доходных источников в течение финансового года ответственно осуществляли  контроль  за полнотой и своевременностью поступлений в бюджет, а также проводили работу по выявлению и уточнению вида и принадлежности невыясненных поступлений.</a:t>
            </a:r>
          </a:p>
          <a:p>
            <a:pPr algn="just">
              <a:defRPr/>
            </a:pPr>
            <a:r>
              <a:rPr lang="en-US" altLang="ru-RU" sz="1400" dirty="0" smtClean="0">
                <a:solidFill>
                  <a:srgbClr val="002060"/>
                </a:solidFill>
                <a:cs typeface="Times New Roman" panose="02020603050405020304" pitchFamily="18" charset="0"/>
              </a:rPr>
              <a:t>      </a:t>
            </a:r>
            <a:r>
              <a:rPr lang="ru-RU" altLang="ru-RU" sz="1400" dirty="0" smtClean="0">
                <a:solidFill>
                  <a:srgbClr val="002060"/>
                </a:solidFill>
                <a:cs typeface="Times New Roman" panose="02020603050405020304" pitchFamily="18" charset="0"/>
              </a:rPr>
              <a:t>Основные приоритеты расходов бюджета городского округа Чехов в 2023 году определены с учетом необходимости решения неотложных проблем экономического и социального развития.</a:t>
            </a:r>
            <a:r>
              <a:rPr lang="ru-RU" altLang="ru-RU" sz="1400" dirty="0" smtClean="0">
                <a:solidFill>
                  <a:srgbClr val="002060"/>
                </a:solidFill>
              </a:rPr>
              <a:t>     </a:t>
            </a:r>
          </a:p>
          <a:p>
            <a:pPr algn="just">
              <a:defRPr/>
            </a:pPr>
            <a:r>
              <a:rPr lang="ru-RU" altLang="ru-RU" sz="1400" dirty="0" smtClean="0">
                <a:solidFill>
                  <a:srgbClr val="002060"/>
                </a:solidFill>
              </a:rPr>
              <a:t>  </a:t>
            </a:r>
          </a:p>
        </p:txBody>
      </p:sp>
      <p:sp>
        <p:nvSpPr>
          <p:cNvPr id="30723" name="Прямоугольник 1"/>
          <p:cNvSpPr>
            <a:spLocks noChangeArrowheads="1"/>
          </p:cNvSpPr>
          <p:nvPr/>
        </p:nvSpPr>
        <p:spPr bwMode="auto">
          <a:xfrm>
            <a:off x="1265238" y="123825"/>
            <a:ext cx="7451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ru-RU" altLang="ru-RU" sz="1600" b="1" dirty="0" smtClean="0">
                <a:solidFill>
                  <a:srgbClr val="002060"/>
                </a:solidFill>
                <a:cs typeface="Times New Roman" panose="02020603050405020304" pitchFamily="18" charset="0"/>
              </a:rPr>
              <a:t>Основные задачи и приоритеты бюджетной политики</a:t>
            </a:r>
            <a:br>
              <a:rPr lang="ru-RU" altLang="ru-RU" sz="1600" b="1" dirty="0" smtClean="0">
                <a:solidFill>
                  <a:srgbClr val="002060"/>
                </a:solidFill>
                <a:cs typeface="Times New Roman" panose="02020603050405020304" pitchFamily="18" charset="0"/>
              </a:rPr>
            </a:br>
            <a:r>
              <a:rPr lang="ru-RU" altLang="ru-RU" sz="1600" b="1" dirty="0" smtClean="0">
                <a:solidFill>
                  <a:srgbClr val="002060"/>
                </a:solidFill>
                <a:cs typeface="Times New Roman" panose="02020603050405020304" pitchFamily="18" charset="0"/>
              </a:rPr>
              <a:t>городского округа Чехов в 2023 году</a:t>
            </a:r>
            <a:endParaRPr lang="ru-RU" altLang="ru-RU" sz="1600" b="1" dirty="0" smtClean="0">
              <a:solidFill>
                <a:srgbClr val="002060"/>
              </a:solidFill>
            </a:endParaRP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03697234"/>
              </p:ext>
            </p:extLst>
          </p:nvPr>
        </p:nvGraphicFramePr>
        <p:xfrm>
          <a:off x="504825" y="549160"/>
          <a:ext cx="8974137" cy="5842242"/>
        </p:xfrm>
        <a:graphic>
          <a:graphicData uri="http://schemas.openxmlformats.org/drawingml/2006/table">
            <a:tbl>
              <a:tblPr/>
              <a:tblGrid>
                <a:gridCol w="3978369">
                  <a:extLst>
                    <a:ext uri="{9D8B030D-6E8A-4147-A177-3AD203B41FA5}">
                      <a16:colId xmlns:a16="http://schemas.microsoft.com/office/drawing/2014/main" xmlns="" val="20000"/>
                    </a:ext>
                  </a:extLst>
                </a:gridCol>
                <a:gridCol w="792125">
                  <a:extLst>
                    <a:ext uri="{9D8B030D-6E8A-4147-A177-3AD203B41FA5}">
                      <a16:colId xmlns:a16="http://schemas.microsoft.com/office/drawing/2014/main" xmlns="" val="20001"/>
                    </a:ext>
                  </a:extLst>
                </a:gridCol>
                <a:gridCol w="1060823">
                  <a:extLst>
                    <a:ext uri="{9D8B030D-6E8A-4147-A177-3AD203B41FA5}">
                      <a16:colId xmlns:a16="http://schemas.microsoft.com/office/drawing/2014/main" xmlns="" val="20002"/>
                    </a:ext>
                  </a:extLst>
                </a:gridCol>
                <a:gridCol w="1060823">
                  <a:extLst>
                    <a:ext uri="{9D8B030D-6E8A-4147-A177-3AD203B41FA5}">
                      <a16:colId xmlns:a16="http://schemas.microsoft.com/office/drawing/2014/main" xmlns="" val="20003"/>
                    </a:ext>
                  </a:extLst>
                </a:gridCol>
                <a:gridCol w="1109667">
                  <a:extLst>
                    <a:ext uri="{9D8B030D-6E8A-4147-A177-3AD203B41FA5}">
                      <a16:colId xmlns:a16="http://schemas.microsoft.com/office/drawing/2014/main" xmlns="" val="20004"/>
                    </a:ext>
                  </a:extLst>
                </a:gridCol>
                <a:gridCol w="972330">
                  <a:extLst>
                    <a:ext uri="{9D8B030D-6E8A-4147-A177-3AD203B41FA5}">
                      <a16:colId xmlns:a16="http://schemas.microsoft.com/office/drawing/2014/main" xmlns="" val="20005"/>
                    </a:ext>
                  </a:extLst>
                </a:gridCol>
              </a:tblGrid>
              <a:tr h="100572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23" marR="91423"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6" marR="9143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9" marR="91449" marT="45595" marB="455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955539">
                <a:tc>
                  <a:txBody>
                    <a:bodyPr/>
                    <a:lstStyle/>
                    <a:p>
                      <a:pP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Доля ликвидированных отходов, на лесных участках в составе земель лесного фонда, не представленных гражданам и юридическим лицам, в общем объеме обнаруженных отходов</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100</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2916">
                <a:tc>
                  <a:txBody>
                    <a:bodyPr/>
                    <a:lstStyle/>
                    <a:p>
                      <a:pP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деревьев, подвергнутых санитарной обрезке и вырубке</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единица</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225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1 603</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27150">
                <a:tc>
                  <a:txBody>
                    <a:bodyPr/>
                    <a:lstStyle/>
                    <a:p>
                      <a:pP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Соответствие фактической площади озелененных территорий минимально необходимой площади озелененных территорий согласно нормативам градостроительного проектирования</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16418">
                <a:tc>
                  <a:txBody>
                    <a:bodyPr/>
                    <a:lstStyle/>
                    <a:p>
                      <a:pPr marR="83185">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 Доля утилизированных (использованных) ТКО в общем объеме образовавшихся ТКО.</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p>
                      <a:pPr marR="83185">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Доля твердых коммунальных отходов, направленных на обработку, в общем объеме образованных твердых коммунальных отходов</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spcAft>
                          <a:spcPts val="0"/>
                        </a:spcAft>
                      </a:pPr>
                      <a:r>
                        <a:rPr lang="ru-RU" sz="1150" dirty="0">
                          <a:solidFill>
                            <a:srgbClr val="002060"/>
                          </a:solidFill>
                          <a:effectLst/>
                          <a:latin typeface="Times New Roman" panose="02020603050405020304" pitchFamily="18" charset="0"/>
                          <a:ea typeface="Times New Roman" panose="02020603050405020304" pitchFamily="18" charset="0"/>
                        </a:rPr>
                        <a:t>45</a:t>
                      </a:r>
                      <a:endParaRPr lang="ru-RU" sz="1150" dirty="0">
                        <a:solidFill>
                          <a:srgbClr val="00206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74</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14494">
                <a:tc>
                  <a:txBody>
                    <a:bodyPr/>
                    <a:lstStyle/>
                    <a:p>
                      <a:pPr marR="83185">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Доля твердых коммунальных отходов, направленных на утилизацию, в общем объеме образованных твердых коммунальных отходов</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55</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3185" algn="ctr">
                        <a:spcAft>
                          <a:spcPts val="0"/>
                        </a:spcAft>
                      </a:pPr>
                      <a:r>
                        <a:rPr lang="ru-RU" sz="1150">
                          <a:solidFill>
                            <a:srgbClr val="002060"/>
                          </a:solidFill>
                          <a:effectLst/>
                          <a:latin typeface="Times New Roman" panose="02020603050405020304" pitchFamily="18" charset="0"/>
                          <a:ea typeface="Times New Roman" panose="02020603050405020304" pitchFamily="18" charset="0"/>
                        </a:rPr>
                        <a:t>55</a:t>
                      </a:r>
                      <a:endParaRPr lang="ru-RU" sz="1150">
                        <a:solidFill>
                          <a:srgbClr val="002060"/>
                        </a:solidFill>
                        <a:effectLst/>
                        <a:latin typeface="Arial" panose="020B0604020202020204" pitchFamily="34" charset="0"/>
                        <a:ea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26</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6" marB="45706"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1209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1465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6697157"/>
              </p:ext>
            </p:extLst>
          </p:nvPr>
        </p:nvGraphicFramePr>
        <p:xfrm>
          <a:off x="504825" y="517702"/>
          <a:ext cx="8974137" cy="5855067"/>
        </p:xfrm>
        <a:graphic>
          <a:graphicData uri="http://schemas.openxmlformats.org/drawingml/2006/table">
            <a:tbl>
              <a:tblPr/>
              <a:tblGrid>
                <a:gridCol w="3978369">
                  <a:extLst>
                    <a:ext uri="{9D8B030D-6E8A-4147-A177-3AD203B41FA5}">
                      <a16:colId xmlns:a16="http://schemas.microsoft.com/office/drawing/2014/main" xmlns="" val="20000"/>
                    </a:ext>
                  </a:extLst>
                </a:gridCol>
                <a:gridCol w="792125">
                  <a:extLst>
                    <a:ext uri="{9D8B030D-6E8A-4147-A177-3AD203B41FA5}">
                      <a16:colId xmlns:a16="http://schemas.microsoft.com/office/drawing/2014/main" xmlns="" val="20001"/>
                    </a:ext>
                  </a:extLst>
                </a:gridCol>
                <a:gridCol w="1060823">
                  <a:extLst>
                    <a:ext uri="{9D8B030D-6E8A-4147-A177-3AD203B41FA5}">
                      <a16:colId xmlns:a16="http://schemas.microsoft.com/office/drawing/2014/main" xmlns="" val="20002"/>
                    </a:ext>
                  </a:extLst>
                </a:gridCol>
                <a:gridCol w="1060823">
                  <a:extLst>
                    <a:ext uri="{9D8B030D-6E8A-4147-A177-3AD203B41FA5}">
                      <a16:colId xmlns:a16="http://schemas.microsoft.com/office/drawing/2014/main" xmlns="" val="20003"/>
                    </a:ext>
                  </a:extLst>
                </a:gridCol>
                <a:gridCol w="1109667">
                  <a:extLst>
                    <a:ext uri="{9D8B030D-6E8A-4147-A177-3AD203B41FA5}">
                      <a16:colId xmlns:a16="http://schemas.microsoft.com/office/drawing/2014/main" xmlns="" val="20004"/>
                    </a:ext>
                  </a:extLst>
                </a:gridCol>
                <a:gridCol w="972330">
                  <a:extLst>
                    <a:ext uri="{9D8B030D-6E8A-4147-A177-3AD203B41FA5}">
                      <a16:colId xmlns:a16="http://schemas.microsoft.com/office/drawing/2014/main" xmlns="" val="20005"/>
                    </a:ext>
                  </a:extLst>
                </a:gridCol>
              </a:tblGrid>
              <a:tr h="100572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23" marR="91423"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6" marR="9143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9" marR="91449" marT="45595" marB="455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902377">
                <a:tc>
                  <a:txBody>
                    <a:bodyPr/>
                    <a:lstStyle/>
                    <a:p>
                      <a:pPr marR="83185">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 Новая культура сбора отходов ТКО- Оснащение контейнерных площадок МКД контейнерами для раздельного сбора отходов (ТКО)</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16688">
                <a:tc>
                  <a:txBody>
                    <a:bodyPr/>
                    <a:lstStyle/>
                    <a:p>
                      <a:pPr marR="83185">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 Чистое Подмосковье</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spcAft>
                          <a:spcPts val="0"/>
                        </a:spcAft>
                      </a:pPr>
                      <a:r>
                        <a:rPr lang="ru-RU" sz="1150" dirty="0">
                          <a:solidFill>
                            <a:srgbClr val="002060"/>
                          </a:solidFill>
                          <a:effectLst/>
                          <a:latin typeface="Times New Roman" panose="02020603050405020304" pitchFamily="18" charset="0"/>
                          <a:ea typeface="Times New Roman" panose="02020603050405020304" pitchFamily="18" charset="0"/>
                        </a:rPr>
                        <a:t>100</a:t>
                      </a:r>
                      <a:endParaRPr lang="ru-RU" sz="1150" dirty="0">
                        <a:solidFill>
                          <a:srgbClr val="00206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spcAft>
                          <a:spcPts val="0"/>
                        </a:spcAft>
                      </a:pPr>
                      <a:r>
                        <a:rPr lang="ru-RU" sz="1150" dirty="0">
                          <a:solidFill>
                            <a:srgbClr val="002060"/>
                          </a:solidFill>
                          <a:effectLst/>
                          <a:latin typeface="Times New Roman" panose="02020603050405020304" pitchFamily="18" charset="0"/>
                          <a:ea typeface="Times New Roman" panose="02020603050405020304" pitchFamily="18" charset="0"/>
                        </a:rPr>
                        <a:t>100</a:t>
                      </a:r>
                      <a:endParaRPr lang="ru-RU" sz="1150" dirty="0">
                        <a:solidFill>
                          <a:srgbClr val="00206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0009">
                <a:tc>
                  <a:txBody>
                    <a:bodyPr/>
                    <a:lstStyle/>
                    <a:p>
                      <a:pPr marR="83185">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Чистое Подмосковье - </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83185">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rPr>
                        <a:t>заключение договоров на вывоз отходов из ИЖС</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spcAft>
                          <a:spcPts val="0"/>
                        </a:spcAft>
                      </a:pPr>
                      <a:r>
                        <a:rPr lang="ru-RU" sz="1150">
                          <a:solidFill>
                            <a:srgbClr val="002060"/>
                          </a:solidFill>
                          <a:effectLst/>
                          <a:latin typeface="Times New Roman" panose="02020603050405020304" pitchFamily="18" charset="0"/>
                          <a:ea typeface="Times New Roman" panose="02020603050405020304" pitchFamily="18" charset="0"/>
                        </a:rPr>
                        <a:t>100</a:t>
                      </a:r>
                      <a:endParaRPr lang="ru-RU" sz="1150">
                        <a:solidFill>
                          <a:srgbClr val="00206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spcAft>
                          <a:spcPts val="0"/>
                        </a:spcAft>
                      </a:pPr>
                      <a:r>
                        <a:rPr lang="ru-RU" sz="1150" dirty="0">
                          <a:solidFill>
                            <a:srgbClr val="002060"/>
                          </a:solidFill>
                          <a:effectLst/>
                          <a:latin typeface="Times New Roman" panose="02020603050405020304" pitchFamily="18" charset="0"/>
                          <a:ea typeface="Times New Roman" panose="02020603050405020304" pitchFamily="18" charset="0"/>
                        </a:rPr>
                        <a:t>100</a:t>
                      </a:r>
                      <a:endParaRPr lang="ru-RU" sz="1150" dirty="0">
                        <a:solidFill>
                          <a:srgbClr val="00206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4851">
                <a:tc>
                  <a:txBody>
                    <a:bodyPr/>
                    <a:lstStyle/>
                    <a:p>
                      <a:pPr marR="83185">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Чистое Подмосковье - </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83185">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заключение договоров на вывоз отходов из СНТ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83185"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50505">
                <a:tc>
                  <a:txBody>
                    <a:bodyPr/>
                    <a:lstStyle/>
                    <a:p>
                      <a:pP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 реализации мероприятий по содержанию и эксплуатации объекта размещения отходов, в том числе по утилизации фильтрата и обеспечению работ, связанных с обезвреживанием биогаза, в объеме, определенном соглашением о предоставлении субсидии</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4" marR="91444" marT="45706" marB="45706"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54912">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ликвидированных наиболее опасных объектов накопленного вреда окружающей среде</a:t>
                      </a:r>
                    </a:p>
                  </a:txBody>
                  <a:tcPr marL="91441" marR="91441"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шт.</a:t>
                      </a:r>
                    </a:p>
                  </a:txBody>
                  <a:tcPr marL="68580" marR="68580" marT="0"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91453" marR="91453" marT="45672" marB="45672"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91453" marR="91453" marT="45672" marB="45672"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53" marR="91453" marT="45672" marB="45672" anchor="ctr" horzOverflow="overflow">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1209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500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9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4058212451"/>
              </p:ext>
            </p:extLst>
          </p:nvPr>
        </p:nvGraphicFramePr>
        <p:xfrm>
          <a:off x="330200" y="512495"/>
          <a:ext cx="9250362" cy="5802444"/>
        </p:xfrm>
        <a:graphic>
          <a:graphicData uri="http://schemas.openxmlformats.org/drawingml/2006/table">
            <a:tbl>
              <a:tblPr/>
              <a:tblGrid>
                <a:gridCol w="3539066">
                  <a:extLst>
                    <a:ext uri="{9D8B030D-6E8A-4147-A177-3AD203B41FA5}">
                      <a16:colId xmlns:a16="http://schemas.microsoft.com/office/drawing/2014/main" xmlns="" val="20000"/>
                    </a:ext>
                  </a:extLst>
                </a:gridCol>
                <a:gridCol w="931333">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092200">
                  <a:extLst>
                    <a:ext uri="{9D8B030D-6E8A-4147-A177-3AD203B41FA5}">
                      <a16:colId xmlns:a16="http://schemas.microsoft.com/office/drawing/2014/main" xmlns="" val="20003"/>
                    </a:ext>
                  </a:extLst>
                </a:gridCol>
                <a:gridCol w="1024467">
                  <a:extLst>
                    <a:ext uri="{9D8B030D-6E8A-4147-A177-3AD203B41FA5}">
                      <a16:colId xmlns:a16="http://schemas.microsoft.com/office/drawing/2014/main" xmlns="" val="20004"/>
                    </a:ext>
                  </a:extLst>
                </a:gridCol>
                <a:gridCol w="1520296">
                  <a:extLst>
                    <a:ext uri="{9D8B030D-6E8A-4147-A177-3AD203B41FA5}">
                      <a16:colId xmlns:a16="http://schemas.microsoft.com/office/drawing/2014/main" xmlns="" val="20005"/>
                    </a:ext>
                  </a:extLst>
                </a:gridCol>
              </a:tblGrid>
              <a:tr h="1006132">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3" marR="9145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2" marR="91442"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L="91447" marR="91447" marT="45616" marB="456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47" marR="91447" marT="45616" marB="456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47" marR="91447" marT="45616" marB="456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5" marR="91455" marT="45624" marB="456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396740">
                <a:tc gridSpan="6">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«Безопасность и обеспечение безопасности жизнедеятельности населения»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594326">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Снижение общего количества преступлений, </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совершенных на территории муниципального </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образования, не менее чем на 3 % ежегодно</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a:t>
                      </a:r>
                      <a:r>
                        <a:rPr kumimoji="0" lang="ru-RU" altLang="ru-RU" sz="1150" b="0" i="0" u="none" strike="noStrike" cap="none" normalizeH="0" baseline="0" dirty="0" err="1"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преступ-лений</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967</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938</a:t>
                      </a:r>
                    </a:p>
                  </a:txBody>
                  <a:tcPr marL="91446" marR="9144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870</a:t>
                      </a:r>
                    </a:p>
                  </a:txBody>
                  <a:tcPr marL="91446" marR="9144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6" marR="9144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61973">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единицы</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1013</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1064</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1273</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6664">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Снижение уровня вовлеченности населения в незаконный оборот наркотиков на 100 тыс. населения</a:t>
                      </a:r>
                    </a:p>
                  </a:txBody>
                  <a:tcPr marL="91436" marR="91436"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человек на 100 тыс.</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населения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14</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14</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57537">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Снижение уровня криминогенности наркомании на 100 тыс. человек</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человек на 100 тыс.</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населения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12</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66012">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кладбищ, соответствующих требованиям Регионального стандарта</a:t>
                      </a:r>
                    </a:p>
                  </a:txBody>
                  <a:tcPr marL="91436" marR="91436"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93,08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98,72</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95,89</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66012">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Сокращение среднего времени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 Московской области</a:t>
                      </a:r>
                    </a:p>
                  </a:txBody>
                  <a:tcPr marL="91436" marR="91436"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минуты</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45,5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42</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32,53</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5" marR="91445"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1631340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40107547"/>
              </p:ext>
            </p:extLst>
          </p:nvPr>
        </p:nvGraphicFramePr>
        <p:xfrm>
          <a:off x="504825" y="504825"/>
          <a:ext cx="9074785" cy="5997310"/>
        </p:xfrm>
        <a:graphic>
          <a:graphicData uri="http://schemas.openxmlformats.org/drawingml/2006/table">
            <a:tbl>
              <a:tblPr/>
              <a:tblGrid>
                <a:gridCol w="3378977">
                  <a:extLst>
                    <a:ext uri="{9D8B030D-6E8A-4147-A177-3AD203B41FA5}">
                      <a16:colId xmlns:a16="http://schemas.microsoft.com/office/drawing/2014/main" xmlns="" val="20000"/>
                    </a:ext>
                  </a:extLst>
                </a:gridCol>
                <a:gridCol w="1268203">
                  <a:extLst>
                    <a:ext uri="{9D8B030D-6E8A-4147-A177-3AD203B41FA5}">
                      <a16:colId xmlns:a16="http://schemas.microsoft.com/office/drawing/2014/main" xmlns="" val="20001"/>
                    </a:ext>
                  </a:extLst>
                </a:gridCol>
                <a:gridCol w="990240">
                  <a:extLst>
                    <a:ext uri="{9D8B030D-6E8A-4147-A177-3AD203B41FA5}">
                      <a16:colId xmlns:a16="http://schemas.microsoft.com/office/drawing/2014/main" xmlns="" val="20002"/>
                    </a:ext>
                  </a:extLst>
                </a:gridCol>
                <a:gridCol w="981554">
                  <a:extLst>
                    <a:ext uri="{9D8B030D-6E8A-4147-A177-3AD203B41FA5}">
                      <a16:colId xmlns:a16="http://schemas.microsoft.com/office/drawing/2014/main" xmlns="" val="20003"/>
                    </a:ext>
                  </a:extLst>
                </a:gridCol>
                <a:gridCol w="981554">
                  <a:extLst>
                    <a:ext uri="{9D8B030D-6E8A-4147-A177-3AD203B41FA5}">
                      <a16:colId xmlns:a16="http://schemas.microsoft.com/office/drawing/2014/main" xmlns="" val="20004"/>
                    </a:ext>
                  </a:extLst>
                </a:gridCol>
                <a:gridCol w="1474257">
                  <a:extLst>
                    <a:ext uri="{9D8B030D-6E8A-4147-A177-3AD203B41FA5}">
                      <a16:colId xmlns:a16="http://schemas.microsoft.com/office/drawing/2014/main" xmlns="" val="20005"/>
                    </a:ext>
                  </a:extLst>
                </a:gridCol>
              </a:tblGrid>
              <a:tr h="1049596">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7" marR="91457"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6" marR="91446" marT="45672" marB="4567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51" marR="91451" marT="45611" marB="456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1" marR="91451" marT="45611" marB="456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1" marR="91451" marT="45611" marB="456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9" marR="91459" marT="45590" marB="45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945817">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Укомплектованность резервного фонда материальных ресурсов для ликвидации чрезвычайных ситуаций муниципального характера </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87500">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населения, проживающего или осуществляющего хозяйственную деятельность в границах зоны действия технических средств оповещения (электрических, электронных сирен и мощных акустических системам) муниципальной автоматизированной системы централизованного оповещения</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75,0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77,0</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90,0</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91116">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Обеспеченность населения средствами индивидуальной защиты, медицинскими средствами индивидуальной защиты</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0,0</a:t>
                      </a:r>
                    </a:p>
                  </a:txBody>
                  <a:tcPr marL="91438" marR="91438" marT="45698" marB="456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0,0</a:t>
                      </a:r>
                    </a:p>
                  </a:txBody>
                  <a:tcPr marL="91438" marR="91438" marT="45698" marB="456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8" marR="91438" marT="45698" marB="456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52893">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Обеспеченность населения защитными сооружениями гражданской обороны</a:t>
                      </a:r>
                    </a:p>
                  </a:txBody>
                  <a:tcPr marL="91441" marR="91441"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8,5</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8,5</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8,5</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3616">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Снижение числа погибших при пожарах</a:t>
                      </a:r>
                    </a:p>
                  </a:txBody>
                  <a:tcPr marL="91450" marR="91450"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95,0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92,5</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55,6</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76772">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Прирост уровня безопасности людей на водных объектах, расположенных на территории Московской области</a:t>
                      </a:r>
                    </a:p>
                  </a:txBody>
                  <a:tcPr marL="91450" marR="91450"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18,0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24,0</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24,0</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5" marR="91445"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12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532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3814980157"/>
              </p:ext>
            </p:extLst>
          </p:nvPr>
        </p:nvGraphicFramePr>
        <p:xfrm>
          <a:off x="387928" y="524222"/>
          <a:ext cx="9128847" cy="5655357"/>
        </p:xfrm>
        <a:graphic>
          <a:graphicData uri="http://schemas.openxmlformats.org/drawingml/2006/table">
            <a:tbl>
              <a:tblPr/>
              <a:tblGrid>
                <a:gridCol w="3236409">
                  <a:extLst>
                    <a:ext uri="{9D8B030D-6E8A-4147-A177-3AD203B41FA5}">
                      <a16:colId xmlns:a16="http://schemas.microsoft.com/office/drawing/2014/main" xmlns="" val="20000"/>
                    </a:ext>
                  </a:extLst>
                </a:gridCol>
                <a:gridCol w="1221401">
                  <a:extLst>
                    <a:ext uri="{9D8B030D-6E8A-4147-A177-3AD203B41FA5}">
                      <a16:colId xmlns:a16="http://schemas.microsoft.com/office/drawing/2014/main" xmlns="" val="20001"/>
                    </a:ext>
                  </a:extLst>
                </a:gridCol>
                <a:gridCol w="1176159">
                  <a:extLst>
                    <a:ext uri="{9D8B030D-6E8A-4147-A177-3AD203B41FA5}">
                      <a16:colId xmlns:a16="http://schemas.microsoft.com/office/drawing/2014/main" xmlns="" val="20002"/>
                    </a:ext>
                  </a:extLst>
                </a:gridCol>
                <a:gridCol w="1075347">
                  <a:extLst>
                    <a:ext uri="{9D8B030D-6E8A-4147-A177-3AD203B41FA5}">
                      <a16:colId xmlns:a16="http://schemas.microsoft.com/office/drawing/2014/main" xmlns="" val="20003"/>
                    </a:ext>
                  </a:extLst>
                </a:gridCol>
                <a:gridCol w="985734">
                  <a:extLst>
                    <a:ext uri="{9D8B030D-6E8A-4147-A177-3AD203B41FA5}">
                      <a16:colId xmlns:a16="http://schemas.microsoft.com/office/drawing/2014/main" xmlns="" val="20004"/>
                    </a:ext>
                  </a:extLst>
                </a:gridCol>
                <a:gridCol w="1433797">
                  <a:extLst>
                    <a:ext uri="{9D8B030D-6E8A-4147-A177-3AD203B41FA5}">
                      <a16:colId xmlns:a16="http://schemas.microsoft.com/office/drawing/2014/main" xmlns="" val="20005"/>
                    </a:ext>
                  </a:extLst>
                </a:gridCol>
              </a:tblGrid>
              <a:tr h="1114729">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rebuchet MS" panose="020B0603020202020204" pitchFamily="34"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rebuchet MS" panose="020B0603020202020204" pitchFamily="34"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rebuchet MS" panose="020B0603020202020204" pitchFamily="34"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rebuchet MS" panose="020B0603020202020204" pitchFamily="34"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5" marR="91445"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38" marB="456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38" marB="456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38" marB="456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8" marR="91458" marT="45635" marB="456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540523">
                <a:tc gridSpan="6">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«Жилище»</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36" marR="9143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379343">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Объем жилищного строительства</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млн. кв.м</a:t>
                      </a: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0,433498</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91" marB="647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0,2814</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0,357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8465">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семей, улучшивших жилищные условия</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тыс. семей</a:t>
                      </a: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0,003</a:t>
                      </a:r>
                    </a:p>
                  </a:txBody>
                  <a:tcPr marL="39370" marR="39370" marT="64778" marB="64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0,02</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0,023</a:t>
                      </a: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1628">
                <a:tc gridSpan="6">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«Развитие инженерной инфраструктуры и энергоэффективности»</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8" marB="64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endParaRPr lang="ru-RU" sz="1100" dirty="0">
                        <a:solidFill>
                          <a:schemeClr val="tx1"/>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endParaRPr lang="ru-RU" sz="1100" dirty="0" smtClean="0">
                        <a:solidFill>
                          <a:schemeClr val="tx1"/>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endParaRPr lang="ru-RU" sz="1100" dirty="0">
                        <a:solidFill>
                          <a:schemeClr val="tx1"/>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37953">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Увеличение доли населения, обеспеченного доброкачественной питьевой водой из централизованных источников водоснабжения</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a:t>
                      </a: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100/131215</a:t>
                      </a:r>
                    </a:p>
                  </a:txBody>
                  <a:tcPr marL="39370" marR="39370" marT="64778" marB="64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100/146 908</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100/146 908</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52893">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созданных и восстановленных ВЗУ, ВНС и станций водоподготовки</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8" marB="64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нет</a:t>
                      </a:r>
                    </a:p>
                    <a:p>
                      <a:pPr algn="ctr"/>
                      <a:r>
                        <a:rPr lang="ru-RU" sz="900" dirty="0" smtClean="0">
                          <a:solidFill>
                            <a:srgbClr val="002060"/>
                          </a:solidFill>
                          <a:latin typeface="Times New Roman" panose="02020603050405020304" pitchFamily="18" charset="0"/>
                          <a:cs typeface="Times New Roman" panose="02020603050405020304" pitchFamily="18" charset="0"/>
                        </a:rPr>
                        <a:t>(исполнение перенесено на 2024 год)</a:t>
                      </a:r>
                      <a:endParaRPr lang="ru-RU" sz="90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80484">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Увеличение доли сточных вод, очищенных до нормативных значений, в общем объеме сточных вод, пропущенных через очистные сооружения</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8" marB="64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627321">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созданных и восстановленных объектов очистки сточных вод суммарной производительностью</a:t>
                      </a:r>
                    </a:p>
                  </a:txBody>
                  <a:tcPr marL="91436" marR="91436"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err="1"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a:t>
                      </a: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1150" b="0" i="0" u="none" strike="noStrike" cap="none" normalizeH="0" baseline="0" dirty="0" err="1"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тыс.куб.м</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7" marB="647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8" marB="64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2240297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12652027"/>
              </p:ext>
            </p:extLst>
          </p:nvPr>
        </p:nvGraphicFramePr>
        <p:xfrm>
          <a:off x="589886" y="661028"/>
          <a:ext cx="8961437" cy="5731535"/>
        </p:xfrm>
        <a:graphic>
          <a:graphicData uri="http://schemas.openxmlformats.org/drawingml/2006/table">
            <a:tbl>
              <a:tblPr/>
              <a:tblGrid>
                <a:gridCol w="4117193">
                  <a:extLst>
                    <a:ext uri="{9D8B030D-6E8A-4147-A177-3AD203B41FA5}">
                      <a16:colId xmlns:a16="http://schemas.microsoft.com/office/drawing/2014/main" xmlns="" val="20000"/>
                    </a:ext>
                  </a:extLst>
                </a:gridCol>
                <a:gridCol w="774367">
                  <a:extLst>
                    <a:ext uri="{9D8B030D-6E8A-4147-A177-3AD203B41FA5}">
                      <a16:colId xmlns:a16="http://schemas.microsoft.com/office/drawing/2014/main" xmlns="" val="20001"/>
                    </a:ext>
                  </a:extLst>
                </a:gridCol>
                <a:gridCol w="984780">
                  <a:extLst>
                    <a:ext uri="{9D8B030D-6E8A-4147-A177-3AD203B41FA5}">
                      <a16:colId xmlns:a16="http://schemas.microsoft.com/office/drawing/2014/main" xmlns="" val="20002"/>
                    </a:ext>
                  </a:extLst>
                </a:gridCol>
                <a:gridCol w="1050758">
                  <a:extLst>
                    <a:ext uri="{9D8B030D-6E8A-4147-A177-3AD203B41FA5}">
                      <a16:colId xmlns:a16="http://schemas.microsoft.com/office/drawing/2014/main" xmlns="" val="20003"/>
                    </a:ext>
                  </a:extLst>
                </a:gridCol>
                <a:gridCol w="1034715">
                  <a:extLst>
                    <a:ext uri="{9D8B030D-6E8A-4147-A177-3AD203B41FA5}">
                      <a16:colId xmlns:a16="http://schemas.microsoft.com/office/drawing/2014/main" xmlns="" val="20004"/>
                    </a:ext>
                  </a:extLst>
                </a:gridCol>
                <a:gridCol w="999624">
                  <a:extLst>
                    <a:ext uri="{9D8B030D-6E8A-4147-A177-3AD203B41FA5}">
                      <a16:colId xmlns:a16="http://schemas.microsoft.com/office/drawing/2014/main" xmlns="" val="20005"/>
                    </a:ext>
                  </a:extLst>
                </a:gridCol>
              </a:tblGrid>
              <a:tr h="1005787">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36" marR="91436"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39" marR="91439"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02" marB="456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02" marB="456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02" marB="456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2" marR="91452" marT="45603" marB="456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640166">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Прирост мощности очистных сооружений, обеспечивающих сокращение отведения в реку Волгу загрязненных сточных вод</a:t>
                      </a:r>
                    </a:p>
                  </a:txBody>
                  <a:tcPr marL="91445" marR="91445"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куб.км</a:t>
                      </a: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/год</a:t>
                      </a:r>
                    </a:p>
                  </a:txBody>
                  <a:tcPr marL="39370" marR="39370" marT="64769" marB="647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60" marB="647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2" marR="9143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18991">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актуальных схем теплоснабжения, водоснабжения и водоотведения, программ комплексного развития систем коммунальной инфраструктуры</a:t>
                      </a:r>
                    </a:p>
                  </a:txBody>
                  <a:tcPr marL="91445" marR="91445"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69" marB="647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69" marB="647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2" marR="9143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1358">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Количество построенных и реконструированных объектов инженерной инфраструктуры для комплексов по переработке и размещению отходов (КПО) на территории муниципальных образований Московской области</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единица</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 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2" marR="91432"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3075">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Доля зданий, строений, сооружений муниципальной собственности, соответствующих нормальному уровню энергетической эффективности и выше (А, B, C, D</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27,00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26,9</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28,0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marT="45682" marB="456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4972">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81,99</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76,87</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95,0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87186">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Бережливый учет - оснащенность многоквартирных домов общедомовыми приборами учета</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86,41</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86,55</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88,0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28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0734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48670055"/>
              </p:ext>
            </p:extLst>
          </p:nvPr>
        </p:nvGraphicFramePr>
        <p:xfrm>
          <a:off x="504825" y="452305"/>
          <a:ext cx="8961437" cy="6013338"/>
        </p:xfrm>
        <a:graphic>
          <a:graphicData uri="http://schemas.openxmlformats.org/drawingml/2006/table">
            <a:tbl>
              <a:tblPr/>
              <a:tblGrid>
                <a:gridCol w="4117193">
                  <a:extLst>
                    <a:ext uri="{9D8B030D-6E8A-4147-A177-3AD203B41FA5}">
                      <a16:colId xmlns:a16="http://schemas.microsoft.com/office/drawing/2014/main" xmlns="" val="20000"/>
                    </a:ext>
                  </a:extLst>
                </a:gridCol>
                <a:gridCol w="774367">
                  <a:extLst>
                    <a:ext uri="{9D8B030D-6E8A-4147-A177-3AD203B41FA5}">
                      <a16:colId xmlns:a16="http://schemas.microsoft.com/office/drawing/2014/main" xmlns="" val="20001"/>
                    </a:ext>
                  </a:extLst>
                </a:gridCol>
                <a:gridCol w="984780">
                  <a:extLst>
                    <a:ext uri="{9D8B030D-6E8A-4147-A177-3AD203B41FA5}">
                      <a16:colId xmlns:a16="http://schemas.microsoft.com/office/drawing/2014/main" xmlns="" val="20002"/>
                    </a:ext>
                  </a:extLst>
                </a:gridCol>
                <a:gridCol w="1050758">
                  <a:extLst>
                    <a:ext uri="{9D8B030D-6E8A-4147-A177-3AD203B41FA5}">
                      <a16:colId xmlns:a16="http://schemas.microsoft.com/office/drawing/2014/main" xmlns="" val="20003"/>
                    </a:ext>
                  </a:extLst>
                </a:gridCol>
                <a:gridCol w="1034715">
                  <a:extLst>
                    <a:ext uri="{9D8B030D-6E8A-4147-A177-3AD203B41FA5}">
                      <a16:colId xmlns:a16="http://schemas.microsoft.com/office/drawing/2014/main" xmlns="" val="20004"/>
                    </a:ext>
                  </a:extLst>
                </a:gridCol>
                <a:gridCol w="999624">
                  <a:extLst>
                    <a:ext uri="{9D8B030D-6E8A-4147-A177-3AD203B41FA5}">
                      <a16:colId xmlns:a16="http://schemas.microsoft.com/office/drawing/2014/main" xmlns="" val="20005"/>
                    </a:ext>
                  </a:extLst>
                </a:gridCol>
              </a:tblGrid>
              <a:tr h="100583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36" marR="9143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39" marR="91439"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2" marR="91452" marT="45605" marB="456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592333">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Доля многоквартирных домов с присвоенными классами энергоэффективности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8,43</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8,90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29,5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18116">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Обеспечение населенных пунктов Московской области источниками газификации – газопроводами высокого и низкого давления </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единица</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3405">
                <a:tc gridSpan="6">
                  <a:txBody>
                    <a:bodyPr/>
                    <a:lstStyle/>
                    <a:p>
                      <a:pPr algn="ctr">
                        <a:lnSpc>
                          <a:spcPct val="107000"/>
                        </a:lnSpc>
                        <a:spcAft>
                          <a:spcPts val="0"/>
                        </a:spcAft>
                      </a:pPr>
                      <a:r>
                        <a:rPr lang="ru-RU" sz="14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Муниципальная программа «Предпринимательство»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lnSpc>
                          <a:spcPct val="115000"/>
                        </a:lnSpc>
                        <a:spcAft>
                          <a:spcPts val="1000"/>
                        </a:spcAft>
                      </a:pPr>
                      <a:endParaRPr lang="ru-RU" sz="120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lnSpc>
                          <a:spcPct val="107000"/>
                        </a:lnSpc>
                        <a:spcAft>
                          <a:spcPts val="0"/>
                        </a:spcAft>
                      </a:pPr>
                      <a:endParaRPr lang="ru-RU" sz="1200" dirty="0">
                        <a:solidFill>
                          <a:schemeClr val="tx1">
                            <a:lumMod val="85000"/>
                            <a:lumOff val="1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lnSpc>
                          <a:spcPct val="107000"/>
                        </a:lnSpc>
                        <a:spcAft>
                          <a:spcPts val="0"/>
                        </a:spcAft>
                      </a:pPr>
                      <a:endParaRPr lang="ru-RU" sz="1200">
                        <a:solidFill>
                          <a:schemeClr val="tx1">
                            <a:lumMod val="85000"/>
                            <a:lumOff val="1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lnSpc>
                          <a:spcPct val="107000"/>
                        </a:lnSpc>
                        <a:spcAft>
                          <a:spcPts val="0"/>
                        </a:spcAft>
                      </a:pPr>
                      <a:endParaRPr lang="ru-RU" sz="120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3898">
                <a:tc>
                  <a:txBody>
                    <a:bodyPr/>
                    <a:lstStyle/>
                    <a:p>
                      <a:pP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Увеличение среднемесячной заработной платы работников организаций, не относящихся к субъектам малого предпринимательства</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105,9</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107,4</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7101">
                <a:tc>
                  <a:txBody>
                    <a:bodyPr/>
                    <a:lstStyle/>
                    <a:p>
                      <a:pPr>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созданных рабочих мест</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470</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604</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1844</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6666">
                <a:tc>
                  <a:txBody>
                    <a:bodyPr/>
                    <a:lstStyle/>
                    <a:p>
                      <a:pP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Объем инвестиций, привлеченных в основной капитал (без учета бюджетных инвестиций), на душу населения</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тыс</a:t>
                      </a: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руб</a:t>
                      </a: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23,05</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22,2</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65,89</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42261">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Индекс совокупной результативности реализации мероприятий, направленных на развитие конкуренции</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единиц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963723">
                <a:tc>
                  <a:txBody>
                    <a:bodyPr/>
                    <a:lstStyle/>
                    <a:p>
                      <a:pP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процент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31,86</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29,03</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32,62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pic>
        <p:nvPicPr>
          <p:cNvPr id="12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807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70548685"/>
              </p:ext>
            </p:extLst>
          </p:nvPr>
        </p:nvGraphicFramePr>
        <p:xfrm>
          <a:off x="246611" y="307223"/>
          <a:ext cx="9464676" cy="6186205"/>
        </p:xfrm>
        <a:graphic>
          <a:graphicData uri="http://schemas.openxmlformats.org/drawingml/2006/table">
            <a:tbl>
              <a:tblPr/>
              <a:tblGrid>
                <a:gridCol w="3793839">
                  <a:extLst>
                    <a:ext uri="{9D8B030D-6E8A-4147-A177-3AD203B41FA5}">
                      <a16:colId xmlns:a16="http://schemas.microsoft.com/office/drawing/2014/main" xmlns="" val="20000"/>
                    </a:ext>
                  </a:extLst>
                </a:gridCol>
                <a:gridCol w="914281">
                  <a:extLst>
                    <a:ext uri="{9D8B030D-6E8A-4147-A177-3AD203B41FA5}">
                      <a16:colId xmlns:a16="http://schemas.microsoft.com/office/drawing/2014/main" xmlns="" val="20001"/>
                    </a:ext>
                  </a:extLst>
                </a:gridCol>
                <a:gridCol w="999728">
                  <a:extLst>
                    <a:ext uri="{9D8B030D-6E8A-4147-A177-3AD203B41FA5}">
                      <a16:colId xmlns:a16="http://schemas.microsoft.com/office/drawing/2014/main" xmlns="" val="20002"/>
                    </a:ext>
                  </a:extLst>
                </a:gridCol>
                <a:gridCol w="991183">
                  <a:extLst>
                    <a:ext uri="{9D8B030D-6E8A-4147-A177-3AD203B41FA5}">
                      <a16:colId xmlns:a16="http://schemas.microsoft.com/office/drawing/2014/main" xmlns="" val="20003"/>
                    </a:ext>
                  </a:extLst>
                </a:gridCol>
                <a:gridCol w="914282">
                  <a:extLst>
                    <a:ext uri="{9D8B030D-6E8A-4147-A177-3AD203B41FA5}">
                      <a16:colId xmlns:a16="http://schemas.microsoft.com/office/drawing/2014/main" xmlns="" val="20004"/>
                    </a:ext>
                  </a:extLst>
                </a:gridCol>
                <a:gridCol w="1851363">
                  <a:extLst>
                    <a:ext uri="{9D8B030D-6E8A-4147-A177-3AD203B41FA5}">
                      <a16:colId xmlns:a16="http://schemas.microsoft.com/office/drawing/2014/main" xmlns="" val="20005"/>
                    </a:ext>
                  </a:extLst>
                </a:gridCol>
              </a:tblGrid>
              <a:tr h="1005575">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19" marR="91419" marT="45669" marB="45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28" marR="91428" marT="45668" marB="45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L="91437" marR="91437" marT="45588" marB="455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37" marR="91437" marT="45588" marB="455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37" marR="91437" marT="45588" marB="455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1" marR="91441" marT="45586" marB="455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437720">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Число субъектов МСП в расчете на 10 тыс. человек населения.</a:t>
                      </a:r>
                    </a:p>
                  </a:txBody>
                  <a:tcPr marL="91424" marR="91424" marT="45649" marB="456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единиц</a:t>
                      </a:r>
                      <a:endParaRPr lang="ru-RU" sz="1150" dirty="0">
                        <a:solidFill>
                          <a:srgbClr val="002060"/>
                        </a:solidFill>
                        <a:latin typeface="Times New Roman" panose="02020603050405020304" pitchFamily="18" charset="0"/>
                        <a:cs typeface="Times New Roman" panose="02020603050405020304"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459,79</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455,45</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452,32</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0" marR="91430"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8162">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вновь созданных субъектов малого и среднего бизнеса</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единиц</a:t>
                      </a:r>
                      <a:endParaRPr lang="ru-RU" sz="1150" dirty="0">
                        <a:solidFill>
                          <a:srgbClr val="002060"/>
                        </a:solidFill>
                        <a:latin typeface="Times New Roman" panose="02020603050405020304" pitchFamily="18" charset="0"/>
                        <a:cs typeface="Times New Roman" panose="02020603050405020304" pitchFamily="18"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780</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tab pos="219075" algn="l"/>
                          <a:tab pos="336550" algn="ctr"/>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900</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1268</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0" marR="91430"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35126">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объектов недвижимого имущества, предоставленных субъектам малого и среднего предпринимательства и физическим лицам, не являющимся индивидуальными предпринимателями и применяющим специальный налоговый режим «налог на профессиональный доход» в рамках оказания имущественной поддержи и (или) предоставления муниципальной преференции для поддержки субъектов малого и среднего предпринимательства.</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(запрос на услугу отсутствовал)</a:t>
                      </a:r>
                    </a:p>
                  </a:txBody>
                  <a:tcPr marL="91430" marR="91430"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8814">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Обеспеченность населения площадью торговых объектов </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27940" algn="ctr" hangingPunct="0">
                        <a:lnSpc>
                          <a:spcPct val="107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кв. м/  </a:t>
                      </a:r>
                    </a:p>
                    <a:p>
                      <a:pPr marR="28575" algn="ctr" hangingPunct="0">
                        <a:lnSpc>
                          <a:spcPct val="107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1000 чел. </a:t>
                      </a:r>
                    </a:p>
                  </a:txBody>
                  <a:tcPr marL="69850" marR="4445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940,2</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1210,0</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0" marR="91430" marT="45668" marB="45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87190">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Обеспеченность населения предприятиями общественного питания</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hangingPunct="0">
                        <a:lnSpc>
                          <a:spcPct val="107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пос. мест/1000 </a:t>
                      </a: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человек</a:t>
                      </a: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9850" marR="4445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20,22</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21,9</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0" marR="91430" marT="45668" marB="45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93047">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Обеспеченность населения предприятиями бытового обслуживания</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hangingPunct="0">
                        <a:lnSpc>
                          <a:spcPct val="107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раб. мест/1000 человек</a:t>
                      </a:r>
                    </a:p>
                  </a:txBody>
                  <a:tcPr marL="69850" marR="44450" marT="29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7,47</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8,9</a:t>
                      </a: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0" marR="91430" marT="45668" marB="45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93047">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обращений по вопросу защиты прав потребителей от общего количества поступивших обращений</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pic>
        <p:nvPicPr>
          <p:cNvPr id="1301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6648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09641506"/>
              </p:ext>
            </p:extLst>
          </p:nvPr>
        </p:nvGraphicFramePr>
        <p:xfrm>
          <a:off x="504825" y="562428"/>
          <a:ext cx="9013248" cy="5776670"/>
        </p:xfrm>
        <a:graphic>
          <a:graphicData uri="http://schemas.openxmlformats.org/drawingml/2006/table">
            <a:tbl>
              <a:tblPr/>
              <a:tblGrid>
                <a:gridCol w="3606197">
                  <a:extLst>
                    <a:ext uri="{9D8B030D-6E8A-4147-A177-3AD203B41FA5}">
                      <a16:colId xmlns:a16="http://schemas.microsoft.com/office/drawing/2014/main" xmlns="" val="20000"/>
                    </a:ext>
                  </a:extLst>
                </a:gridCol>
                <a:gridCol w="876818">
                  <a:extLst>
                    <a:ext uri="{9D8B030D-6E8A-4147-A177-3AD203B41FA5}">
                      <a16:colId xmlns:a16="http://schemas.microsoft.com/office/drawing/2014/main" xmlns="" val="3523481080"/>
                    </a:ext>
                  </a:extLst>
                </a:gridCol>
                <a:gridCol w="1039193">
                  <a:extLst>
                    <a:ext uri="{9D8B030D-6E8A-4147-A177-3AD203B41FA5}">
                      <a16:colId xmlns:a16="http://schemas.microsoft.com/office/drawing/2014/main" xmlns="" val="1183163638"/>
                    </a:ext>
                  </a:extLst>
                </a:gridCol>
                <a:gridCol w="1055431">
                  <a:extLst>
                    <a:ext uri="{9D8B030D-6E8A-4147-A177-3AD203B41FA5}">
                      <a16:colId xmlns:a16="http://schemas.microsoft.com/office/drawing/2014/main" xmlns="" val="569326210"/>
                    </a:ext>
                  </a:extLst>
                </a:gridCol>
                <a:gridCol w="1014838">
                  <a:extLst>
                    <a:ext uri="{9D8B030D-6E8A-4147-A177-3AD203B41FA5}">
                      <a16:colId xmlns:a16="http://schemas.microsoft.com/office/drawing/2014/main" xmlns="" val="3934928369"/>
                    </a:ext>
                  </a:extLst>
                </a:gridCol>
                <a:gridCol w="1420771">
                  <a:extLst>
                    <a:ext uri="{9D8B030D-6E8A-4147-A177-3AD203B41FA5}">
                      <a16:colId xmlns:a16="http://schemas.microsoft.com/office/drawing/2014/main" xmlns="" val="1565534689"/>
                    </a:ext>
                  </a:extLst>
                </a:gridCol>
              </a:tblGrid>
              <a:tr h="1127227">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6" marR="91436" marT="45655" marB="456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9" marR="9144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598" marB="455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98" marB="455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98" marB="455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62" marR="91462" marT="45601" marB="456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87597">
                <a:tc gridSpan="6">
                  <a:txBody>
                    <a:bodyPr/>
                    <a:lstStyle/>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en-US" altLang="ru-RU" sz="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Муниципальная программа «Управление имуществом и муниципальными финансами» </a:t>
                      </a:r>
                      <a:endParaRPr kumimoji="0" lang="en-US" alt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altLang="ru-RU" sz="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91448" marR="91448" marT="45642" marB="456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838849">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Эффективность работы по взысканию задолженности</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 арендной плате за земельные участки,</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государственная собственность на которые не</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разграничена</a:t>
                      </a:r>
                    </a:p>
                  </a:txBody>
                  <a:tcPr marL="91448" marR="91448" marT="45656" marB="456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tabLst>
                          <a:tab pos="2432050" algn="l"/>
                          <a:tab pos="3816350" algn="l"/>
                          <a:tab pos="5163185" algn="l"/>
                        </a:tabLs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да</a:t>
                      </a:r>
                    </a:p>
                  </a:txBody>
                  <a:tcPr marL="91452" marR="91452"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8393">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Эффективность работы по взысканию задолженности</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 арендной плате за муниципальное имущество </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 землю</a:t>
                      </a:r>
                    </a:p>
                  </a:txBody>
                  <a:tcPr marL="91448" marR="91448" marT="45657" marB="456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mn-lt"/>
                        </a:rPr>
                        <a:t>да</a:t>
                      </a:r>
                      <a:endParaRPr lang="ru-RU" sz="1150" dirty="0">
                        <a:solidFill>
                          <a:srgbClr val="002060"/>
                        </a:solidFill>
                        <a:latin typeface="+mn-lt"/>
                      </a:endParaRPr>
                    </a:p>
                  </a:txBody>
                  <a:tcPr marL="91447" marR="91447"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2968">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Поступления доходов в бюджет муниципального</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образования от распоряжения земельными</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участками, государственная собственность</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 которые не разграничена</a:t>
                      </a:r>
                    </a:p>
                  </a:txBody>
                  <a:tcPr marL="91448" marR="91448" marT="45657" marB="456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70,8</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mn-lt"/>
                        </a:rPr>
                        <a:t>нет</a:t>
                      </a:r>
                      <a:r>
                        <a:rPr lang="en-US" sz="1150" dirty="0" smtClean="0">
                          <a:solidFill>
                            <a:srgbClr val="002060"/>
                          </a:solidFill>
                          <a:latin typeface="+mn-lt"/>
                        </a:rPr>
                        <a:t> </a:t>
                      </a:r>
                      <a:endParaRPr lang="ru-RU" sz="1150" dirty="0" smtClean="0">
                        <a:solidFill>
                          <a:srgbClr val="002060"/>
                        </a:solidFill>
                        <a:latin typeface="+mn-lt"/>
                      </a:endParaRPr>
                    </a:p>
                    <a:p>
                      <a:pPr algn="ctr"/>
                      <a:r>
                        <a:rPr lang="en-US" sz="900" dirty="0" smtClean="0">
                          <a:solidFill>
                            <a:srgbClr val="002060"/>
                          </a:solidFill>
                          <a:latin typeface="Times New Roman" panose="02020603050405020304" pitchFamily="18" charset="0"/>
                          <a:cs typeface="Times New Roman" panose="02020603050405020304" pitchFamily="18" charset="0"/>
                        </a:rPr>
                        <a:t>(</a:t>
                      </a:r>
                      <a:r>
                        <a:rPr lang="ru-RU" sz="900" dirty="0" smtClean="0">
                          <a:solidFill>
                            <a:srgbClr val="002060"/>
                          </a:solidFill>
                          <a:latin typeface="Times New Roman" panose="02020603050405020304" pitchFamily="18" charset="0"/>
                          <a:cs typeface="Times New Roman" panose="02020603050405020304" pitchFamily="18" charset="0"/>
                        </a:rPr>
                        <a:t>имеется задолженность </a:t>
                      </a:r>
                    </a:p>
                    <a:p>
                      <a:pPr algn="ctr"/>
                      <a:r>
                        <a:rPr lang="ru-RU" sz="900" dirty="0" smtClean="0">
                          <a:solidFill>
                            <a:srgbClr val="002060"/>
                          </a:solidFill>
                          <a:latin typeface="Times New Roman" panose="02020603050405020304" pitchFamily="18" charset="0"/>
                          <a:cs typeface="Times New Roman" panose="02020603050405020304" pitchFamily="18" charset="0"/>
                        </a:rPr>
                        <a:t>по договорам)</a:t>
                      </a:r>
                      <a:endParaRPr lang="ru-RU" sz="900" dirty="0">
                        <a:solidFill>
                          <a:srgbClr val="002060"/>
                        </a:solidFill>
                        <a:latin typeface="Times New Roman" panose="02020603050405020304" pitchFamily="18" charset="0"/>
                        <a:cs typeface="Times New Roman" panose="02020603050405020304" pitchFamily="18" charset="0"/>
                      </a:endParaRPr>
                    </a:p>
                  </a:txBody>
                  <a:tcPr marL="91447" marR="91447" marT="45699" marB="456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295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Поступления доходов в бюджет муниципального</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образования от распоряжения муниципальным</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имуществом и землей</a:t>
                      </a:r>
                    </a:p>
                  </a:txBody>
                  <a:tcPr marL="91445" marR="91445"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ru-RU" sz="1150" dirty="0" smtClean="0">
                        <a:solidFill>
                          <a:srgbClr val="002060"/>
                        </a:solidFill>
                        <a:latin typeface="+mn-lt"/>
                      </a:endParaRPr>
                    </a:p>
                    <a:p>
                      <a:pPr algn="ctr"/>
                      <a:r>
                        <a:rPr lang="ru-RU" sz="1150" dirty="0" smtClean="0">
                          <a:solidFill>
                            <a:srgbClr val="002060"/>
                          </a:solidFill>
                          <a:latin typeface="+mn-lt"/>
                        </a:rPr>
                        <a:t>нет</a:t>
                      </a:r>
                    </a:p>
                    <a:p>
                      <a:pPr algn="ctr"/>
                      <a:r>
                        <a:rPr lang="ru-RU" sz="900" dirty="0" smtClean="0">
                          <a:solidFill>
                            <a:srgbClr val="002060"/>
                          </a:solidFill>
                          <a:latin typeface="Times New Roman" panose="02020603050405020304" pitchFamily="18" charset="0"/>
                          <a:cs typeface="Times New Roman" panose="02020603050405020304" pitchFamily="18" charset="0"/>
                        </a:rPr>
                        <a:t>(отсутствие</a:t>
                      </a:r>
                      <a:r>
                        <a:rPr lang="ru-RU" sz="900" baseline="0" dirty="0" smtClean="0">
                          <a:solidFill>
                            <a:srgbClr val="002060"/>
                          </a:solidFill>
                          <a:latin typeface="Times New Roman" panose="02020603050405020304" pitchFamily="18" charset="0"/>
                          <a:cs typeface="Times New Roman" panose="02020603050405020304" pitchFamily="18" charset="0"/>
                        </a:rPr>
                        <a:t> своевременных платежей</a:t>
                      </a:r>
                      <a:r>
                        <a:rPr lang="ru-RU" sz="900" dirty="0" smtClean="0">
                          <a:solidFill>
                            <a:srgbClr val="002060"/>
                          </a:solidFill>
                          <a:latin typeface="Times New Roman" panose="02020603050405020304" pitchFamily="18" charset="0"/>
                          <a:cs typeface="Times New Roman" panose="02020603050405020304" pitchFamily="18" charset="0"/>
                        </a:rPr>
                        <a:t>)</a:t>
                      </a:r>
                    </a:p>
                    <a:p>
                      <a:pPr algn="ctr"/>
                      <a:endParaRPr lang="ru-RU" sz="1150" dirty="0">
                        <a:solidFill>
                          <a:srgbClr val="002060"/>
                        </a:solidFill>
                        <a:latin typeface="+mn-lt"/>
                      </a:endParaRPr>
                    </a:p>
                  </a:txBody>
                  <a:tcPr marL="91447" marR="9144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295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Constantia" panose="02030602050306030303"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Constantia" panose="02030602050306030303"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Constantia" panose="02030602050306030303"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Constantia" panose="02030602050306030303"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Предоставление земельных участков многодетным</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семьям</a:t>
                      </a:r>
                    </a:p>
                  </a:txBody>
                  <a:tcPr marL="91438" marR="91438" marT="45657" marB="456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75</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100,0</a:t>
                      </a:r>
                      <a:endParaRPr lang="ru-RU" sz="1150" dirty="0">
                        <a:solidFill>
                          <a:srgbClr val="002060"/>
                        </a:solidFill>
                        <a:latin typeface="Times New Roman" panose="02020603050405020304" pitchFamily="18" charset="0"/>
                        <a:cs typeface="Times New Roman" panose="02020603050405020304" pitchFamily="18" charset="0"/>
                      </a:endParaRPr>
                    </a:p>
                  </a:txBody>
                  <a:tcPr marL="91447" marR="91447"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71</a:t>
                      </a:r>
                      <a:endParaRPr lang="ru-RU" sz="1150" dirty="0">
                        <a:solidFill>
                          <a:srgbClr val="002060"/>
                        </a:solidFill>
                        <a:latin typeface="Times New Roman" panose="02020603050405020304" pitchFamily="18" charset="0"/>
                        <a:cs typeface="Times New Roman" panose="02020603050405020304" pitchFamily="18" charset="0"/>
                      </a:endParaRPr>
                    </a:p>
                  </a:txBody>
                  <a:tcPr marL="91447" marR="91447"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нет</a:t>
                      </a:r>
                    </a:p>
                    <a:p>
                      <a:pPr algn="ctr"/>
                      <a:r>
                        <a:rPr lang="ru-RU" sz="900" dirty="0" smtClean="0">
                          <a:solidFill>
                            <a:srgbClr val="002060"/>
                          </a:solidFill>
                          <a:latin typeface="Times New Roman" panose="02020603050405020304" pitchFamily="18" charset="0"/>
                          <a:cs typeface="Times New Roman" panose="02020603050405020304" pitchFamily="18" charset="0"/>
                        </a:rPr>
                        <a:t>(показатель</a:t>
                      </a:r>
                      <a:r>
                        <a:rPr lang="ru-RU" sz="900" baseline="0" dirty="0" smtClean="0">
                          <a:solidFill>
                            <a:srgbClr val="002060"/>
                          </a:solidFill>
                          <a:latin typeface="Times New Roman" panose="02020603050405020304" pitchFamily="18" charset="0"/>
                          <a:cs typeface="Times New Roman" panose="02020603050405020304" pitchFamily="18" charset="0"/>
                        </a:rPr>
                        <a:t> носит заявительный характер)</a:t>
                      </a:r>
                      <a:endParaRPr lang="ru-RU" sz="900" dirty="0">
                        <a:solidFill>
                          <a:srgbClr val="002060"/>
                        </a:solidFill>
                        <a:latin typeface="Times New Roman" panose="02020603050405020304" pitchFamily="18" charset="0"/>
                        <a:cs typeface="Times New Roman" panose="02020603050405020304" pitchFamily="18" charset="0"/>
                      </a:endParaRPr>
                    </a:p>
                  </a:txBody>
                  <a:tcPr marL="91447" marR="9144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133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098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15049251"/>
              </p:ext>
            </p:extLst>
          </p:nvPr>
        </p:nvGraphicFramePr>
        <p:xfrm>
          <a:off x="437804" y="521338"/>
          <a:ext cx="8955088" cy="5865580"/>
        </p:xfrm>
        <a:graphic>
          <a:graphicData uri="http://schemas.openxmlformats.org/drawingml/2006/table">
            <a:tbl>
              <a:tblPr/>
              <a:tblGrid>
                <a:gridCol w="3306531">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097280">
                  <a:extLst>
                    <a:ext uri="{9D8B030D-6E8A-4147-A177-3AD203B41FA5}">
                      <a16:colId xmlns:a16="http://schemas.microsoft.com/office/drawing/2014/main" xmlns="" val="20002"/>
                    </a:ext>
                  </a:extLst>
                </a:gridCol>
                <a:gridCol w="939338">
                  <a:extLst>
                    <a:ext uri="{9D8B030D-6E8A-4147-A177-3AD203B41FA5}">
                      <a16:colId xmlns:a16="http://schemas.microsoft.com/office/drawing/2014/main" xmlns="" val="20003"/>
                    </a:ext>
                  </a:extLst>
                </a:gridCol>
                <a:gridCol w="1047404">
                  <a:extLst>
                    <a:ext uri="{9D8B030D-6E8A-4147-A177-3AD203B41FA5}">
                      <a16:colId xmlns:a16="http://schemas.microsoft.com/office/drawing/2014/main" xmlns="" val="20004"/>
                    </a:ext>
                  </a:extLst>
                </a:gridCol>
                <a:gridCol w="1650135">
                  <a:extLst>
                    <a:ext uri="{9D8B030D-6E8A-4147-A177-3AD203B41FA5}">
                      <a16:colId xmlns:a16="http://schemas.microsoft.com/office/drawing/2014/main" xmlns="" val="20005"/>
                    </a:ext>
                  </a:extLst>
                </a:gridCol>
              </a:tblGrid>
              <a:tr h="100589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7" marR="91447"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2" marR="9144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5" marR="91455" marT="45595" marB="455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9088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Проверка использования земель</a:t>
                      </a:r>
                    </a:p>
                  </a:txBody>
                  <a:tcPr marL="91441" marR="91441" marT="45697" marB="45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100</a:t>
                      </a:r>
                    </a:p>
                  </a:txBody>
                  <a:tcPr marL="91449" marR="91449"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78</a:t>
                      </a:r>
                    </a:p>
                  </a:txBody>
                  <a:tcPr marL="91449" marR="91449"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(увеличение плана)</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0010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незарегистрированных объектов недвижимого имущества, вовлеченных в налоговый оборот по результатам МЗК»</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68</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002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Прирост земельного налога</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85</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100</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100,3</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да</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ndParaRPr>
                    </a:p>
                  </a:txBody>
                  <a:tcPr marL="91455" marR="91455"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1257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(показатель носит заявительный характер)</a:t>
                      </a:r>
                    </a:p>
                  </a:txBody>
                  <a:tcPr marL="91455" marR="91455"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14300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Эффективность работы по расторжению договоров аренды земельных участков и размещению земельных участков на Едином инвестиционном портале предпринимателей Московской области</a:t>
                      </a:r>
                    </a:p>
                  </a:txBody>
                  <a:tcPr marL="91441" marR="91441" marT="45630" marB="456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100</a:t>
                      </a:r>
                    </a:p>
                  </a:txBody>
                  <a:tcPr marL="91450" marR="91450"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56,72</a:t>
                      </a:r>
                    </a:p>
                  </a:txBody>
                  <a:tcPr marL="91450" marR="91450"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a:t>
                      </a:r>
                      <a:r>
                        <a:rPr kumimoji="0" lang="ru-RU" altLang="ru-RU" sz="900" b="0" i="0" u="none" strike="noStrike" cap="none" normalizeH="0" baseline="0" dirty="0" smtClean="0">
                          <a:ln>
                            <a:noFill/>
                          </a:ln>
                          <a:solidFill>
                            <a:srgbClr val="002060"/>
                          </a:solidFill>
                          <a:effectLst/>
                          <a:latin typeface="Times New Roman" panose="02020603050405020304" pitchFamily="18" charset="0"/>
                        </a:rPr>
                        <a:t>расторжение договоров ведется в судебном порядке, занимает длительное время)</a:t>
                      </a:r>
                    </a:p>
                  </a:txBody>
                  <a:tcPr marL="91450" marR="91450"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73100">
                <a:tc>
                  <a:txBody>
                    <a:body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Исполнение бюджета муниципального образования по налоговым и неналоговым доходам к утвержденному уровню</a:t>
                      </a:r>
                    </a:p>
                  </a:txBody>
                  <a:tcPr marL="91441" marR="91441" marT="45630" marB="456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102,4</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50" marR="91450"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342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6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3"/>
          <p:cNvSpPr>
            <a:spLocks noChangeArrowheads="1"/>
          </p:cNvSpPr>
          <p:nvPr/>
        </p:nvSpPr>
        <p:spPr bwMode="auto">
          <a:xfrm>
            <a:off x="533400" y="123825"/>
            <a:ext cx="90487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400" dirty="0">
                <a:solidFill>
                  <a:srgbClr val="000000"/>
                </a:solidFill>
              </a:rPr>
              <a:t>       </a:t>
            </a:r>
            <a:endParaRPr lang="ru-RU" altLang="ru-RU" sz="1400" dirty="0">
              <a:solidFill>
                <a:srgbClr val="0070C0"/>
              </a:solidFill>
            </a:endParaRPr>
          </a:p>
          <a:p>
            <a:pPr algn="just"/>
            <a:r>
              <a:rPr lang="ru-RU" altLang="ru-RU" sz="1400" dirty="0">
                <a:solidFill>
                  <a:srgbClr val="0070C0"/>
                </a:solidFill>
              </a:rPr>
              <a:t>       </a:t>
            </a:r>
            <a:r>
              <a:rPr lang="ru-RU" altLang="ru-RU" sz="1400" dirty="0">
                <a:solidFill>
                  <a:srgbClr val="002060"/>
                </a:solidFill>
              </a:rPr>
              <a:t>Значительный объем бюджетных средств был направлен на решение вопросов финансового обеспечения расходов по приоритетным для округа направлениям, в числе которых:</a:t>
            </a:r>
          </a:p>
          <a:p>
            <a:pPr algn="just"/>
            <a:r>
              <a:rPr lang="ru-RU" altLang="ru-RU" sz="1400" dirty="0">
                <a:solidFill>
                  <a:srgbClr val="002060"/>
                </a:solidFill>
              </a:rPr>
              <a:t>       - выплата заработной платы с начислениями на выплаты по оплате труда работникам муниципальных учреждений;</a:t>
            </a:r>
          </a:p>
          <a:p>
            <a:pPr algn="just"/>
            <a:r>
              <a:rPr lang="ru-RU" altLang="ru-RU" sz="1400" dirty="0">
                <a:solidFill>
                  <a:srgbClr val="002060"/>
                </a:solidFill>
              </a:rPr>
              <a:t>       - ремонт образовательных учреждений;</a:t>
            </a:r>
          </a:p>
          <a:p>
            <a:pPr algn="just"/>
            <a:r>
              <a:rPr lang="ru-RU" altLang="ru-RU" sz="1400" dirty="0">
                <a:solidFill>
                  <a:srgbClr val="002060"/>
                </a:solidFill>
              </a:rPr>
              <a:t>       - реконструкция и капитальный ремонт объектов жилищно-коммунального хозяйства; </a:t>
            </a:r>
          </a:p>
          <a:p>
            <a:pPr algn="just"/>
            <a:r>
              <a:rPr lang="ru-RU" altLang="ru-RU" sz="1400" dirty="0">
                <a:solidFill>
                  <a:srgbClr val="002060"/>
                </a:solidFill>
              </a:rPr>
              <a:t>       - восстановление инфраструктуры военных городков;</a:t>
            </a:r>
          </a:p>
          <a:p>
            <a:pPr algn="just"/>
            <a:r>
              <a:rPr lang="ru-RU" altLang="ru-RU" sz="1400" dirty="0">
                <a:solidFill>
                  <a:srgbClr val="002060"/>
                </a:solidFill>
              </a:rPr>
              <a:t>       - </a:t>
            </a:r>
            <a:r>
              <a:rPr lang="ru-RU" altLang="ru-RU" sz="1400" dirty="0">
                <a:solidFill>
                  <a:srgbClr val="002060"/>
                </a:solidFill>
                <a:cs typeface="Times New Roman" pitchFamily="18" charset="0"/>
              </a:rPr>
              <a:t>ремонт автомобильных дорог местного значения.</a:t>
            </a:r>
          </a:p>
          <a:p>
            <a:pPr algn="just"/>
            <a:r>
              <a:rPr lang="ru-RU" altLang="ru-RU" sz="1400" dirty="0">
                <a:solidFill>
                  <a:srgbClr val="002060"/>
                </a:solidFill>
                <a:cs typeface="Times New Roman" pitchFamily="18" charset="0"/>
              </a:rPr>
              <a:t>       - </a:t>
            </a:r>
            <a:r>
              <a:rPr lang="ru-RU" altLang="ru-RU" sz="1400" dirty="0">
                <a:solidFill>
                  <a:srgbClr val="002060"/>
                </a:solidFill>
              </a:rPr>
              <a:t>В результате указанной работы было принято семь решений Совета депутатов городского округа Чехов по внесению изменений в решение Совета депутатов городского округа Чехов от </a:t>
            </a:r>
            <a:r>
              <a:rPr lang="ru-RU" altLang="ru-RU" sz="1400" dirty="0" smtClean="0">
                <a:solidFill>
                  <a:srgbClr val="002060"/>
                </a:solidFill>
              </a:rPr>
              <a:t>1</a:t>
            </a:r>
            <a:r>
              <a:rPr lang="en-US" altLang="ru-RU" sz="1400" dirty="0" smtClean="0">
                <a:solidFill>
                  <a:srgbClr val="002060"/>
                </a:solidFill>
              </a:rPr>
              <a:t>3</a:t>
            </a:r>
            <a:r>
              <a:rPr lang="ru-RU" altLang="ru-RU" sz="1400" dirty="0" smtClean="0">
                <a:solidFill>
                  <a:srgbClr val="002060"/>
                </a:solidFill>
              </a:rPr>
              <a:t>.12.202</a:t>
            </a:r>
            <a:r>
              <a:rPr lang="en-US" altLang="ru-RU" sz="1400" dirty="0" smtClean="0">
                <a:solidFill>
                  <a:srgbClr val="002060"/>
                </a:solidFill>
              </a:rPr>
              <a:t>2</a:t>
            </a:r>
            <a:r>
              <a:rPr lang="ru-RU" altLang="ru-RU" sz="1400" dirty="0" smtClean="0">
                <a:solidFill>
                  <a:srgbClr val="002060"/>
                </a:solidFill>
              </a:rPr>
              <a:t> </a:t>
            </a:r>
            <a:r>
              <a:rPr lang="ru-RU" altLang="ru-RU" sz="1400" dirty="0">
                <a:solidFill>
                  <a:srgbClr val="002060"/>
                </a:solidFill>
              </a:rPr>
              <a:t>№ </a:t>
            </a:r>
            <a:r>
              <a:rPr lang="en-US" altLang="ru-RU" sz="1400" dirty="0" smtClean="0">
                <a:solidFill>
                  <a:srgbClr val="002060"/>
                </a:solidFill>
              </a:rPr>
              <a:t>50/5-2022</a:t>
            </a:r>
            <a:r>
              <a:rPr lang="ru-RU" altLang="ru-RU" sz="1400" dirty="0" smtClean="0">
                <a:solidFill>
                  <a:srgbClr val="002060"/>
                </a:solidFill>
              </a:rPr>
              <a:t>                            </a:t>
            </a:r>
            <a:r>
              <a:rPr lang="ru-RU" altLang="ru-RU" sz="1400" dirty="0">
                <a:solidFill>
                  <a:srgbClr val="002060"/>
                </a:solidFill>
              </a:rPr>
              <a:t>«О бюджете городского округа Чехов на </a:t>
            </a:r>
            <a:r>
              <a:rPr lang="ru-RU" altLang="ru-RU" sz="1400" dirty="0" smtClean="0">
                <a:solidFill>
                  <a:srgbClr val="002060"/>
                </a:solidFill>
              </a:rPr>
              <a:t>202</a:t>
            </a:r>
            <a:r>
              <a:rPr lang="en-US" altLang="ru-RU" sz="1400" dirty="0" smtClean="0">
                <a:solidFill>
                  <a:srgbClr val="002060"/>
                </a:solidFill>
              </a:rPr>
              <a:t>3</a:t>
            </a:r>
            <a:r>
              <a:rPr lang="ru-RU" altLang="ru-RU" sz="1400" dirty="0" smtClean="0">
                <a:solidFill>
                  <a:srgbClr val="002060"/>
                </a:solidFill>
              </a:rPr>
              <a:t> </a:t>
            </a:r>
            <a:r>
              <a:rPr lang="ru-RU" altLang="ru-RU" sz="1400" dirty="0">
                <a:solidFill>
                  <a:srgbClr val="002060"/>
                </a:solidFill>
              </a:rPr>
              <a:t>год и на плановый период </a:t>
            </a:r>
            <a:r>
              <a:rPr lang="ru-RU" altLang="ru-RU" sz="1400" dirty="0" smtClean="0">
                <a:solidFill>
                  <a:srgbClr val="002060"/>
                </a:solidFill>
              </a:rPr>
              <a:t>202</a:t>
            </a:r>
            <a:r>
              <a:rPr lang="en-US" altLang="ru-RU" sz="1400" dirty="0" smtClean="0">
                <a:solidFill>
                  <a:srgbClr val="002060"/>
                </a:solidFill>
              </a:rPr>
              <a:t>4</a:t>
            </a:r>
            <a:r>
              <a:rPr lang="ru-RU" altLang="ru-RU" sz="1400" dirty="0" smtClean="0">
                <a:solidFill>
                  <a:srgbClr val="002060"/>
                </a:solidFill>
              </a:rPr>
              <a:t> </a:t>
            </a:r>
            <a:r>
              <a:rPr lang="ru-RU" altLang="ru-RU" sz="1400" dirty="0">
                <a:solidFill>
                  <a:srgbClr val="002060"/>
                </a:solidFill>
              </a:rPr>
              <a:t>и </a:t>
            </a:r>
            <a:r>
              <a:rPr lang="ru-RU" altLang="ru-RU" sz="1400" dirty="0" smtClean="0">
                <a:solidFill>
                  <a:srgbClr val="002060"/>
                </a:solidFill>
              </a:rPr>
              <a:t>202</a:t>
            </a:r>
            <a:r>
              <a:rPr lang="en-US" altLang="ru-RU" sz="1400" dirty="0" smtClean="0">
                <a:solidFill>
                  <a:srgbClr val="002060"/>
                </a:solidFill>
              </a:rPr>
              <a:t>5</a:t>
            </a:r>
            <a:r>
              <a:rPr lang="ru-RU" altLang="ru-RU" sz="1400" dirty="0" smtClean="0">
                <a:solidFill>
                  <a:srgbClr val="002060"/>
                </a:solidFill>
              </a:rPr>
              <a:t> </a:t>
            </a:r>
            <a:r>
              <a:rPr lang="ru-RU" altLang="ru-RU" sz="1400" dirty="0">
                <a:solidFill>
                  <a:srgbClr val="002060"/>
                </a:solidFill>
              </a:rPr>
              <a:t>годов» со следующими основными параметрами: </a:t>
            </a:r>
          </a:p>
          <a:p>
            <a:pPr algn="just"/>
            <a:r>
              <a:rPr lang="ru-RU" altLang="ru-RU" sz="1400" dirty="0">
                <a:solidFill>
                  <a:srgbClr val="002060"/>
                </a:solidFill>
              </a:rPr>
              <a:t>                                                                                                                                                          </a:t>
            </a:r>
            <a:r>
              <a:rPr lang="ru-RU" altLang="ru-RU" sz="1400" dirty="0"/>
              <a:t>                         </a:t>
            </a:r>
            <a:r>
              <a:rPr lang="ru-RU" altLang="ru-RU" sz="1200" dirty="0"/>
              <a:t>(тыс. рублей)</a:t>
            </a:r>
          </a:p>
          <a:p>
            <a:pPr algn="just"/>
            <a:endParaRPr lang="ru-RU" alt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1093906964"/>
              </p:ext>
            </p:extLst>
          </p:nvPr>
        </p:nvGraphicFramePr>
        <p:xfrm>
          <a:off x="590550" y="3286125"/>
          <a:ext cx="8934449" cy="3170238"/>
        </p:xfrm>
        <a:graphic>
          <a:graphicData uri="http://schemas.openxmlformats.org/drawingml/2006/table">
            <a:tbl>
              <a:tblPr/>
              <a:tblGrid>
                <a:gridCol w="2231693">
                  <a:extLst>
                    <a:ext uri="{9D8B030D-6E8A-4147-A177-3AD203B41FA5}">
                      <a16:colId xmlns:a16="http://schemas.microsoft.com/office/drawing/2014/main" xmlns="" val="20000"/>
                    </a:ext>
                  </a:extLst>
                </a:gridCol>
                <a:gridCol w="1285361">
                  <a:extLst>
                    <a:ext uri="{9D8B030D-6E8A-4147-A177-3AD203B41FA5}">
                      <a16:colId xmlns:a16="http://schemas.microsoft.com/office/drawing/2014/main" xmlns="" val="20001"/>
                    </a:ext>
                  </a:extLst>
                </a:gridCol>
                <a:gridCol w="1220279">
                  <a:extLst>
                    <a:ext uri="{9D8B030D-6E8A-4147-A177-3AD203B41FA5}">
                      <a16:colId xmlns:a16="http://schemas.microsoft.com/office/drawing/2014/main" xmlns="" val="20002"/>
                    </a:ext>
                  </a:extLst>
                </a:gridCol>
                <a:gridCol w="1143407">
                  <a:extLst>
                    <a:ext uri="{9D8B030D-6E8A-4147-A177-3AD203B41FA5}">
                      <a16:colId xmlns:a16="http://schemas.microsoft.com/office/drawing/2014/main" xmlns="" val="20003"/>
                    </a:ext>
                  </a:extLst>
                </a:gridCol>
                <a:gridCol w="1089543">
                  <a:extLst>
                    <a:ext uri="{9D8B030D-6E8A-4147-A177-3AD203B41FA5}">
                      <a16:colId xmlns:a16="http://schemas.microsoft.com/office/drawing/2014/main" xmlns="" val="20004"/>
                    </a:ext>
                  </a:extLst>
                </a:gridCol>
                <a:gridCol w="1112830">
                  <a:extLst>
                    <a:ext uri="{9D8B030D-6E8A-4147-A177-3AD203B41FA5}">
                      <a16:colId xmlns:a16="http://schemas.microsoft.com/office/drawing/2014/main" xmlns="" val="20005"/>
                    </a:ext>
                  </a:extLst>
                </a:gridCol>
                <a:gridCol w="851336">
                  <a:extLst>
                    <a:ext uri="{9D8B030D-6E8A-4147-A177-3AD203B41FA5}">
                      <a16:colId xmlns:a16="http://schemas.microsoft.com/office/drawing/2014/main" xmlns="" val="20006"/>
                    </a:ext>
                  </a:extLst>
                </a:gridCol>
              </a:tblGrid>
              <a:tr h="304041">
                <a:tc rowSpan="2">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Решения</a:t>
                      </a:r>
                      <a:r>
                        <a:rPr lang="ru-RU" sz="1100" b="1" baseline="0" dirty="0" smtClean="0">
                          <a:solidFill>
                            <a:srgbClr val="002060"/>
                          </a:solidFill>
                          <a:latin typeface="Times New Roman" panose="02020603050405020304" pitchFamily="18" charset="0"/>
                          <a:cs typeface="Times New Roman" panose="02020603050405020304" pitchFamily="18" charset="0"/>
                        </a:rPr>
                        <a:t> Совета депутатов городского округа Чехов</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Доходы</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в том числе:</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Расходы</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Профицит (+)/</a:t>
                      </a:r>
                    </a:p>
                    <a:p>
                      <a:pPr algn="ctr"/>
                      <a:r>
                        <a:rPr lang="ru-RU" sz="1100" b="1" dirty="0" smtClean="0">
                          <a:solidFill>
                            <a:srgbClr val="002060"/>
                          </a:solidFill>
                          <a:latin typeface="Times New Roman" panose="02020603050405020304" pitchFamily="18" charset="0"/>
                          <a:cs typeface="Times New Roman" panose="02020603050405020304" pitchFamily="18" charset="0"/>
                        </a:rPr>
                        <a:t>дефицит (-)</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Дефицит (-) </a:t>
                      </a:r>
                    </a:p>
                    <a:p>
                      <a:pPr algn="ctr"/>
                      <a:r>
                        <a:rPr lang="ru-RU" sz="1100" b="1" dirty="0" smtClean="0">
                          <a:solidFill>
                            <a:srgbClr val="002060"/>
                          </a:solidFill>
                          <a:latin typeface="Times New Roman" panose="02020603050405020304" pitchFamily="18" charset="0"/>
                          <a:cs typeface="Times New Roman" panose="02020603050405020304" pitchFamily="18" charset="0"/>
                        </a:rPr>
                        <a:t>с учетом снижения остатков на счете бюджета</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Уровень</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дефицита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91443" marR="91443"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0"/>
                  </a:ext>
                </a:extLst>
              </a:tr>
              <a:tr h="685024">
                <a:tc vMerge="1">
                  <a:txBody>
                    <a:bodyPr/>
                    <a:lstStyle/>
                    <a:p>
                      <a:endParaRPr lang="ru-RU" sz="1200" dirty="0">
                        <a:latin typeface="+mn-lt"/>
                      </a:endParaRPr>
                    </a:p>
                  </a:txBody>
                  <a:tcPr marL="91441" marR="91441"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налоговые и неналоговые</a:t>
                      </a:r>
                    </a:p>
                    <a:p>
                      <a:pPr algn="ctr"/>
                      <a:r>
                        <a:rPr lang="ru-RU" sz="1100" b="1" dirty="0" smtClean="0">
                          <a:solidFill>
                            <a:srgbClr val="002060"/>
                          </a:solidFill>
                          <a:latin typeface="Times New Roman" panose="02020603050405020304" pitchFamily="18" charset="0"/>
                          <a:cs typeface="Times New Roman" panose="02020603050405020304" pitchFamily="18" charset="0"/>
                        </a:rPr>
                        <a:t>доходы</a:t>
                      </a:r>
                      <a:endParaRPr lang="ru-RU" sz="1100" b="1" dirty="0">
                        <a:solidFill>
                          <a:srgbClr val="002060"/>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1"/>
                  </a:ext>
                </a:extLst>
              </a:tr>
              <a:tr h="494827">
                <a:tc gridSpan="7">
                  <a:txBody>
                    <a:bodyPr/>
                    <a:lstStyle/>
                    <a:p>
                      <a:pPr algn="ct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Решение Совета депутатов городского округа Чехов от 1</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3</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.12.202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2</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 </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50/5</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2</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«О бюджете городского округа Чехов                           на 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3</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год и на плановый период 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4</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и 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5</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годов» </a:t>
                      </a:r>
                      <a:endParaRPr lang="ru-RU" sz="1200" b="1" dirty="0">
                        <a:solidFill>
                          <a:schemeClr val="bg2">
                            <a:lumMod val="50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300900">
                <a:tc>
                  <a:txBody>
                    <a:bodyPr/>
                    <a:lstStyle/>
                    <a:p>
                      <a:pPr algn="ctr"/>
                      <a:r>
                        <a:rPr lang="ru-RU" sz="12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1200" dirty="0" smtClean="0">
                          <a:solidFill>
                            <a:schemeClr val="bg2">
                              <a:lumMod val="50000"/>
                            </a:schemeClr>
                          </a:solidFill>
                          <a:latin typeface="Times New Roman" panose="02020603050405020304" pitchFamily="18" charset="0"/>
                          <a:cs typeface="Times New Roman" panose="02020603050405020304" pitchFamily="18" charset="0"/>
                        </a:rPr>
                        <a:t>50/5</a:t>
                      </a:r>
                      <a:r>
                        <a:rPr lang="ru-RU" sz="1200" dirty="0" smtClean="0">
                          <a:solidFill>
                            <a:schemeClr val="bg2">
                              <a:lumMod val="50000"/>
                            </a:schemeClr>
                          </a:solidFill>
                          <a:latin typeface="Times New Roman" panose="02020603050405020304" pitchFamily="18" charset="0"/>
                          <a:cs typeface="Times New Roman" panose="02020603050405020304" pitchFamily="18" charset="0"/>
                        </a:rPr>
                        <a:t>-202</a:t>
                      </a:r>
                      <a:r>
                        <a:rPr lang="en-US" sz="1200" dirty="0" smtClean="0">
                          <a:solidFill>
                            <a:schemeClr val="bg2">
                              <a:lumMod val="50000"/>
                            </a:schemeClr>
                          </a:solidFill>
                          <a:latin typeface="Times New Roman" panose="02020603050405020304" pitchFamily="18" charset="0"/>
                          <a:cs typeface="Times New Roman" panose="02020603050405020304" pitchFamily="18" charset="0"/>
                        </a:rPr>
                        <a:t>2</a:t>
                      </a:r>
                      <a:r>
                        <a:rPr lang="ru-RU" sz="1200" baseline="0" dirty="0" smtClean="0">
                          <a:solidFill>
                            <a:schemeClr val="bg2">
                              <a:lumMod val="50000"/>
                            </a:schemeClr>
                          </a:solidFill>
                          <a:latin typeface="Times New Roman" panose="02020603050405020304" pitchFamily="18" charset="0"/>
                          <a:cs typeface="Times New Roman" panose="02020603050405020304" pitchFamily="18" charset="0"/>
                        </a:rPr>
                        <a:t> </a:t>
                      </a:r>
                      <a:r>
                        <a:rPr lang="ru-RU" sz="1200" dirty="0" smtClean="0">
                          <a:solidFill>
                            <a:schemeClr val="bg2">
                              <a:lumMod val="50000"/>
                            </a:schemeClr>
                          </a:solidFill>
                          <a:latin typeface="Times New Roman" panose="02020603050405020304" pitchFamily="18" charset="0"/>
                          <a:cs typeface="Times New Roman" panose="02020603050405020304" pitchFamily="18" charset="0"/>
                        </a:rPr>
                        <a:t>от 1</a:t>
                      </a:r>
                      <a:r>
                        <a:rPr lang="en-US" sz="1200" dirty="0" smtClean="0">
                          <a:solidFill>
                            <a:schemeClr val="bg2">
                              <a:lumMod val="50000"/>
                            </a:schemeClr>
                          </a:solidFill>
                          <a:latin typeface="Times New Roman" panose="02020603050405020304" pitchFamily="18" charset="0"/>
                          <a:cs typeface="Times New Roman" panose="02020603050405020304" pitchFamily="18" charset="0"/>
                        </a:rPr>
                        <a:t>3</a:t>
                      </a:r>
                      <a:r>
                        <a:rPr lang="ru-RU" sz="1200" dirty="0" smtClean="0">
                          <a:solidFill>
                            <a:schemeClr val="bg2">
                              <a:lumMod val="50000"/>
                            </a:schemeClr>
                          </a:solidFill>
                          <a:latin typeface="Times New Roman" panose="02020603050405020304" pitchFamily="18" charset="0"/>
                          <a:cs typeface="Times New Roman" panose="02020603050405020304" pitchFamily="18" charset="0"/>
                        </a:rPr>
                        <a:t>.12.202</a:t>
                      </a:r>
                      <a:r>
                        <a:rPr lang="en-US" sz="1200" dirty="0" smtClean="0">
                          <a:solidFill>
                            <a:schemeClr val="bg2">
                              <a:lumMod val="50000"/>
                            </a:schemeClr>
                          </a:solidFill>
                          <a:latin typeface="Times New Roman" panose="02020603050405020304" pitchFamily="18" charset="0"/>
                          <a:cs typeface="Times New Roman" panose="02020603050405020304" pitchFamily="18" charset="0"/>
                        </a:rPr>
                        <a:t>2</a:t>
                      </a:r>
                      <a:endParaRPr lang="ru-RU" sz="1200" dirty="0">
                        <a:solidFill>
                          <a:schemeClr val="bg2">
                            <a:lumMod val="50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7 248 004,0</a:t>
                      </a: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3 561 953,9</a:t>
                      </a: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7 </a:t>
                      </a:r>
                      <a:r>
                        <a:rPr lang="en-US" sz="1200" dirty="0" smtClean="0">
                          <a:solidFill>
                            <a:schemeClr val="tx2">
                              <a:lumMod val="75000"/>
                            </a:schemeClr>
                          </a:solidFill>
                          <a:latin typeface="Times New Roman" panose="02020603050405020304" pitchFamily="18" charset="0"/>
                          <a:cs typeface="Times New Roman" panose="02020603050405020304" pitchFamily="18" charset="0"/>
                        </a:rPr>
                        <a:t>248 004,0</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0,0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0,0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0,0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94827">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Решения Совета депутатов городского округа Чехов «О внесении изменений в решение Совета депутатов городского округа Чехов «О бюджете городского округа Чехов на 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3</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год и на плановый период 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4</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и 202</a:t>
                      </a:r>
                      <a:r>
                        <a:rPr lang="en-US" altLang="ru-RU" sz="1200" b="1" dirty="0" smtClean="0">
                          <a:solidFill>
                            <a:schemeClr val="bg2">
                              <a:lumMod val="50000"/>
                            </a:schemeClr>
                          </a:solidFill>
                          <a:latin typeface="Times New Roman" panose="02020603050405020304" pitchFamily="18" charset="0"/>
                          <a:cs typeface="Times New Roman" panose="02020603050405020304" pitchFamily="18" charset="0"/>
                        </a:rPr>
                        <a:t>5</a:t>
                      </a:r>
                      <a:r>
                        <a:rPr lang="ru-RU" altLang="ru-RU" sz="1200" b="1" dirty="0" smtClean="0">
                          <a:solidFill>
                            <a:schemeClr val="bg2">
                              <a:lumMod val="50000"/>
                            </a:schemeClr>
                          </a:solidFill>
                          <a:latin typeface="Times New Roman" panose="02020603050405020304" pitchFamily="18" charset="0"/>
                          <a:cs typeface="Times New Roman" panose="02020603050405020304" pitchFamily="18" charset="0"/>
                        </a:rPr>
                        <a:t> годов» </a:t>
                      </a:r>
                      <a:endParaRPr lang="ru-RU" sz="1200" b="1" dirty="0" smtClean="0">
                        <a:solidFill>
                          <a:schemeClr val="bg2">
                            <a:lumMod val="50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r h="296873">
                <a:tc>
                  <a:txBody>
                    <a:bodyPr/>
                    <a:lstStyle/>
                    <a:p>
                      <a:pPr algn="ctr"/>
                      <a:r>
                        <a:rPr lang="ru-RU" sz="1200" dirty="0" smtClean="0">
                          <a:solidFill>
                            <a:srgbClr val="0070C0"/>
                          </a:solidFill>
                          <a:latin typeface="Times New Roman" panose="02020603050405020304" pitchFamily="18" charset="0"/>
                          <a:cs typeface="Times New Roman" panose="02020603050405020304" pitchFamily="18" charset="0"/>
                        </a:rPr>
                        <a:t>№ </a:t>
                      </a:r>
                      <a:r>
                        <a:rPr lang="en-US" sz="1200" dirty="0" smtClean="0">
                          <a:solidFill>
                            <a:srgbClr val="0070C0"/>
                          </a:solidFill>
                          <a:latin typeface="Times New Roman" panose="02020603050405020304" pitchFamily="18" charset="0"/>
                          <a:cs typeface="Times New Roman" panose="02020603050405020304" pitchFamily="18" charset="0"/>
                        </a:rPr>
                        <a:t>11</a:t>
                      </a:r>
                      <a:r>
                        <a:rPr lang="ru-RU" sz="1200" dirty="0" smtClean="0">
                          <a:solidFill>
                            <a:srgbClr val="0070C0"/>
                          </a:solidFill>
                          <a:latin typeface="Times New Roman" panose="02020603050405020304" pitchFamily="18" charset="0"/>
                          <a:cs typeface="Times New Roman" panose="02020603050405020304" pitchFamily="18" charset="0"/>
                        </a:rPr>
                        <a:t>/2-202</a:t>
                      </a:r>
                      <a:r>
                        <a:rPr lang="en-US" sz="1200" dirty="0" smtClean="0">
                          <a:solidFill>
                            <a:srgbClr val="0070C0"/>
                          </a:solidFill>
                          <a:latin typeface="Times New Roman" panose="02020603050405020304" pitchFamily="18" charset="0"/>
                          <a:cs typeface="Times New Roman" panose="02020603050405020304" pitchFamily="18" charset="0"/>
                        </a:rPr>
                        <a:t>3</a:t>
                      </a:r>
                      <a:r>
                        <a:rPr lang="ru-RU" sz="1200" dirty="0" smtClean="0">
                          <a:solidFill>
                            <a:srgbClr val="0070C0"/>
                          </a:solidFill>
                          <a:latin typeface="Times New Roman" panose="02020603050405020304" pitchFamily="18" charset="0"/>
                          <a:cs typeface="Times New Roman" panose="02020603050405020304" pitchFamily="18" charset="0"/>
                        </a:rPr>
                        <a:t> от 1</a:t>
                      </a:r>
                      <a:r>
                        <a:rPr lang="en-US" sz="1200" dirty="0" smtClean="0">
                          <a:solidFill>
                            <a:srgbClr val="0070C0"/>
                          </a:solidFill>
                          <a:latin typeface="Times New Roman" panose="02020603050405020304" pitchFamily="18" charset="0"/>
                          <a:cs typeface="Times New Roman" panose="02020603050405020304" pitchFamily="18" charset="0"/>
                        </a:rPr>
                        <a:t>6</a:t>
                      </a:r>
                      <a:r>
                        <a:rPr lang="ru-RU" sz="1200" dirty="0" smtClean="0">
                          <a:solidFill>
                            <a:srgbClr val="0070C0"/>
                          </a:solidFill>
                          <a:latin typeface="Times New Roman" panose="02020603050405020304" pitchFamily="18" charset="0"/>
                          <a:cs typeface="Times New Roman" panose="02020603050405020304" pitchFamily="18" charset="0"/>
                        </a:rPr>
                        <a:t>.02.202</a:t>
                      </a:r>
                      <a:r>
                        <a:rPr lang="en-US" sz="1200" dirty="0" smtClean="0">
                          <a:solidFill>
                            <a:srgbClr val="0070C0"/>
                          </a:solidFill>
                          <a:latin typeface="Times New Roman" panose="02020603050405020304" pitchFamily="18" charset="0"/>
                          <a:cs typeface="Times New Roman" panose="02020603050405020304" pitchFamily="18" charset="0"/>
                        </a:rPr>
                        <a:t>3</a:t>
                      </a:r>
                      <a:endParaRPr lang="ru-RU" sz="1200" dirty="0">
                        <a:solidFill>
                          <a:srgbClr val="0070C0"/>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7 114 207,4</a:t>
                      </a:r>
                      <a:endParaRPr lang="ru-RU" sz="1200" dirty="0">
                        <a:solidFill>
                          <a:srgbClr val="002060"/>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3 561 953,9</a:t>
                      </a: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chemeClr val="tx2">
                              <a:lumMod val="75000"/>
                            </a:schemeClr>
                          </a:solidFill>
                          <a:latin typeface="Times New Roman" panose="02020603050405020304" pitchFamily="18" charset="0"/>
                          <a:cs typeface="Times New Roman" panose="02020603050405020304" pitchFamily="18" charset="0"/>
                        </a:rPr>
                        <a:t>7 </a:t>
                      </a:r>
                      <a:r>
                        <a:rPr lang="en-US" sz="1200" dirty="0" smtClean="0">
                          <a:solidFill>
                            <a:schemeClr val="tx2">
                              <a:lumMod val="75000"/>
                            </a:schemeClr>
                          </a:solidFill>
                          <a:latin typeface="Times New Roman" panose="02020603050405020304" pitchFamily="18" charset="0"/>
                          <a:cs typeface="Times New Roman" panose="02020603050405020304" pitchFamily="18" charset="0"/>
                        </a:rPr>
                        <a:t>247 079,6</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-132 872,2</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rPr>
                        <a:t>0,0</a:t>
                      </a:r>
                      <a:endParaRPr kumimoji="0" lang="ru-RU" sz="1200" b="0" i="0" u="none" strike="noStrike" kern="1200" cap="none" spc="0" normalizeH="0" baseline="0" noProof="0" dirty="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5,0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96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82/6</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от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22</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6</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endParaRPr kumimoji="0" lang="ru-RU"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7 730 151,2</a:t>
                      </a:r>
                      <a:endParaRPr lang="ru-RU" sz="1200" dirty="0">
                        <a:solidFill>
                          <a:srgbClr val="002060"/>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3 612 402,8</a:t>
                      </a: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chemeClr val="tx2">
                              <a:lumMod val="75000"/>
                            </a:schemeClr>
                          </a:solidFill>
                          <a:latin typeface="Times New Roman" panose="02020603050405020304" pitchFamily="18" charset="0"/>
                          <a:cs typeface="Times New Roman" panose="02020603050405020304" pitchFamily="18" charset="0"/>
                        </a:rPr>
                        <a:t>7 </a:t>
                      </a:r>
                      <a:r>
                        <a:rPr lang="en-US" sz="1200" dirty="0" smtClean="0">
                          <a:solidFill>
                            <a:schemeClr val="tx2">
                              <a:lumMod val="75000"/>
                            </a:schemeClr>
                          </a:solidFill>
                          <a:latin typeface="Times New Roman" panose="02020603050405020304" pitchFamily="18" charset="0"/>
                          <a:cs typeface="Times New Roman" panose="02020603050405020304" pitchFamily="18" charset="0"/>
                        </a:rPr>
                        <a:t>863 023,4</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-132 872,2</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rPr>
                        <a:t>0,0</a:t>
                      </a:r>
                      <a:endParaRPr kumimoji="0" lang="ru-RU" sz="1200" b="0" i="0" u="none" strike="noStrike" kern="1200" cap="none" spc="0" normalizeH="0" baseline="0" noProof="0" dirty="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4,9</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96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96/7</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от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7</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endParaRPr kumimoji="0" lang="ru-RU"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7 956 185,2</a:t>
                      </a: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3 645 874,2</a:t>
                      </a: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8 089 057,4</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-132 872,2</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rPr>
                        <a:t>0,0</a:t>
                      </a:r>
                      <a:endParaRPr kumimoji="0" lang="ru-RU" sz="1200" b="0" i="0" u="none" strike="noStrike" kern="1200" cap="none" spc="0" normalizeH="0" baseline="0" noProof="0" dirty="0">
                        <a:ln>
                          <a:noFill/>
                        </a:ln>
                        <a:solidFill>
                          <a:schemeClr val="tx2">
                            <a:lumMod val="75000"/>
                          </a:schemeClr>
                        </a:solidFill>
                        <a:effectLst/>
                        <a:uLnTx/>
                        <a:uFillTx/>
                        <a:latin typeface="Times New Roman" panose="02020603050405020304" pitchFamily="18" charset="0"/>
                        <a:ea typeface="+mn-ea"/>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4,9</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338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10299056"/>
              </p:ext>
            </p:extLst>
          </p:nvPr>
        </p:nvGraphicFramePr>
        <p:xfrm>
          <a:off x="504825" y="744879"/>
          <a:ext cx="8970963" cy="5436117"/>
        </p:xfrm>
        <a:graphic>
          <a:graphicData uri="http://schemas.openxmlformats.org/drawingml/2006/table">
            <a:tbl>
              <a:tblPr/>
              <a:tblGrid>
                <a:gridCol w="3906053">
                  <a:extLst>
                    <a:ext uri="{9D8B030D-6E8A-4147-A177-3AD203B41FA5}">
                      <a16:colId xmlns:a16="http://schemas.microsoft.com/office/drawing/2014/main" xmlns="" val="20000"/>
                    </a:ext>
                  </a:extLst>
                </a:gridCol>
                <a:gridCol w="801134">
                  <a:extLst>
                    <a:ext uri="{9D8B030D-6E8A-4147-A177-3AD203B41FA5}">
                      <a16:colId xmlns:a16="http://schemas.microsoft.com/office/drawing/2014/main" xmlns="" val="20001"/>
                    </a:ext>
                  </a:extLst>
                </a:gridCol>
                <a:gridCol w="1035441">
                  <a:extLst>
                    <a:ext uri="{9D8B030D-6E8A-4147-A177-3AD203B41FA5}">
                      <a16:colId xmlns:a16="http://schemas.microsoft.com/office/drawing/2014/main" xmlns="" val="20002"/>
                    </a:ext>
                  </a:extLst>
                </a:gridCol>
                <a:gridCol w="1152299">
                  <a:extLst>
                    <a:ext uri="{9D8B030D-6E8A-4147-A177-3AD203B41FA5}">
                      <a16:colId xmlns:a16="http://schemas.microsoft.com/office/drawing/2014/main" xmlns="" val="20003"/>
                    </a:ext>
                  </a:extLst>
                </a:gridCol>
                <a:gridCol w="998648">
                  <a:extLst>
                    <a:ext uri="{9D8B030D-6E8A-4147-A177-3AD203B41FA5}">
                      <a16:colId xmlns:a16="http://schemas.microsoft.com/office/drawing/2014/main" xmlns="" val="20004"/>
                    </a:ext>
                  </a:extLst>
                </a:gridCol>
                <a:gridCol w="1077388">
                  <a:extLst>
                    <a:ext uri="{9D8B030D-6E8A-4147-A177-3AD203B41FA5}">
                      <a16:colId xmlns:a16="http://schemas.microsoft.com/office/drawing/2014/main" xmlns="" val="20005"/>
                    </a:ext>
                  </a:extLst>
                </a:gridCol>
              </a:tblGrid>
              <a:tr h="1005657">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55" marR="91455" marT="45661" marB="4566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50" marR="91450" marT="45634" marB="456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55" marR="91455" marT="45584" marB="455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5" marR="91455" marT="45584" marB="455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5" marR="91455" marT="45584" marB="455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63" marR="91463" marT="45552" marB="455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83665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Ежегодное снижение доли просроченной кредиторской</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задолженности в расходах бюджета городского округа</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Чехов</a:t>
                      </a:r>
                    </a:p>
                  </a:txBody>
                  <a:tcPr marL="91441" marR="91441"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0</a:t>
                      </a:r>
                    </a:p>
                  </a:txBody>
                  <a:tcPr marL="91450" marR="91450" marT="45673" marB="456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0</a:t>
                      </a:r>
                    </a:p>
                  </a:txBody>
                  <a:tcPr marL="91450" marR="91450" marT="45673" marB="456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rPr>
                        <a:t>да</a:t>
                      </a:r>
                    </a:p>
                  </a:txBody>
                  <a:tcPr marL="91450" marR="91450" marT="45673" marB="456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0214">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Отсутствие просроченной кредиторской задолженности</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 оплате труда включая начисления на оплату труда)</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муниципальных учреждений в общем объеме расходов</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муниципального образования на оплату труда (включая</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начисления на оплату труда)</a:t>
                      </a:r>
                    </a:p>
                  </a:txBody>
                  <a:tcPr marL="91441" marR="91441"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да/нет</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rPr>
                        <a:t>да</a:t>
                      </a:r>
                    </a:p>
                  </a:txBody>
                  <a:tcPr marL="91450" marR="91450" marT="45673" marB="456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50" marR="91450" marT="45673" marB="456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rPr>
                        <a:t>да</a:t>
                      </a:r>
                    </a:p>
                  </a:txBody>
                  <a:tcPr marL="91450" marR="91450" marT="45673" marB="456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44009">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Отношение дефицита бюджета муниципального</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образования к доходам бюджета без учета</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безвозмездных поступлений и (или) поступлений</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налоговых доходов по дополнительным нормативам</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отчислений</a:t>
                      </a:r>
                    </a:p>
                  </a:txBody>
                  <a:tcPr marL="91441" marR="91441" marT="45697" marB="45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10,0</a:t>
                      </a:r>
                    </a:p>
                  </a:txBody>
                  <a:tcPr marL="91444" marR="91444"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9,5</a:t>
                      </a:r>
                    </a:p>
                  </a:txBody>
                  <a:tcPr marL="91444" marR="91444"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rPr>
                        <a:t>да</a:t>
                      </a:r>
                    </a:p>
                  </a:txBody>
                  <a:tcPr marL="91444" marR="91444"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69582">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Отношение объема муниципального долга к годовому</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объему доходов бюджета без учета безвозмездных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поступлений и (или) поступлений налоговых доходов по</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дополнительным нормативам отчислений</a:t>
                      </a:r>
                    </a:p>
                  </a:txBody>
                  <a:tcPr marL="91441" marR="91441" marT="45697" marB="45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&lt; 50</a:t>
                      </a: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&lt; 50</a:t>
                      </a: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91444" marR="91444"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31,9</a:t>
                      </a:r>
                    </a:p>
                  </a:txBody>
                  <a:tcPr marL="91444" marR="91444"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4" marR="91444"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135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8234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136462456"/>
              </p:ext>
            </p:extLst>
          </p:nvPr>
        </p:nvGraphicFramePr>
        <p:xfrm>
          <a:off x="355600" y="560070"/>
          <a:ext cx="9190038" cy="5823193"/>
        </p:xfrm>
        <a:graphic>
          <a:graphicData uri="http://schemas.openxmlformats.org/drawingml/2006/table">
            <a:tbl>
              <a:tblPr/>
              <a:tblGrid>
                <a:gridCol w="3445934">
                  <a:extLst>
                    <a:ext uri="{9D8B030D-6E8A-4147-A177-3AD203B41FA5}">
                      <a16:colId xmlns:a16="http://schemas.microsoft.com/office/drawing/2014/main" xmlns="" val="20000"/>
                    </a:ext>
                  </a:extLst>
                </a:gridCol>
                <a:gridCol w="1026944">
                  <a:extLst>
                    <a:ext uri="{9D8B030D-6E8A-4147-A177-3AD203B41FA5}">
                      <a16:colId xmlns:a16="http://schemas.microsoft.com/office/drawing/2014/main" xmlns="" val="20001"/>
                    </a:ext>
                  </a:extLst>
                </a:gridCol>
                <a:gridCol w="1048215">
                  <a:extLst>
                    <a:ext uri="{9D8B030D-6E8A-4147-A177-3AD203B41FA5}">
                      <a16:colId xmlns:a16="http://schemas.microsoft.com/office/drawing/2014/main" xmlns="" val="20002"/>
                    </a:ext>
                  </a:extLst>
                </a:gridCol>
                <a:gridCol w="1048214">
                  <a:extLst>
                    <a:ext uri="{9D8B030D-6E8A-4147-A177-3AD203B41FA5}">
                      <a16:colId xmlns:a16="http://schemas.microsoft.com/office/drawing/2014/main" xmlns="" val="20003"/>
                    </a:ext>
                  </a:extLst>
                </a:gridCol>
                <a:gridCol w="1148576">
                  <a:extLst>
                    <a:ext uri="{9D8B030D-6E8A-4147-A177-3AD203B41FA5}">
                      <a16:colId xmlns:a16="http://schemas.microsoft.com/office/drawing/2014/main" xmlns="" val="20004"/>
                    </a:ext>
                  </a:extLst>
                </a:gridCol>
                <a:gridCol w="1472155">
                  <a:extLst>
                    <a:ext uri="{9D8B030D-6E8A-4147-A177-3AD203B41FA5}">
                      <a16:colId xmlns:a16="http://schemas.microsoft.com/office/drawing/2014/main" xmlns="" val="20005"/>
                    </a:ext>
                  </a:extLst>
                </a:gridCol>
              </a:tblGrid>
              <a:tr h="1009455">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7" marR="91447"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2" marR="91442"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08" marB="456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08" marB="456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08" marB="456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5" marR="91455" marT="45596" marB="455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701020">
                <a:tc gridSpan="6">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altLang="ru-RU" sz="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altLang="ru-RU" sz="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91437" marR="91437"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606657">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Информирование населения в средствах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массовой информации</a:t>
                      </a:r>
                    </a:p>
                  </a:txBody>
                  <a:tcPr marL="91441" marR="91441"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процент</a:t>
                      </a:r>
                      <a:endPar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245,48</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330,82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7" marR="91437"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0016">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Наличие незаконных рекламных конструкций,</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установленных на территории муниципального</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образования</a:t>
                      </a:r>
                    </a:p>
                  </a:txBody>
                  <a:tcPr marL="91441" marR="91441"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процент</a:t>
                      </a:r>
                      <a:endPar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marT="45697" marB="45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6" marR="91436" marT="45697" marB="45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93843">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участников мероприятий, направленных на укрепление общероссийского гражданского единства и этнокультурное развитие народов России</a:t>
                      </a:r>
                    </a:p>
                  </a:txBody>
                  <a:tcPr marL="91441" marR="91441" marT="45637" marB="456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человек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1" marR="91451" marT="45650" marB="456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3994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участников мероприятий по сохранению и поддержке русского языка как государственного языка Российской Федерации</a:t>
                      </a:r>
                    </a:p>
                  </a:txBody>
                  <a:tcPr marL="91441" marR="91441" marT="45637" marB="456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1150" b="0" i="0" u="none" strike="noStrike" kern="1200" cap="none" spc="0" normalizeH="0" baseline="0" noProof="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человек</a:t>
                      </a:r>
                      <a:endPar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tabLst>
                          <a:tab pos="2002790" algn="l"/>
                        </a:tabLs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tabLst>
                          <a:tab pos="2002790" algn="l"/>
                        </a:tabLs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tabLst>
                          <a:tab pos="2002790" algn="l"/>
                        </a:tabLs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1" marR="91451"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9940">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участников мероприятий по социально-культурной адаптации и интеграции иностранных граждан в Московской области</a:t>
                      </a:r>
                    </a:p>
                  </a:txBody>
                  <a:tcPr marL="91441" marR="91441" marT="45637" marB="456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1150" b="0" i="0" u="none" strike="noStrike" kern="1200" cap="none" spc="0" normalizeH="0" baseline="0" noProof="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человек</a:t>
                      </a:r>
                      <a:endPar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1" marR="91451"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639948">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участников мероприятий по развитию государственно-общественного партнерства в сфере государственной национальной политики Московской области</a:t>
                      </a:r>
                    </a:p>
                  </a:txBody>
                  <a:tcPr marL="91441" marR="91441" marT="45641" marB="4564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человек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40</a:t>
                      </a:r>
                      <a:endParaRPr lang="ru-RU" sz="1150" dirty="0">
                        <a:solidFill>
                          <a:srgbClr val="002060"/>
                        </a:solidFill>
                        <a:latin typeface="Times New Roman" panose="02020603050405020304" pitchFamily="18" charset="0"/>
                        <a:cs typeface="Times New Roman" panose="02020603050405020304" pitchFamily="18" charset="0"/>
                      </a:endParaRPr>
                    </a:p>
                  </a:txBody>
                  <a:tcPr marL="91451" marR="91451"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1" marR="91451"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5356476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62280274"/>
              </p:ext>
            </p:extLst>
          </p:nvPr>
        </p:nvGraphicFramePr>
        <p:xfrm>
          <a:off x="396240" y="791387"/>
          <a:ext cx="9152131" cy="5096786"/>
        </p:xfrm>
        <a:graphic>
          <a:graphicData uri="http://schemas.openxmlformats.org/drawingml/2006/table">
            <a:tbl>
              <a:tblPr/>
              <a:tblGrid>
                <a:gridCol w="4001456">
                  <a:extLst>
                    <a:ext uri="{9D8B030D-6E8A-4147-A177-3AD203B41FA5}">
                      <a16:colId xmlns:a16="http://schemas.microsoft.com/office/drawing/2014/main" xmlns="" val="20000"/>
                    </a:ext>
                  </a:extLst>
                </a:gridCol>
                <a:gridCol w="776188">
                  <a:extLst>
                    <a:ext uri="{9D8B030D-6E8A-4147-A177-3AD203B41FA5}">
                      <a16:colId xmlns:a16="http://schemas.microsoft.com/office/drawing/2014/main" xmlns="" val="20001"/>
                    </a:ext>
                  </a:extLst>
                </a:gridCol>
                <a:gridCol w="1046605">
                  <a:extLst>
                    <a:ext uri="{9D8B030D-6E8A-4147-A177-3AD203B41FA5}">
                      <a16:colId xmlns:a16="http://schemas.microsoft.com/office/drawing/2014/main" xmlns="" val="20002"/>
                    </a:ext>
                  </a:extLst>
                </a:gridCol>
                <a:gridCol w="1046605">
                  <a:extLst>
                    <a:ext uri="{9D8B030D-6E8A-4147-A177-3AD203B41FA5}">
                      <a16:colId xmlns:a16="http://schemas.microsoft.com/office/drawing/2014/main" xmlns="" val="20003"/>
                    </a:ext>
                  </a:extLst>
                </a:gridCol>
                <a:gridCol w="1025391">
                  <a:extLst>
                    <a:ext uri="{9D8B030D-6E8A-4147-A177-3AD203B41FA5}">
                      <a16:colId xmlns:a16="http://schemas.microsoft.com/office/drawing/2014/main" xmlns="" val="20004"/>
                    </a:ext>
                  </a:extLst>
                </a:gridCol>
                <a:gridCol w="1255886">
                  <a:extLst>
                    <a:ext uri="{9D8B030D-6E8A-4147-A177-3AD203B41FA5}">
                      <a16:colId xmlns:a16="http://schemas.microsoft.com/office/drawing/2014/main" xmlns="" val="20005"/>
                    </a:ext>
                  </a:extLst>
                </a:gridCol>
              </a:tblGrid>
              <a:tr h="1005593">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4" marR="91444"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2" marR="91442" marT="45653" marB="456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582" marB="455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82" marB="455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82" marB="455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5" marR="91455" marT="45571" marB="455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61051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молодежи, задействованной в мероприятиях по вовлечению в творческую деятельность</a:t>
                      </a:r>
                    </a:p>
                  </a:txBody>
                  <a:tcPr marL="91441" marR="91441" marT="45656" marB="456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42</a:t>
                      </a:r>
                    </a:p>
                  </a:txBody>
                  <a:tcPr marL="68580" marR="68580" marT="0" marB="0" anchor="ctr" horzOverflow="overflow">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42</a:t>
                      </a:r>
                    </a:p>
                  </a:txBody>
                  <a:tcPr marL="68580" marR="68580" marT="0" marB="0" anchor="ctr" horzOverflow="overflow">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42</a:t>
                      </a:r>
                    </a:p>
                  </a:txBody>
                  <a:tcPr marL="68580" marR="68580" marT="0" marB="0" anchor="ctr" horzOverflow="overflow">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1" marR="91451" marT="45691" marB="45691" anchor="ctr"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1"/>
                  </a:ext>
                </a:extLst>
              </a:tr>
              <a:tr h="927133">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Общая численность граждан Российской Федерации,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a:t>
                      </a:r>
                    </a:p>
                  </a:txBody>
                  <a:tcPr marL="91439" marR="91439"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млн чел.</a:t>
                      </a:r>
                    </a:p>
                  </a:txBody>
                  <a:tcPr marL="68580" marR="68580" marT="0" marB="0" anchor="ctr" horzOverflow="overflow">
                    <a:lnL w="12700" cap="flat" cmpd="sng" algn="ctr">
                      <a:solidFill>
                        <a:srgbClr val="000000"/>
                      </a:solidFill>
                      <a:prstDash val="solid"/>
                      <a:round/>
                      <a:headEnd type="none" w="med" len="med"/>
                      <a:tailEnd type="none" w="med" len="med"/>
                    </a:ln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0,018952</a:t>
                      </a:r>
                    </a:p>
                  </a:txBody>
                  <a:tcPr marL="68580" marR="68580" marT="0" marB="0" anchor="ctr" horzOverflow="overflow"/>
                </a:tc>
                <a:tc>
                  <a:txBody>
                    <a:bodyPr/>
                    <a:lstStyle/>
                    <a:p>
                      <a:pPr algn="ctr">
                        <a:lnSpc>
                          <a:spcPct val="115000"/>
                        </a:lnSpc>
                        <a:spcAft>
                          <a:spcPts val="0"/>
                        </a:spcAft>
                      </a:pPr>
                      <a:endPar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0,018952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0,018952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84" marB="45684" anchor="ctr" horzOverflow="overflow"/>
                </a:tc>
                <a:extLst>
                  <a:ext uri="{0D108BD9-81ED-4DB2-BD59-A6C34878D82A}">
                    <a16:rowId xmlns:a16="http://schemas.microsoft.com/office/drawing/2014/main" xmlns="" val="10002"/>
                  </a:ext>
                </a:extLst>
              </a:tr>
              <a:tr h="493728">
                <a:tc gridSpan="6">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«Развитие и функционирование дорожно-транспортного комплекса»</a:t>
                      </a:r>
                    </a:p>
                  </a:txBody>
                  <a:tcPr marL="91439" marR="91439" marT="45688" marB="45688"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tcPr>
                </a:tc>
                <a:tc hMerge="1">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hMerge="1">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tc>
                <a:tc hMerge="1">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55" marR="91455" marT="45684" marB="45684" anchor="ctr" horzOverflow="overflow"/>
                </a:tc>
                <a:tc hMerge="1">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55" marR="91455" marT="45684" marB="45684" anchor="ctr" horzOverflow="overflow"/>
                </a:tc>
                <a:extLst>
                  <a:ext uri="{0D108BD9-81ED-4DB2-BD59-A6C34878D82A}">
                    <a16:rowId xmlns:a16="http://schemas.microsoft.com/office/drawing/2014/main" xmlns="" val="10003"/>
                  </a:ext>
                </a:extLst>
              </a:tr>
              <a:tr h="555182">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 включенных в Перечень маршрутов регулярных перевозок по регулируемым тарифам, на которых отдельным категориям граждан предоставляются меры социальной поддержки, утверждаемый Правительством Московской области</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75,0</a:t>
                      </a:r>
                    </a:p>
                  </a:txBody>
                  <a:tcPr marL="68580" marR="68580" marT="0" marB="0" anchor="ctr" horzOverflow="overflow"/>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97,0</a:t>
                      </a:r>
                    </a:p>
                  </a:txBody>
                  <a:tcPr marL="68580" marR="68580" marT="0" marB="0" anchor="ctr" horzOverflow="overflow"/>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95,4</a:t>
                      </a:r>
                    </a:p>
                  </a:txBody>
                  <a:tcPr marL="68580" marR="68580" marT="0" marB="0" anchor="ctr" horzOverflow="overflow"/>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84" marB="45684" anchor="ctr" horzOverflow="overflow"/>
                </a:tc>
                <a:extLst>
                  <a:ext uri="{0D108BD9-81ED-4DB2-BD59-A6C34878D82A}">
                    <a16:rowId xmlns:a16="http://schemas.microsoft.com/office/drawing/2014/main" xmlns="" val="10004"/>
                  </a:ext>
                </a:extLst>
              </a:tr>
            </a:tbl>
          </a:graphicData>
        </a:graphic>
      </p:graphicFrame>
      <p:pic>
        <p:nvPicPr>
          <p:cNvPr id="1372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1086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79653009"/>
              </p:ext>
            </p:extLst>
          </p:nvPr>
        </p:nvGraphicFramePr>
        <p:xfrm>
          <a:off x="504825" y="769087"/>
          <a:ext cx="9059864" cy="5311542"/>
        </p:xfrm>
        <a:graphic>
          <a:graphicData uri="http://schemas.openxmlformats.org/drawingml/2006/table">
            <a:tbl>
              <a:tblPr/>
              <a:tblGrid>
                <a:gridCol w="3788395">
                  <a:extLst>
                    <a:ext uri="{9D8B030D-6E8A-4147-A177-3AD203B41FA5}">
                      <a16:colId xmlns:a16="http://schemas.microsoft.com/office/drawing/2014/main" xmlns="" val="20000"/>
                    </a:ext>
                  </a:extLst>
                </a:gridCol>
                <a:gridCol w="970156">
                  <a:extLst>
                    <a:ext uri="{9D8B030D-6E8A-4147-A177-3AD203B41FA5}">
                      <a16:colId xmlns:a16="http://schemas.microsoft.com/office/drawing/2014/main" xmlns="" val="20001"/>
                    </a:ext>
                  </a:extLst>
                </a:gridCol>
                <a:gridCol w="936702">
                  <a:extLst>
                    <a:ext uri="{9D8B030D-6E8A-4147-A177-3AD203B41FA5}">
                      <a16:colId xmlns:a16="http://schemas.microsoft.com/office/drawing/2014/main" xmlns="" val="20002"/>
                    </a:ext>
                  </a:extLst>
                </a:gridCol>
                <a:gridCol w="1081668">
                  <a:extLst>
                    <a:ext uri="{9D8B030D-6E8A-4147-A177-3AD203B41FA5}">
                      <a16:colId xmlns:a16="http://schemas.microsoft.com/office/drawing/2014/main" xmlns="" val="20003"/>
                    </a:ext>
                  </a:extLst>
                </a:gridCol>
                <a:gridCol w="1263807">
                  <a:extLst>
                    <a:ext uri="{9D8B030D-6E8A-4147-A177-3AD203B41FA5}">
                      <a16:colId xmlns:a16="http://schemas.microsoft.com/office/drawing/2014/main" xmlns="" val="20004"/>
                    </a:ext>
                  </a:extLst>
                </a:gridCol>
                <a:gridCol w="1019136">
                  <a:extLst>
                    <a:ext uri="{9D8B030D-6E8A-4147-A177-3AD203B41FA5}">
                      <a16:colId xmlns:a16="http://schemas.microsoft.com/office/drawing/2014/main" xmlns="" val="20005"/>
                    </a:ext>
                  </a:extLst>
                </a:gridCol>
              </a:tblGrid>
              <a:tr h="100565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7" marR="91447"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3" marR="91453"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3" marR="91443" marT="45614" marB="456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3" marR="91443" marT="45614" marB="456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3" marR="91443" marT="45614" marB="456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66" marR="91466" marT="45603" marB="456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551382">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погибших в дорожно-транспортных происшествиях, человек на 100 тысяч населения</a:t>
                      </a:r>
                    </a:p>
                  </a:txBody>
                  <a:tcPr marL="91436" marR="914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чел./100 тыс. населения</a:t>
                      </a: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9,48</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14,98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1" marR="9145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678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автомобильных дорог местного значения, соответствующих нормативным требованиям</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49,2</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49,2</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1" marR="9145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04146">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Ремонт (капитальный ремонт) сети автомобильных дорог общего пользования местного значения (оценивается на конец года) </a:t>
                      </a:r>
                    </a:p>
                  </a:txBody>
                  <a:tcPr marL="91431" marR="9143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км/</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тыс. кв.м</a:t>
                      </a: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19,346/</a:t>
                      </a:r>
                    </a:p>
                    <a:p>
                      <a:pPr algn="ctr"/>
                      <a:r>
                        <a:rPr lang="ru-RU" sz="1150" dirty="0" smtClean="0">
                          <a:solidFill>
                            <a:srgbClr val="002060"/>
                          </a:solidFill>
                          <a:latin typeface="Times New Roman" panose="02020603050405020304" pitchFamily="18" charset="0"/>
                          <a:cs typeface="Times New Roman" panose="02020603050405020304" pitchFamily="18" charset="0"/>
                        </a:rPr>
                        <a:t>135,42005</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20,772</a:t>
                      </a: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86,716</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41,136</a:t>
                      </a:r>
                      <a:r>
                        <a:rPr lang="ru-RU" sz="1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ctr">
                        <a:lnSpc>
                          <a:spcPct val="115000"/>
                        </a:lnSpc>
                        <a:spcAft>
                          <a:spcPts val="0"/>
                        </a:spcAft>
                      </a:pPr>
                      <a:r>
                        <a:rPr lang="ru-RU" sz="1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148,894</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1" marR="9145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499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Создание парковочного пространства на улично-дорожной сети</a:t>
                      </a:r>
                    </a:p>
                  </a:txBody>
                  <a:tcPr marL="91431" marR="91431"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м/места</a:t>
                      </a:r>
                    </a:p>
                  </a:txBody>
                  <a:tcPr marL="68577" marR="685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a:t>
                      </a:r>
                      <a:endParaRPr lang="ru-RU" sz="1150" dirty="0">
                        <a:solidFill>
                          <a:srgbClr val="002060"/>
                        </a:solidFill>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28" marR="91428" marT="45697" marB="45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7618">
                <a:tc gridSpan="6">
                  <a:txBody>
                    <a:bodyPr/>
                    <a:lstStyle/>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sz="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Муниципальная программа «Цифровое муниципальное образование»</a:t>
                      </a:r>
                    </a:p>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sz="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txBody>
                  <a:tcPr marL="91425" marR="91425"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marL="91429" marR="91429"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88146">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Уровень удовлетворенности граждан качеством предоставления государственных и муниципальных услуг</a:t>
                      </a:r>
                    </a:p>
                  </a:txBody>
                  <a:tcPr marL="91437" marR="91437"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процент</a:t>
                      </a:r>
                    </a:p>
                  </a:txBody>
                  <a:tcPr marL="39368" marR="39368" marT="64760" marB="64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Calibri" panose="020F0502020204030204" pitchFamily="34" charset="0"/>
                        </a:rPr>
                        <a:t>98,10</a:t>
                      </a:r>
                    </a:p>
                  </a:txBody>
                  <a:tcPr marL="39368" marR="39368" marT="64760" marB="64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98,12</a:t>
                      </a:r>
                    </a:p>
                  </a:txBody>
                  <a:tcPr marL="91425" marR="91425"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97,97</a:t>
                      </a:r>
                    </a:p>
                  </a:txBody>
                  <a:tcPr marL="91425" marR="91425"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25" marR="91425"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82282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p>
                  </a:txBody>
                  <a:tcPr marL="91437" marR="91437"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0" marB="64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68" marR="39368" marT="64760" marB="64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91425" marR="91425"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91425" marR="91425"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25" marR="91425"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pic>
        <p:nvPicPr>
          <p:cNvPr id="13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0579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200708792"/>
              </p:ext>
            </p:extLst>
          </p:nvPr>
        </p:nvGraphicFramePr>
        <p:xfrm>
          <a:off x="387927" y="718302"/>
          <a:ext cx="9139239" cy="5608002"/>
        </p:xfrm>
        <a:graphic>
          <a:graphicData uri="http://schemas.openxmlformats.org/drawingml/2006/table">
            <a:tbl>
              <a:tblPr/>
              <a:tblGrid>
                <a:gridCol w="4079298">
                  <a:extLst>
                    <a:ext uri="{9D8B030D-6E8A-4147-A177-3AD203B41FA5}">
                      <a16:colId xmlns:a16="http://schemas.microsoft.com/office/drawing/2014/main" xmlns="" val="20000"/>
                    </a:ext>
                  </a:extLst>
                </a:gridCol>
                <a:gridCol w="862007">
                  <a:extLst>
                    <a:ext uri="{9D8B030D-6E8A-4147-A177-3AD203B41FA5}">
                      <a16:colId xmlns:a16="http://schemas.microsoft.com/office/drawing/2014/main" xmlns="" val="20001"/>
                    </a:ext>
                  </a:extLst>
                </a:gridCol>
                <a:gridCol w="992615">
                  <a:extLst>
                    <a:ext uri="{9D8B030D-6E8A-4147-A177-3AD203B41FA5}">
                      <a16:colId xmlns:a16="http://schemas.microsoft.com/office/drawing/2014/main" xmlns="" val="20002"/>
                    </a:ext>
                  </a:extLst>
                </a:gridCol>
                <a:gridCol w="975201">
                  <a:extLst>
                    <a:ext uri="{9D8B030D-6E8A-4147-A177-3AD203B41FA5}">
                      <a16:colId xmlns:a16="http://schemas.microsoft.com/office/drawing/2014/main" xmlns="" val="20003"/>
                    </a:ext>
                  </a:extLst>
                </a:gridCol>
                <a:gridCol w="949079">
                  <a:extLst>
                    <a:ext uri="{9D8B030D-6E8A-4147-A177-3AD203B41FA5}">
                      <a16:colId xmlns:a16="http://schemas.microsoft.com/office/drawing/2014/main" xmlns="" val="20004"/>
                    </a:ext>
                  </a:extLst>
                </a:gridCol>
                <a:gridCol w="1281039">
                  <a:extLst>
                    <a:ext uri="{9D8B030D-6E8A-4147-A177-3AD203B41FA5}">
                      <a16:colId xmlns:a16="http://schemas.microsoft.com/office/drawing/2014/main" xmlns="" val="20005"/>
                    </a:ext>
                  </a:extLst>
                </a:gridCol>
              </a:tblGrid>
              <a:tr h="100574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27" marR="91427"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7" marR="91437"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2" marR="91442" marT="45605" marB="456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2" marR="91442" marT="45605" marB="456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2" marR="91442" marT="45605" marB="456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0" marR="91450" marT="45603" marB="456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457164">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Стоимостная доля закупаемого и (или) арендуемого ОМСУ муниципального образования Московской области отечественного программного обеспечения</a:t>
                      </a: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24" marR="91424"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114">
                <a:tc>
                  <a:txBody>
                    <a:bodyPr/>
                    <a:lstStyle>
                      <a:lvl1pPr marL="342900" indent="-342900" algn="l" defTabSz="914400" rtl="0" eaLnBrk="1" latinLnBrk="0" hangingPunct="1">
                        <a:spcBef>
                          <a:spcPct val="20000"/>
                        </a:spcBef>
                        <a:spcAft>
                          <a:spcPts val="300"/>
                        </a:spcAft>
                        <a:buClr>
                          <a:srgbClr val="C3260C"/>
                        </a:buClr>
                        <a:buSzPct val="130000"/>
                        <a:buFont typeface="Georgia" pitchFamily="18" charset="0"/>
                        <a:defRPr sz="2000" kern="1200">
                          <a:solidFill>
                            <a:srgbClr val="404040"/>
                          </a:solidFill>
                          <a:latin typeface="Constantia" pitchFamily="18" charset="0"/>
                        </a:defRPr>
                      </a:lvl1pPr>
                      <a:lvl2pPr marL="742950" indent="-285750" algn="l" defTabSz="914400" rtl="0" eaLnBrk="1" latinLnBrk="0" hangingPunct="1">
                        <a:spcBef>
                          <a:spcPct val="20000"/>
                        </a:spcBef>
                        <a:spcAft>
                          <a:spcPts val="300"/>
                        </a:spcAft>
                        <a:buClr>
                          <a:srgbClr val="C3260C"/>
                        </a:buClr>
                        <a:buSzPct val="130000"/>
                        <a:buFont typeface="Georgia" pitchFamily="18" charset="0"/>
                        <a:defRPr sz="1800" kern="1200">
                          <a:solidFill>
                            <a:srgbClr val="404040"/>
                          </a:solidFill>
                          <a:latin typeface="Constantia" pitchFamily="18" charset="0"/>
                        </a:defRPr>
                      </a:lvl2pPr>
                      <a:lvl3pPr marL="1143000" indent="-228600" algn="l" defTabSz="914400" rtl="0" eaLnBrk="1" latinLnBrk="0" hangingPunct="1">
                        <a:spcBef>
                          <a:spcPct val="20000"/>
                        </a:spcBef>
                        <a:spcAft>
                          <a:spcPts val="300"/>
                        </a:spcAft>
                        <a:buClr>
                          <a:srgbClr val="C3260C"/>
                        </a:buClr>
                        <a:buSzPct val="130000"/>
                        <a:buFont typeface="Georgia" pitchFamily="18" charset="0"/>
                        <a:defRPr sz="1600" kern="1200">
                          <a:solidFill>
                            <a:srgbClr val="404040"/>
                          </a:solidFill>
                          <a:latin typeface="Constantia" pitchFamily="18" charset="0"/>
                        </a:defRPr>
                      </a:lvl3pPr>
                      <a:lvl4pPr marL="1600200" indent="-228600" algn="l" defTabSz="914400" rtl="0" eaLnBrk="1" latinLnBrk="0" hangingPunct="1">
                        <a:spcBef>
                          <a:spcPct val="20000"/>
                        </a:spcBef>
                        <a:spcAft>
                          <a:spcPts val="300"/>
                        </a:spcAft>
                        <a:buClr>
                          <a:srgbClr val="C3260C"/>
                        </a:buClr>
                        <a:buSzPct val="130000"/>
                        <a:buFont typeface="Georgia" pitchFamily="18" charset="0"/>
                        <a:defRPr sz="1400" kern="1200">
                          <a:solidFill>
                            <a:srgbClr val="404040"/>
                          </a:solidFill>
                          <a:latin typeface="Constantia" pitchFamily="18" charset="0"/>
                        </a:defRPr>
                      </a:lvl4pPr>
                      <a:lvl5pPr marL="2057400" indent="-228600" algn="l" defTabSz="914400" rtl="0" eaLnBrk="1" latinLnBrk="0" hangingPunct="1">
                        <a:spcBef>
                          <a:spcPct val="20000"/>
                        </a:spcBef>
                        <a:spcAft>
                          <a:spcPts val="300"/>
                        </a:spcAft>
                        <a:buClr>
                          <a:srgbClr val="C3260C"/>
                        </a:buClr>
                        <a:buSzPct val="130000"/>
                        <a:buFont typeface="Georgia" pitchFamily="18" charset="0"/>
                        <a:defRPr sz="1200" kern="1200">
                          <a:solidFill>
                            <a:srgbClr val="404040"/>
                          </a:solidFill>
                          <a:latin typeface="Constantia"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itchFamily="18" charset="0"/>
                        <a:defRPr sz="1200" kern="1200">
                          <a:solidFill>
                            <a:srgbClr val="404040"/>
                          </a:solidFill>
                          <a:latin typeface="Constantia"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itchFamily="18" charset="0"/>
                        <a:defRPr sz="1200" kern="1200">
                          <a:solidFill>
                            <a:srgbClr val="404040"/>
                          </a:solidFill>
                          <a:latin typeface="Constantia"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itchFamily="18" charset="0"/>
                        <a:defRPr sz="1200" kern="1200">
                          <a:solidFill>
                            <a:srgbClr val="404040"/>
                          </a:solidFill>
                          <a:latin typeface="Constantia"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itchFamily="18" charset="0"/>
                        <a:defRPr sz="1200" kern="1200">
                          <a:solidFill>
                            <a:srgbClr val="404040"/>
                          </a:solidFill>
                          <a:latin typeface="Constantia"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itchFamily="18" charset="0"/>
                          <a:cs typeface="Times New Roman" pitchFamily="18" charset="0"/>
                        </a:rPr>
                        <a:t>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a:t>
                      </a:r>
                    </a:p>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itchFamily="18" charset="0"/>
                          <a:cs typeface="Times New Roman" pitchFamily="18" charset="0"/>
                        </a:rPr>
                        <a:t>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p>
                  </a:txBody>
                  <a:tcPr marL="91436" marR="91436"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68" marR="39368" marT="64733" marB="647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22" marR="91422"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12436">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a:t>
                      </a:r>
                      <a:endParaRPr lang="ru-RU" sz="1150" dirty="0">
                        <a:solidFill>
                          <a:srgbClr val="002060"/>
                        </a:solidFill>
                        <a:latin typeface="Times New Roman" panose="02020603050405020304" pitchFamily="18" charset="0"/>
                        <a:cs typeface="Times New Roman" panose="02020603050405020304" pitchFamily="18" charset="0"/>
                      </a:endParaRPr>
                    </a:p>
                  </a:txBody>
                  <a:tcPr marL="91422" marR="91422"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a:t>
                      </a:r>
                      <a:endParaRPr lang="ru-RU" sz="1150" dirty="0">
                        <a:solidFill>
                          <a:srgbClr val="002060"/>
                        </a:solidFill>
                        <a:latin typeface="Times New Roman" panose="02020603050405020304" pitchFamily="18" charset="0"/>
                        <a:cs typeface="Times New Roman" panose="02020603050405020304" pitchFamily="18" charset="0"/>
                      </a:endParaRPr>
                    </a:p>
                  </a:txBody>
                  <a:tcPr marL="91422" marR="91422"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22" marR="91422"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89096">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Доля муниципальных (государственных) услуг, предоставленных без нарушения регламентного срока при оказании услуг в электронном виде на региональном портале государственных услуг</a:t>
                      </a: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99,87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8552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Доля обращений за получением муниципальных (государственных)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a:t>
                      </a: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95,5</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95,6</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13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34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59462759"/>
              </p:ext>
            </p:extLst>
          </p:nvPr>
        </p:nvGraphicFramePr>
        <p:xfrm>
          <a:off x="412808" y="476220"/>
          <a:ext cx="9166225" cy="5992206"/>
        </p:xfrm>
        <a:graphic>
          <a:graphicData uri="http://schemas.openxmlformats.org/drawingml/2006/table">
            <a:tbl>
              <a:tblPr/>
              <a:tblGrid>
                <a:gridCol w="3766530">
                  <a:extLst>
                    <a:ext uri="{9D8B030D-6E8A-4147-A177-3AD203B41FA5}">
                      <a16:colId xmlns:a16="http://schemas.microsoft.com/office/drawing/2014/main" xmlns="" val="20000"/>
                    </a:ext>
                  </a:extLst>
                </a:gridCol>
                <a:gridCol w="815777">
                  <a:extLst>
                    <a:ext uri="{9D8B030D-6E8A-4147-A177-3AD203B41FA5}">
                      <a16:colId xmlns:a16="http://schemas.microsoft.com/office/drawing/2014/main" xmlns="" val="20001"/>
                    </a:ext>
                  </a:extLst>
                </a:gridCol>
                <a:gridCol w="901649">
                  <a:extLst>
                    <a:ext uri="{9D8B030D-6E8A-4147-A177-3AD203B41FA5}">
                      <a16:colId xmlns:a16="http://schemas.microsoft.com/office/drawing/2014/main" xmlns="" val="20002"/>
                    </a:ext>
                  </a:extLst>
                </a:gridCol>
                <a:gridCol w="953171">
                  <a:extLst>
                    <a:ext uri="{9D8B030D-6E8A-4147-A177-3AD203B41FA5}">
                      <a16:colId xmlns:a16="http://schemas.microsoft.com/office/drawing/2014/main" xmlns="" val="20003"/>
                    </a:ext>
                  </a:extLst>
                </a:gridCol>
                <a:gridCol w="910236">
                  <a:extLst>
                    <a:ext uri="{9D8B030D-6E8A-4147-A177-3AD203B41FA5}">
                      <a16:colId xmlns:a16="http://schemas.microsoft.com/office/drawing/2014/main" xmlns="" val="20004"/>
                    </a:ext>
                  </a:extLst>
                </a:gridCol>
                <a:gridCol w="1818862">
                  <a:extLst>
                    <a:ext uri="{9D8B030D-6E8A-4147-A177-3AD203B41FA5}">
                      <a16:colId xmlns:a16="http://schemas.microsoft.com/office/drawing/2014/main" xmlns="" val="20005"/>
                    </a:ext>
                  </a:extLst>
                </a:gridCol>
              </a:tblGrid>
              <a:tr h="1006555">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21" marR="91421"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T="45632" marB="456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T="45632" marB="456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T="45632" marB="456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9" marR="91449" marT="45630" marB="456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631456">
                <a:tc>
                  <a:txBody>
                    <a:bodyPr/>
                    <a:lstStyle/>
                    <a:p>
                      <a:pPr marL="0" marR="0" lvl="0" indent="0" algn="just" defTabSz="914400" rtl="0" eaLnBrk="0" fontAlgn="t" latinLnBrk="0" hangingPunct="0">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Доля электронного юридически значимого документооборота в органах местного самоуправления и подведомственных им учреждениях в Московской области</a:t>
                      </a: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100</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99,89</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1456">
                <a:tc>
                  <a:txBody>
                    <a:bodyPr/>
                    <a:lstStyle/>
                    <a:p>
                      <a:pPr marL="0" marR="0" lvl="0" indent="0" algn="just" defTabSz="914400" rtl="0" eaLnBrk="0" fontAlgn="t" latinLnBrk="0" hangingPunct="0">
                        <a:lnSpc>
                          <a:spcPct val="100000"/>
                        </a:lnSpc>
                        <a:spcBef>
                          <a:spcPct val="0"/>
                        </a:spcBef>
                        <a:spcAft>
                          <a:spcPct val="0"/>
                        </a:spcAft>
                        <a:buClrTx/>
                        <a:buSzTx/>
                        <a:buFontTx/>
                        <a:buNone/>
                        <a:tabLst/>
                        <a:defRPr/>
                      </a:pPr>
                      <a:r>
                        <a:rPr kumimoji="0" lang="ru-RU" altLang="ru-RU" sz="115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Быстро/качественно решаем - Доля сообщений, отправленных на портал «Добродел» пользователями с подтвержденной учётной записью ЕСИА, которые имеют признак повторной отправки, повторного переноса сроков решения, нарушения срока предоставления ответа</a:t>
                      </a: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p>
                  </a:txBody>
                  <a:tcPr marL="39368" marR="39368" marT="64765" marB="6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15" marR="91415"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18844">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Образовательные организации обеспечены материально-технической базой для внедрения цифровой образовательной среды</a:t>
                      </a:r>
                    </a:p>
                  </a:txBody>
                  <a:tcPr marL="91428" marR="91428"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единица</a:t>
                      </a:r>
                    </a:p>
                  </a:txBody>
                  <a:tcPr marL="39370" marR="39370" marT="64755" marB="647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9370" marR="39370" marT="64755" marB="647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1" marR="91431" marT="45744" marB="457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41315">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8" marR="91438"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54163">
                <a:tc>
                  <a:txBody>
                    <a:bodyPr/>
                    <a:lstStyle/>
                    <a:p>
                      <a:pPr>
                        <a:lnSpc>
                          <a:spcPct val="100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8" marR="91438" marT="45735" marB="4573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90618">
                <a:tc>
                  <a:txBody>
                    <a:bodyPr/>
                    <a:lstStyle/>
                    <a:p>
                      <a:pPr>
                        <a:lnSpc>
                          <a:spcPct val="100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7" marR="9144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1403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4"/>
            <a:ext cx="507206"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7236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973757841"/>
              </p:ext>
            </p:extLst>
          </p:nvPr>
        </p:nvGraphicFramePr>
        <p:xfrm>
          <a:off x="504825" y="806855"/>
          <a:ext cx="9024937" cy="5241926"/>
        </p:xfrm>
        <a:graphic>
          <a:graphicData uri="http://schemas.openxmlformats.org/drawingml/2006/table">
            <a:tbl>
              <a:tblPr/>
              <a:tblGrid>
                <a:gridCol w="3700722">
                  <a:extLst>
                    <a:ext uri="{9D8B030D-6E8A-4147-A177-3AD203B41FA5}">
                      <a16:colId xmlns:a16="http://schemas.microsoft.com/office/drawing/2014/main" xmlns="" val="20000"/>
                    </a:ext>
                  </a:extLst>
                </a:gridCol>
                <a:gridCol w="870436">
                  <a:extLst>
                    <a:ext uri="{9D8B030D-6E8A-4147-A177-3AD203B41FA5}">
                      <a16:colId xmlns:a16="http://schemas.microsoft.com/office/drawing/2014/main" xmlns="" val="20001"/>
                    </a:ext>
                  </a:extLst>
                </a:gridCol>
                <a:gridCol w="941558">
                  <a:extLst>
                    <a:ext uri="{9D8B030D-6E8A-4147-A177-3AD203B41FA5}">
                      <a16:colId xmlns:a16="http://schemas.microsoft.com/office/drawing/2014/main" xmlns="" val="20002"/>
                    </a:ext>
                  </a:extLst>
                </a:gridCol>
                <a:gridCol w="956800">
                  <a:extLst>
                    <a:ext uri="{9D8B030D-6E8A-4147-A177-3AD203B41FA5}">
                      <a16:colId xmlns:a16="http://schemas.microsoft.com/office/drawing/2014/main" xmlns="" val="20003"/>
                    </a:ext>
                  </a:extLst>
                </a:gridCol>
                <a:gridCol w="1033005">
                  <a:extLst>
                    <a:ext uri="{9D8B030D-6E8A-4147-A177-3AD203B41FA5}">
                      <a16:colId xmlns:a16="http://schemas.microsoft.com/office/drawing/2014/main" xmlns="" val="20004"/>
                    </a:ext>
                  </a:extLst>
                </a:gridCol>
                <a:gridCol w="1522416">
                  <a:extLst>
                    <a:ext uri="{9D8B030D-6E8A-4147-A177-3AD203B41FA5}">
                      <a16:colId xmlns:a16="http://schemas.microsoft.com/office/drawing/2014/main" xmlns="" val="20005"/>
                    </a:ext>
                  </a:extLst>
                </a:gridCol>
              </a:tblGrid>
              <a:tr h="1005570">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5" marR="91455" marT="45645" marB="45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8" marR="91448" marT="45655" marB="456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L="91453" marR="91453"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53" marR="91453"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53" marR="91453"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61" marR="91461" marT="45573" marB="455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396811">
                <a:tc gridSpan="6">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«Архитектура и градостроительство»</a:t>
                      </a:r>
                    </a:p>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822193">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Наличие утвержденного в актуальной версии</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генерального плана городского округа Чехов (внесение</a:t>
                      </a:r>
                    </a:p>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изменений в генеральный план городского округа Чехов)</a:t>
                      </a:r>
                    </a:p>
                  </a:txBody>
                  <a:tcPr marL="91447" marR="91447" marT="45643" marB="456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да/нет</a:t>
                      </a:r>
                    </a:p>
                  </a:txBody>
                  <a:tcPr marL="39373" marR="39373" marT="64710" marB="64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64716" marB="64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65" marR="91465" marT="45639" marB="456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txBody>
                  <a:tcPr marL="91465" marR="91465" marT="45639" marB="456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(в связи с отсутствием финансирования)</a:t>
                      </a:r>
                    </a:p>
                  </a:txBody>
                  <a:tcPr marL="91465" marR="91465" marT="45639" marB="456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04726">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Наличие утвержденных в актуальной версии Правил</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землепользования и застройки городского округа Чехов</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(внесение изменений в Правила землепользования и</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застройки городского округа Чехов)</a:t>
                      </a:r>
                    </a:p>
                  </a:txBody>
                  <a:tcPr marL="91447" marR="91447" marT="45643" marB="456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да/нет</a:t>
                      </a:r>
                    </a:p>
                  </a:txBody>
                  <a:tcPr marL="39373" marR="39373" marT="64710" marB="64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да</a:t>
                      </a:r>
                      <a:endParaRPr kumimoji="0" lang="ru-RU" altLang="ru-RU" sz="115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64716" marB="64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rPr>
                        <a:t>да</a:t>
                      </a: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(в связи с отсутствием финансирования)</a:t>
                      </a: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06313">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Наличие утвержденных нормативов градостроительного</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проектирования городского округа Чехов (внесение</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изменений в нормативы градостроительного</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проектирования городского округа Чехов)</a:t>
                      </a:r>
                    </a:p>
                  </a:txBody>
                  <a:tcPr marL="91447" marR="91447" marT="45643" marB="456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да/нет</a:t>
                      </a:r>
                    </a:p>
                  </a:txBody>
                  <a:tcPr marL="39373" marR="39373" marT="64710" marB="64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64716" marB="64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06313">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Наличие утвержденной карты планируемого размещения объектов местного значения муниципального образования Московской области</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да/нет</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да</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нет</a:t>
                      </a: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(отсутствие утвержденной карты планируемого размещения объектов местного значения)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50" b="0" i="0" u="none" strike="noStrike" cap="none" normalizeH="0" baseline="0" dirty="0" smtClean="0">
                        <a:ln>
                          <a:noFill/>
                        </a:ln>
                        <a:solidFill>
                          <a:srgbClr val="002060"/>
                        </a:solidFill>
                        <a:effectLst/>
                        <a:latin typeface="Times New Roman" panose="02020603050405020304" pitchFamily="18" charset="0"/>
                      </a:endParaRPr>
                    </a:p>
                  </a:txBody>
                  <a:tcPr marL="91465" marR="91465" marT="45626" marB="456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483622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65474522"/>
              </p:ext>
            </p:extLst>
          </p:nvPr>
        </p:nvGraphicFramePr>
        <p:xfrm>
          <a:off x="504825" y="545388"/>
          <a:ext cx="8993187" cy="5871681"/>
        </p:xfrm>
        <a:graphic>
          <a:graphicData uri="http://schemas.openxmlformats.org/drawingml/2006/table">
            <a:tbl>
              <a:tblPr/>
              <a:tblGrid>
                <a:gridCol w="3776662">
                  <a:extLst>
                    <a:ext uri="{9D8B030D-6E8A-4147-A177-3AD203B41FA5}">
                      <a16:colId xmlns:a16="http://schemas.microsoft.com/office/drawing/2014/main" xmlns="" val="20000"/>
                    </a:ext>
                  </a:extLst>
                </a:gridCol>
                <a:gridCol w="825500">
                  <a:extLst>
                    <a:ext uri="{9D8B030D-6E8A-4147-A177-3AD203B41FA5}">
                      <a16:colId xmlns:a16="http://schemas.microsoft.com/office/drawing/2014/main" xmlns="" val="20001"/>
                    </a:ext>
                  </a:extLst>
                </a:gridCol>
                <a:gridCol w="10287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1041400">
                  <a:extLst>
                    <a:ext uri="{9D8B030D-6E8A-4147-A177-3AD203B41FA5}">
                      <a16:colId xmlns:a16="http://schemas.microsoft.com/office/drawing/2014/main" xmlns="" val="20004"/>
                    </a:ext>
                  </a:extLst>
                </a:gridCol>
                <a:gridCol w="1330325">
                  <a:extLst>
                    <a:ext uri="{9D8B030D-6E8A-4147-A177-3AD203B41FA5}">
                      <a16:colId xmlns:a16="http://schemas.microsoft.com/office/drawing/2014/main" xmlns="" val="20005"/>
                    </a:ext>
                  </a:extLst>
                </a:gridCol>
              </a:tblGrid>
              <a:tr h="944443">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9" marR="91449" marT="45617" marB="456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2" marR="91442" marT="45622" marB="456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543" marB="455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43" marB="455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43" marB="455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5" marR="91455" marT="45540" marB="455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765634">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ликвидированных самовольных,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недостроенных и аварийных объектов на территории</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муниципального образования Московской области</a:t>
                      </a:r>
                    </a:p>
                  </a:txBody>
                  <a:tcPr marL="91441" marR="91441" marT="45624" marB="456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681" marB="64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(ликвидация оставшихся объектов перенесена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на 2024 год)</a:t>
                      </a:r>
                    </a:p>
                  </a:txBody>
                  <a:tcPr marL="91459" marR="91459" marT="45610" marB="456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061147">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услуг по присвоению адресов объектам</a:t>
                      </a:r>
                    </a:p>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адресации, изменению, аннулированию адресов,</a:t>
                      </a:r>
                    </a:p>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присвоению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местного значения муниципального района), наименований элементам планировочной структуры в границах городских округов, изменению, аннулированию таких наименований,</a:t>
                      </a:r>
                    </a:p>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размещению информации в государственном адресном</a:t>
                      </a:r>
                    </a:p>
                    <a:p>
                      <a:pPr marL="0" marR="0" lvl="0" indent="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реестре</a:t>
                      </a:r>
                    </a:p>
                  </a:txBody>
                  <a:tcPr marL="91441" marR="91441" marT="45624" marB="456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штук</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681" marB="64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5 000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5 000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12 594</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9" marR="91459" marT="45610" marB="456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01114">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государственных услуг по  согласованию</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переустройства и перепланировки помещений </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в многоквартирном доме</a:t>
                      </a:r>
                    </a:p>
                  </a:txBody>
                  <a:tcPr marL="91441" marR="91441" marT="45664" marB="4566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штук</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687" marB="64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687" marB="64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9" marR="91459" marT="45610" marB="456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1713">
                <a:tc gridSpan="6">
                  <a:txBody>
                    <a:bodyPr/>
                    <a:lstStyle/>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altLang="ru-RU" sz="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Муниципальная программа «Формирование современной комфортной городской среды»</a:t>
                      </a:r>
                    </a:p>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altLang="ru-RU" sz="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r h="77860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благоустроенных общественных территорий</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a:t>
                      </a:r>
                      <a:endParaRPr kumimoji="0" lang="ru-RU" altLang="ru-RU" sz="120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0</a:t>
                      </a:r>
                    </a:p>
                  </a:txBody>
                  <a:tcPr marL="91459" marR="91459" marT="45634" marB="456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0</a:t>
                      </a:r>
                    </a:p>
                  </a:txBody>
                  <a:tcPr marL="91459" marR="91459" marT="45634" marB="456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да</a:t>
                      </a:r>
                    </a:p>
                  </a:txBody>
                  <a:tcPr marL="91459" marR="91459" marT="45634" marB="456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1444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5830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7082229"/>
              </p:ext>
            </p:extLst>
          </p:nvPr>
        </p:nvGraphicFramePr>
        <p:xfrm>
          <a:off x="504825" y="657225"/>
          <a:ext cx="9048750" cy="5631369"/>
        </p:xfrm>
        <a:graphic>
          <a:graphicData uri="http://schemas.openxmlformats.org/drawingml/2006/table">
            <a:tbl>
              <a:tblPr/>
              <a:tblGrid>
                <a:gridCol w="4103613">
                  <a:extLst>
                    <a:ext uri="{9D8B030D-6E8A-4147-A177-3AD203B41FA5}">
                      <a16:colId xmlns:a16="http://schemas.microsoft.com/office/drawing/2014/main" xmlns="" val="20000"/>
                    </a:ext>
                  </a:extLst>
                </a:gridCol>
                <a:gridCol w="948052">
                  <a:extLst>
                    <a:ext uri="{9D8B030D-6E8A-4147-A177-3AD203B41FA5}">
                      <a16:colId xmlns:a16="http://schemas.microsoft.com/office/drawing/2014/main" xmlns="" val="20001"/>
                    </a:ext>
                  </a:extLst>
                </a:gridCol>
                <a:gridCol w="973899">
                  <a:extLst>
                    <a:ext uri="{9D8B030D-6E8A-4147-A177-3AD203B41FA5}">
                      <a16:colId xmlns:a16="http://schemas.microsoft.com/office/drawing/2014/main" xmlns="" val="20002"/>
                    </a:ext>
                  </a:extLst>
                </a:gridCol>
                <a:gridCol w="1011720">
                  <a:extLst>
                    <a:ext uri="{9D8B030D-6E8A-4147-A177-3AD203B41FA5}">
                      <a16:colId xmlns:a16="http://schemas.microsoft.com/office/drawing/2014/main" xmlns="" val="20003"/>
                    </a:ext>
                  </a:extLst>
                </a:gridCol>
                <a:gridCol w="1021176">
                  <a:extLst>
                    <a:ext uri="{9D8B030D-6E8A-4147-A177-3AD203B41FA5}">
                      <a16:colId xmlns:a16="http://schemas.microsoft.com/office/drawing/2014/main" xmlns="" val="20004"/>
                    </a:ext>
                  </a:extLst>
                </a:gridCol>
                <a:gridCol w="990290">
                  <a:extLst>
                    <a:ext uri="{9D8B030D-6E8A-4147-A177-3AD203B41FA5}">
                      <a16:colId xmlns:a16="http://schemas.microsoft.com/office/drawing/2014/main" xmlns="" val="20005"/>
                    </a:ext>
                  </a:extLst>
                </a:gridCol>
              </a:tblGrid>
              <a:tr h="1005645">
                <a:tc>
                  <a:txBody>
                    <a:bodyPr/>
                    <a:lstStyle>
                      <a:lvl1pPr marL="342900" indent="-342900">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itchFamily="18" charset="0"/>
                          <a:cs typeface="Times New Roman"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itchFamily="18" charset="0"/>
                      </a:endParaRPr>
                    </a:p>
                  </a:txBody>
                  <a:tcPr marL="91445" marR="91445"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itchFamily="18" charset="0"/>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itchFamily="18" charset="0"/>
                          <a:cs typeface="Times New Roman" pitchFamily="18" charset="0"/>
                        </a:rPr>
                        <a:t>измерения</a:t>
                      </a:r>
                      <a:endParaRPr kumimoji="0" lang="ru-RU" altLang="ru-RU" sz="900" b="1" i="0" u="none" strike="noStrike" cap="none" normalizeH="0" baseline="0" dirty="0" smtClean="0">
                        <a:ln>
                          <a:noFill/>
                        </a:ln>
                        <a:solidFill>
                          <a:srgbClr val="002060"/>
                        </a:solidFill>
                        <a:effectLst/>
                        <a:latin typeface="Times New Roman" pitchFamily="18" charset="0"/>
                      </a:endParaRPr>
                    </a:p>
                  </a:txBody>
                  <a:tcPr marL="91438" marR="91438" marT="45679" marB="456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23" marB="456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23" marB="456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23" marB="456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itchFamily="18" charset="0"/>
                      </a:endParaRPr>
                    </a:p>
                  </a:txBody>
                  <a:tcPr marL="91451" marR="91451" marT="45597" marB="455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2061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установленных детских, игровых площадок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862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объектов благоустройства, в отношении которых проведены мероприятия по благоустройству, вне реализации национальных и федеральных проектов</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0261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объектов систем наружного освещения, в отношении которых реализованы мероприятия по устройству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 </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5" marB="456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0216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благоустроенных</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дворовых территорий</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a:t>
                      </a:r>
                    </a:p>
                  </a:txBody>
                  <a:tcPr marL="91455" marR="91455"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a:t>
                      </a:r>
                    </a:p>
                  </a:txBody>
                  <a:tcPr marL="91455" marR="91455"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768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Устранены дефекты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8 377,28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3 314,14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US"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4 342</a:t>
                      </a: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,75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747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Созданы и отремонтированы пешеходные коммуникации</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8" marB="45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70654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Приобретена коммунальная техника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8" marB="45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4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739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99287738"/>
              </p:ext>
            </p:extLst>
          </p:nvPr>
        </p:nvGraphicFramePr>
        <p:xfrm>
          <a:off x="504825" y="731838"/>
          <a:ext cx="9048750" cy="5376863"/>
        </p:xfrm>
        <a:graphic>
          <a:graphicData uri="http://schemas.openxmlformats.org/drawingml/2006/table">
            <a:tbl>
              <a:tblPr/>
              <a:tblGrid>
                <a:gridCol w="4103613">
                  <a:extLst>
                    <a:ext uri="{9D8B030D-6E8A-4147-A177-3AD203B41FA5}">
                      <a16:colId xmlns:a16="http://schemas.microsoft.com/office/drawing/2014/main" xmlns="" val="20000"/>
                    </a:ext>
                  </a:extLst>
                </a:gridCol>
                <a:gridCol w="948052">
                  <a:extLst>
                    <a:ext uri="{9D8B030D-6E8A-4147-A177-3AD203B41FA5}">
                      <a16:colId xmlns:a16="http://schemas.microsoft.com/office/drawing/2014/main" xmlns="" val="20001"/>
                    </a:ext>
                  </a:extLst>
                </a:gridCol>
                <a:gridCol w="973899">
                  <a:extLst>
                    <a:ext uri="{9D8B030D-6E8A-4147-A177-3AD203B41FA5}">
                      <a16:colId xmlns:a16="http://schemas.microsoft.com/office/drawing/2014/main" xmlns="" val="20002"/>
                    </a:ext>
                  </a:extLst>
                </a:gridCol>
                <a:gridCol w="1011720">
                  <a:extLst>
                    <a:ext uri="{9D8B030D-6E8A-4147-A177-3AD203B41FA5}">
                      <a16:colId xmlns:a16="http://schemas.microsoft.com/office/drawing/2014/main" xmlns="" val="20003"/>
                    </a:ext>
                  </a:extLst>
                </a:gridCol>
                <a:gridCol w="1021176">
                  <a:extLst>
                    <a:ext uri="{9D8B030D-6E8A-4147-A177-3AD203B41FA5}">
                      <a16:colId xmlns:a16="http://schemas.microsoft.com/office/drawing/2014/main" xmlns="" val="20004"/>
                    </a:ext>
                  </a:extLst>
                </a:gridCol>
                <a:gridCol w="990290">
                  <a:extLst>
                    <a:ext uri="{9D8B030D-6E8A-4147-A177-3AD203B41FA5}">
                      <a16:colId xmlns:a16="http://schemas.microsoft.com/office/drawing/2014/main" xmlns="" val="20005"/>
                    </a:ext>
                  </a:extLst>
                </a:gridCol>
              </a:tblGrid>
              <a:tr h="1040636">
                <a:tc>
                  <a:txBody>
                    <a:bodyPr/>
                    <a:lstStyle>
                      <a:lvl1pPr marL="342900" indent="-342900">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itchFamily="18" charset="0"/>
                          <a:cs typeface="Times New Roman"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itchFamily="18" charset="0"/>
                      </a:endParaRPr>
                    </a:p>
                  </a:txBody>
                  <a:tcPr marL="91445" marR="9144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itchFamily="18" charset="0"/>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itchFamily="18" charset="0"/>
                          <a:cs typeface="Times New Roman" pitchFamily="18" charset="0"/>
                        </a:rPr>
                        <a:t>измерения</a:t>
                      </a:r>
                      <a:endParaRPr kumimoji="0" lang="ru-RU" altLang="ru-RU" sz="900" b="1" i="0" u="none" strike="noStrike" cap="none" normalizeH="0" baseline="0" dirty="0" smtClean="0">
                        <a:ln>
                          <a:noFill/>
                        </a:ln>
                        <a:solidFill>
                          <a:srgbClr val="002060"/>
                        </a:solidFill>
                        <a:effectLst/>
                        <a:latin typeface="Times New Roman" pitchFamily="18" charset="0"/>
                      </a:endParaRPr>
                    </a:p>
                  </a:txBody>
                  <a:tcPr marL="91438" marR="91438" marT="45655" marB="456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599" marB="455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99" marB="455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599" marB="455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itchFamily="18" charset="0"/>
                      </a:endParaRPr>
                    </a:p>
                  </a:txBody>
                  <a:tcPr marL="91451" marR="91451" marT="45573" marB="455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65291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Обеспечено содержание дворовых территорий и общественных пространств за счет бюджетных средств</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1 509 866,3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1 509 866,3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1 509 866,3</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431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Замена детских игровых площадок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a:t>
                      </a:r>
                    </a:p>
                  </a:txBody>
                  <a:tcPr marL="68580" marR="68580" marT="0" marB="0" anchor="ctr" horzOverflow="overflow">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a:t>
                      </a:r>
                    </a:p>
                  </a:txBody>
                  <a:tcPr marL="68580" marR="68580" marT="0" marB="0" anchor="ctr" horzOverflow="overflow">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a:t>
                      </a:r>
                    </a:p>
                  </a:txBody>
                  <a:tcPr marL="68580" marR="68580" marT="0" marB="0" anchor="ctr" horzOverflow="overflow">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32" marR="91432" marT="45662" marB="45662" anchor="ctr" horzOverflow="overflow">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2"/>
                  </a:ext>
                </a:extLst>
              </a:tr>
              <a:tr h="93917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Замена </a:t>
                      </a:r>
                      <a:r>
                        <a:rPr kumimoji="0" lang="ru-RU" altLang="ru-RU" sz="115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неэнергоэффективных</a:t>
                      </a: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светильников наружного освещения</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49" marB="456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5232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Установка шкафов управления наружным освещением</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ед.</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49" marB="456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276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Модернизация детских, игровых площадок, установленных ранее с привлечением средств бюджета Московской области</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ед.</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49" marB="456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4379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отремонтированных подъездов в МКД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ед.</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50" marB="456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093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МКД, в которых проведен капитальный ремонт в рамках региональной Программы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55" marR="91455" marT="45650" marB="456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465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74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58016875"/>
              </p:ext>
            </p:extLst>
          </p:nvPr>
        </p:nvGraphicFramePr>
        <p:xfrm>
          <a:off x="560388" y="542925"/>
          <a:ext cx="8963024" cy="2097088"/>
        </p:xfrm>
        <a:graphic>
          <a:graphicData uri="http://schemas.openxmlformats.org/drawingml/2006/table">
            <a:tbl>
              <a:tblPr/>
              <a:tblGrid>
                <a:gridCol w="2231693">
                  <a:extLst>
                    <a:ext uri="{9D8B030D-6E8A-4147-A177-3AD203B41FA5}">
                      <a16:colId xmlns:a16="http://schemas.microsoft.com/office/drawing/2014/main" xmlns="" val="20000"/>
                    </a:ext>
                  </a:extLst>
                </a:gridCol>
                <a:gridCol w="1285361">
                  <a:extLst>
                    <a:ext uri="{9D8B030D-6E8A-4147-A177-3AD203B41FA5}">
                      <a16:colId xmlns:a16="http://schemas.microsoft.com/office/drawing/2014/main" xmlns="" val="20001"/>
                    </a:ext>
                  </a:extLst>
                </a:gridCol>
                <a:gridCol w="1220279">
                  <a:extLst>
                    <a:ext uri="{9D8B030D-6E8A-4147-A177-3AD203B41FA5}">
                      <a16:colId xmlns:a16="http://schemas.microsoft.com/office/drawing/2014/main" xmlns="" val="20002"/>
                    </a:ext>
                  </a:extLst>
                </a:gridCol>
                <a:gridCol w="1143407">
                  <a:extLst>
                    <a:ext uri="{9D8B030D-6E8A-4147-A177-3AD203B41FA5}">
                      <a16:colId xmlns:a16="http://schemas.microsoft.com/office/drawing/2014/main" xmlns="" val="20003"/>
                    </a:ext>
                  </a:extLst>
                </a:gridCol>
                <a:gridCol w="1089543">
                  <a:extLst>
                    <a:ext uri="{9D8B030D-6E8A-4147-A177-3AD203B41FA5}">
                      <a16:colId xmlns:a16="http://schemas.microsoft.com/office/drawing/2014/main" xmlns="" val="20004"/>
                    </a:ext>
                  </a:extLst>
                </a:gridCol>
                <a:gridCol w="1112830">
                  <a:extLst>
                    <a:ext uri="{9D8B030D-6E8A-4147-A177-3AD203B41FA5}">
                      <a16:colId xmlns:a16="http://schemas.microsoft.com/office/drawing/2014/main" xmlns="" val="20005"/>
                    </a:ext>
                  </a:extLst>
                </a:gridCol>
                <a:gridCol w="879911">
                  <a:extLst>
                    <a:ext uri="{9D8B030D-6E8A-4147-A177-3AD203B41FA5}">
                      <a16:colId xmlns:a16="http://schemas.microsoft.com/office/drawing/2014/main" xmlns="" val="20006"/>
                    </a:ext>
                  </a:extLst>
                </a:gridCol>
              </a:tblGrid>
              <a:tr h="386650">
                <a:tc rowSpan="2">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Решения</a:t>
                      </a:r>
                      <a:r>
                        <a:rPr lang="ru-RU" sz="1100" baseline="0" dirty="0" smtClean="0">
                          <a:solidFill>
                            <a:schemeClr val="tx1"/>
                          </a:solidFill>
                          <a:latin typeface="Times New Roman" panose="02020603050405020304" pitchFamily="18" charset="0"/>
                          <a:cs typeface="Times New Roman" panose="02020603050405020304" pitchFamily="18" charset="0"/>
                        </a:rPr>
                        <a:t> Совета депутатов городского округа Чехов</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Доходы</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в том числе</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Профицит (+)/</a:t>
                      </a:r>
                    </a:p>
                    <a:p>
                      <a:pPr algn="ctr"/>
                      <a:r>
                        <a:rPr lang="ru-RU" sz="1100" dirty="0" smtClean="0">
                          <a:solidFill>
                            <a:schemeClr val="tx1"/>
                          </a:solidFill>
                          <a:latin typeface="Times New Roman" panose="02020603050405020304" pitchFamily="18" charset="0"/>
                          <a:cs typeface="Times New Roman" panose="02020603050405020304" pitchFamily="18" charset="0"/>
                        </a:rPr>
                        <a:t>дефицит (-)</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Дефицит (-) </a:t>
                      </a:r>
                    </a:p>
                    <a:p>
                      <a:pPr algn="ctr"/>
                      <a:r>
                        <a:rPr lang="ru-RU" sz="1100" dirty="0" smtClean="0">
                          <a:solidFill>
                            <a:schemeClr val="tx1"/>
                          </a:solidFill>
                          <a:latin typeface="Times New Roman" panose="02020603050405020304" pitchFamily="18" charset="0"/>
                          <a:cs typeface="Times New Roman" panose="02020603050405020304" pitchFamily="18" charset="0"/>
                        </a:rPr>
                        <a:t>с учетом снижения остатков на счете бюджета</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Уровень</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дефицита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1443" marR="91443"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94362">
                <a:tc vMerge="1">
                  <a:txBody>
                    <a:bodyPr/>
                    <a:lstStyle/>
                    <a:p>
                      <a:endParaRPr lang="ru-RU" sz="1200" dirty="0">
                        <a:latin typeface="+mn-lt"/>
                      </a:endParaRPr>
                    </a:p>
                  </a:txBody>
                  <a:tcPr marL="91441" marR="91441"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налоговые и неналоговые</a:t>
                      </a:r>
                    </a:p>
                    <a:p>
                      <a:pPr algn="ctr"/>
                      <a:r>
                        <a:rPr lang="ru-RU" sz="1100" dirty="0" smtClean="0">
                          <a:solidFill>
                            <a:schemeClr val="tx1"/>
                          </a:solidFill>
                          <a:latin typeface="Times New Roman" panose="02020603050405020304" pitchFamily="18" charset="0"/>
                          <a:cs typeface="Times New Roman" panose="02020603050405020304" pitchFamily="18" charset="0"/>
                        </a:rPr>
                        <a:t>доходы</a:t>
                      </a:r>
                      <a:endParaRPr lang="ru-RU" sz="1100" dirty="0">
                        <a:solidFill>
                          <a:schemeClr val="tx1"/>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1"/>
                  </a:ext>
                </a:extLst>
              </a:tr>
              <a:tr h="279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119/8-</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от 1</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7</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.0</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8</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endParaRPr kumimoji="0" lang="ru-RU"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8 083 608,3</a:t>
                      </a: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3 645 874,2</a:t>
                      </a: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8 216 480,5</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1200" dirty="0" smtClean="0">
                          <a:solidFill>
                            <a:schemeClr val="tx2">
                              <a:lumMod val="75000"/>
                            </a:schemeClr>
                          </a:solidFill>
                          <a:latin typeface="Times New Roman" panose="02020603050405020304" pitchFamily="18" charset="0"/>
                          <a:cs typeface="Times New Roman" panose="02020603050405020304" pitchFamily="18" charset="0"/>
                        </a:rPr>
                        <a:t>132 872,2</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0,0</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4,9</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9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159/1</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от 1</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6</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11</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endParaRPr kumimoji="0" lang="ru-RU"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8 162 255,1</a:t>
                      </a:r>
                      <a:endParaRPr lang="ru-RU" sz="1200" dirty="0">
                        <a:solidFill>
                          <a:srgbClr val="002060"/>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a:t>
                      </a:r>
                      <a:r>
                        <a:rPr lang="ru-RU" sz="1200" baseline="0" dirty="0" smtClean="0">
                          <a:solidFill>
                            <a:srgbClr val="002060"/>
                          </a:solidFill>
                          <a:latin typeface="Times New Roman" panose="02020603050405020304" pitchFamily="18" charset="0"/>
                          <a:cs typeface="Times New Roman" panose="02020603050405020304" pitchFamily="18" charset="0"/>
                        </a:rPr>
                        <a:t> 686 908,2</a:t>
                      </a:r>
                      <a:endParaRPr lang="ru-RU" sz="1200" dirty="0" smtClean="0">
                        <a:solidFill>
                          <a:srgbClr val="002060"/>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8 295 127,3</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1200" dirty="0" smtClean="0">
                          <a:solidFill>
                            <a:schemeClr val="tx2">
                              <a:lumMod val="75000"/>
                            </a:schemeClr>
                          </a:solidFill>
                          <a:latin typeface="Times New Roman" panose="02020603050405020304" pitchFamily="18" charset="0"/>
                          <a:cs typeface="Times New Roman" panose="02020603050405020304" pitchFamily="18" charset="0"/>
                        </a:rPr>
                        <a:t>132 872,2</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0,0</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4,9</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9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177/13-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от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28</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11</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endParaRPr kumimoji="0" lang="ru-RU"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8 348 674,1</a:t>
                      </a: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3 736 908,2</a:t>
                      </a: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8 631 546,3</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-282 872,2</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-150 000,0</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10,0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9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205/15-</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от </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27</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12</a:t>
                      </a:r>
                      <a:r>
                        <a:rPr kumimoji="0" lang="ru-RU"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.202</a:t>
                      </a:r>
                      <a:r>
                        <a:rPr kumimoji="0" lang="en-US" sz="12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3</a:t>
                      </a:r>
                      <a:endParaRPr kumimoji="0" lang="ru-RU"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b="0" dirty="0" smtClean="0">
                          <a:solidFill>
                            <a:srgbClr val="002060"/>
                          </a:solidFill>
                          <a:latin typeface="Times New Roman" panose="02020603050405020304" pitchFamily="18" charset="0"/>
                          <a:cs typeface="Times New Roman" panose="02020603050405020304" pitchFamily="18" charset="0"/>
                        </a:rPr>
                        <a:t>8 375 450,4</a:t>
                      </a: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b="0" dirty="0" smtClean="0">
                          <a:solidFill>
                            <a:srgbClr val="002060"/>
                          </a:solidFill>
                          <a:latin typeface="Times New Roman" panose="02020603050405020304" pitchFamily="18" charset="0"/>
                          <a:cs typeface="Times New Roman" panose="02020603050405020304" pitchFamily="18" charset="0"/>
                        </a:rPr>
                        <a:t>3</a:t>
                      </a:r>
                      <a:r>
                        <a:rPr lang="ru-RU" sz="1200" b="0" baseline="0" dirty="0" smtClean="0">
                          <a:solidFill>
                            <a:srgbClr val="002060"/>
                          </a:solidFill>
                          <a:latin typeface="Times New Roman" panose="02020603050405020304" pitchFamily="18" charset="0"/>
                          <a:cs typeface="Times New Roman" panose="02020603050405020304" pitchFamily="18" charset="0"/>
                        </a:rPr>
                        <a:t> 736 908,2</a:t>
                      </a:r>
                      <a:endParaRPr lang="ru-RU" sz="1200" b="0" dirty="0" smtClean="0">
                        <a:solidFill>
                          <a:srgbClr val="002060"/>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8 658 322,6</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1200" dirty="0" smtClean="0">
                          <a:solidFill>
                            <a:schemeClr val="tx2">
                              <a:lumMod val="75000"/>
                            </a:schemeClr>
                          </a:solidFill>
                          <a:latin typeface="Times New Roman" panose="02020603050405020304" pitchFamily="18" charset="0"/>
                          <a:cs typeface="Times New Roman" panose="02020603050405020304" pitchFamily="18" charset="0"/>
                        </a:rPr>
                        <a:t>282 872,2</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-150 000,0</a:t>
                      </a: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200" dirty="0" smtClean="0">
                          <a:solidFill>
                            <a:schemeClr val="tx2">
                              <a:lumMod val="75000"/>
                            </a:schemeClr>
                          </a:solidFill>
                          <a:latin typeface="Times New Roman" panose="02020603050405020304" pitchFamily="18" charset="0"/>
                          <a:cs typeface="Times New Roman" panose="02020603050405020304" pitchFamily="18" charset="0"/>
                        </a:rPr>
                        <a:t>10,0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348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48362038"/>
              </p:ext>
            </p:extLst>
          </p:nvPr>
        </p:nvGraphicFramePr>
        <p:xfrm>
          <a:off x="304800" y="472440"/>
          <a:ext cx="9300615" cy="2422431"/>
        </p:xfrm>
        <a:graphic>
          <a:graphicData uri="http://schemas.openxmlformats.org/drawingml/2006/table">
            <a:tbl>
              <a:tblPr/>
              <a:tblGrid>
                <a:gridCol w="4002769">
                  <a:extLst>
                    <a:ext uri="{9D8B030D-6E8A-4147-A177-3AD203B41FA5}">
                      <a16:colId xmlns:a16="http://schemas.microsoft.com/office/drawing/2014/main" xmlns="" val="20000"/>
                    </a:ext>
                  </a:extLst>
                </a:gridCol>
                <a:gridCol w="807212">
                  <a:extLst>
                    <a:ext uri="{9D8B030D-6E8A-4147-A177-3AD203B41FA5}">
                      <a16:colId xmlns:a16="http://schemas.microsoft.com/office/drawing/2014/main" xmlns="" val="20001"/>
                    </a:ext>
                  </a:extLst>
                </a:gridCol>
                <a:gridCol w="1048543">
                  <a:extLst>
                    <a:ext uri="{9D8B030D-6E8A-4147-A177-3AD203B41FA5}">
                      <a16:colId xmlns:a16="http://schemas.microsoft.com/office/drawing/2014/main" xmlns="" val="20002"/>
                    </a:ext>
                  </a:extLst>
                </a:gridCol>
                <a:gridCol w="1048543">
                  <a:extLst>
                    <a:ext uri="{9D8B030D-6E8A-4147-A177-3AD203B41FA5}">
                      <a16:colId xmlns:a16="http://schemas.microsoft.com/office/drawing/2014/main" xmlns="" val="20003"/>
                    </a:ext>
                  </a:extLst>
                </a:gridCol>
                <a:gridCol w="1015255">
                  <a:extLst>
                    <a:ext uri="{9D8B030D-6E8A-4147-A177-3AD203B41FA5}">
                      <a16:colId xmlns:a16="http://schemas.microsoft.com/office/drawing/2014/main" xmlns="" val="20004"/>
                    </a:ext>
                  </a:extLst>
                </a:gridCol>
                <a:gridCol w="1378293">
                  <a:extLst>
                    <a:ext uri="{9D8B030D-6E8A-4147-A177-3AD203B41FA5}">
                      <a16:colId xmlns:a16="http://schemas.microsoft.com/office/drawing/2014/main" xmlns="" val="20005"/>
                    </a:ext>
                  </a:extLst>
                </a:gridCol>
              </a:tblGrid>
              <a:tr h="1073727">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0" marR="91450"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3" marR="91443" marT="45671" marB="45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L="91452" marR="91452"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52" marR="91452"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txBody>
                  <a:tcPr marL="91452" marR="91452" marT="45615" marB="456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6" marR="91456" marT="45589" marB="455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396236">
                <a:tc gridSpan="6">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«Переселение граждан из аварийного жилищного фонда»</a:t>
                      </a:r>
                    </a:p>
                  </a:txBody>
                  <a:tcPr marL="91446" marR="91446"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457171">
                <a:tc>
                  <a:txBody>
                    <a:bodyPr/>
                    <a:lstStyle/>
                    <a:p>
                      <a:pPr>
                        <a:lnSpc>
                          <a:spcPct val="115000"/>
                        </a:lnSpc>
                        <a:spcAft>
                          <a:spcPts val="0"/>
                        </a:spcAft>
                      </a:pPr>
                      <a:r>
                        <a:rPr lang="ru-RU" sz="100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Расселяемая площадь</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кв.м</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149,3</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149,3</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60" marR="91460" marT="45645" marB="45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95297">
                <a:tc>
                  <a:txBody>
                    <a:bodyPr/>
                    <a:lstStyle/>
                    <a:p>
                      <a:pPr>
                        <a:lnSpc>
                          <a:spcPct val="115000"/>
                        </a:lnSpc>
                        <a:spcAft>
                          <a:spcPts val="0"/>
                        </a:spcAft>
                      </a:pPr>
                      <a:r>
                        <a:rPr lang="ru-RU" sz="10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Количество переселяемых жителей</a:t>
                      </a:r>
                      <a:endParaRPr lang="ru-RU" sz="1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чел.</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60" marR="91460" marT="45645" marB="45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475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0203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84313832"/>
              </p:ext>
            </p:extLst>
          </p:nvPr>
        </p:nvGraphicFramePr>
        <p:xfrm>
          <a:off x="364066" y="1464733"/>
          <a:ext cx="9311831" cy="4891633"/>
        </p:xfrm>
        <a:graphic>
          <a:graphicData uri="http://schemas.openxmlformats.org/drawingml/2006/table">
            <a:tbl>
              <a:tblPr/>
              <a:tblGrid>
                <a:gridCol w="3434734">
                  <a:extLst>
                    <a:ext uri="{9D8B030D-6E8A-4147-A177-3AD203B41FA5}">
                      <a16:colId xmlns:a16="http://schemas.microsoft.com/office/drawing/2014/main" xmlns="" val="20000"/>
                    </a:ext>
                  </a:extLst>
                </a:gridCol>
                <a:gridCol w="1512916">
                  <a:extLst>
                    <a:ext uri="{9D8B030D-6E8A-4147-A177-3AD203B41FA5}">
                      <a16:colId xmlns:a16="http://schemas.microsoft.com/office/drawing/2014/main" xmlns="" val="20001"/>
                    </a:ext>
                  </a:extLst>
                </a:gridCol>
                <a:gridCol w="1213658">
                  <a:extLst>
                    <a:ext uri="{9D8B030D-6E8A-4147-A177-3AD203B41FA5}">
                      <a16:colId xmlns:a16="http://schemas.microsoft.com/office/drawing/2014/main" xmlns="" val="20002"/>
                    </a:ext>
                  </a:extLst>
                </a:gridCol>
                <a:gridCol w="1113906">
                  <a:extLst>
                    <a:ext uri="{9D8B030D-6E8A-4147-A177-3AD203B41FA5}">
                      <a16:colId xmlns:a16="http://schemas.microsoft.com/office/drawing/2014/main" xmlns="" val="20003"/>
                    </a:ext>
                  </a:extLst>
                </a:gridCol>
                <a:gridCol w="971939">
                  <a:extLst>
                    <a:ext uri="{9D8B030D-6E8A-4147-A177-3AD203B41FA5}">
                      <a16:colId xmlns:a16="http://schemas.microsoft.com/office/drawing/2014/main" xmlns="" val="20004"/>
                    </a:ext>
                  </a:extLst>
                </a:gridCol>
                <a:gridCol w="1064678">
                  <a:extLst>
                    <a:ext uri="{9D8B030D-6E8A-4147-A177-3AD203B41FA5}">
                      <a16:colId xmlns:a16="http://schemas.microsoft.com/office/drawing/2014/main" xmlns="" val="20005"/>
                    </a:ext>
                  </a:extLst>
                </a:gridCol>
              </a:tblGrid>
              <a:tr h="145641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Общественно значимые проекты</a:t>
                      </a:r>
                    </a:p>
                  </a:txBody>
                  <a:tcPr marL="91459" marR="9145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Источники</a:t>
                      </a:r>
                    </a:p>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финансирования</a:t>
                      </a:r>
                    </a:p>
                  </a:txBody>
                  <a:tcPr marL="91459" marR="9145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2060"/>
                          </a:solidFill>
                          <a:effectLst/>
                          <a:latin typeface="Times New Roman" pitchFamily="18" charset="0"/>
                        </a:rPr>
                        <a:t>Год проектирования/строительства/  реконструкции объектов</a:t>
                      </a:r>
                    </a:p>
                  </a:txBody>
                  <a:tcPr marL="91459" marR="9145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Назначено</a:t>
                      </a:r>
                    </a:p>
                  </a:txBody>
                  <a:tcPr marL="91459" marR="9145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cs typeface="Times New Roman" pitchFamily="18" charset="0"/>
                        </a:rPr>
                        <a:t>Исполнено</a:t>
                      </a:r>
                      <a:endParaRPr kumimoji="0" lang="ru-RU" altLang="ru-RU" sz="1300" b="0" i="0" u="none" strike="noStrike" cap="none" normalizeH="0" baseline="0" dirty="0" smtClean="0">
                        <a:ln>
                          <a:noFill/>
                        </a:ln>
                        <a:solidFill>
                          <a:srgbClr val="002060"/>
                        </a:solidFill>
                        <a:effectLst/>
                        <a:latin typeface="Times New Roman" pitchFamily="18" charset="0"/>
                      </a:endParaRPr>
                    </a:p>
                  </a:txBody>
                  <a:tcPr marL="91459" marR="9145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Ожидаемые результаты, </a:t>
                      </a:r>
                      <a:r>
                        <a:rPr kumimoji="0" lang="ru-RU" altLang="ru-RU" sz="1300" b="0" i="0" u="none" strike="noStrike" cap="none" normalizeH="0" baseline="0" dirty="0" err="1" smtClean="0">
                          <a:ln>
                            <a:noFill/>
                          </a:ln>
                          <a:solidFill>
                            <a:srgbClr val="002060"/>
                          </a:solidFill>
                          <a:effectLst/>
                          <a:latin typeface="Times New Roman" pitchFamily="18" charset="0"/>
                        </a:rPr>
                        <a:t>характери-зующие</a:t>
                      </a:r>
                      <a:r>
                        <a:rPr kumimoji="0" lang="ru-RU" altLang="ru-RU" sz="1300" b="0" i="0" u="none" strike="noStrike" cap="none" normalizeH="0" baseline="0" dirty="0" smtClean="0">
                          <a:ln>
                            <a:noFill/>
                          </a:ln>
                          <a:solidFill>
                            <a:srgbClr val="002060"/>
                          </a:solidFill>
                          <a:effectLst/>
                          <a:latin typeface="Times New Roman" pitchFamily="18" charset="0"/>
                        </a:rPr>
                        <a:t> итоги реализации проектов</a:t>
                      </a:r>
                    </a:p>
                  </a:txBody>
                  <a:tcPr marL="91459" marR="9145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345886">
                <a:tc rowSpan="6">
                  <a:txBody>
                    <a:bodyPr/>
                    <a:lstStyle/>
                    <a:p>
                      <a:pPr algn="l"/>
                      <a:r>
                        <a:rPr lang="ru-RU" sz="1200" dirty="0" smtClean="0">
                          <a:solidFill>
                            <a:srgbClr val="002060"/>
                          </a:solidFill>
                          <a:latin typeface="Times New Roman" panose="02020603050405020304" pitchFamily="18" charset="0"/>
                          <a:cs typeface="Times New Roman" panose="02020603050405020304" pitchFamily="18" charset="0"/>
                        </a:rPr>
                        <a:t>Создание новых мест в общеобразовательных организациях в связи с ростом числа обучающихся, вызванным демографическим фактором (Школа на 825 мест по адресу: Московская область, г. Чехов, </a:t>
                      </a:r>
                      <a:r>
                        <a:rPr lang="ru-RU" sz="1200" dirty="0" err="1" smtClean="0">
                          <a:solidFill>
                            <a:srgbClr val="002060"/>
                          </a:solidFill>
                          <a:latin typeface="Times New Roman" panose="02020603050405020304" pitchFamily="18" charset="0"/>
                          <a:cs typeface="Times New Roman" panose="02020603050405020304" pitchFamily="18" charset="0"/>
                        </a:rPr>
                        <a:t>мкр</a:t>
                      </a:r>
                      <a:r>
                        <a:rPr lang="ru-RU" sz="1200" dirty="0" smtClean="0">
                          <a:solidFill>
                            <a:srgbClr val="002060"/>
                          </a:solidFill>
                          <a:latin typeface="Times New Roman" panose="02020603050405020304" pitchFamily="18" charset="0"/>
                          <a:cs typeface="Times New Roman" panose="02020603050405020304" pitchFamily="18" charset="0"/>
                        </a:rPr>
                        <a:t>. № 5, ул. Московская (ПИР и строительство), Московская область, г. Чехов, </a:t>
                      </a:r>
                      <a:r>
                        <a:rPr lang="ru-RU" sz="1200" dirty="0" err="1" smtClean="0">
                          <a:solidFill>
                            <a:srgbClr val="002060"/>
                          </a:solidFill>
                          <a:latin typeface="Times New Roman" panose="02020603050405020304" pitchFamily="18" charset="0"/>
                          <a:cs typeface="Times New Roman" panose="02020603050405020304" pitchFamily="18" charset="0"/>
                        </a:rPr>
                        <a:t>мкр</a:t>
                      </a:r>
                      <a:r>
                        <a:rPr lang="ru-RU" sz="1200" dirty="0" smtClean="0">
                          <a:solidFill>
                            <a:srgbClr val="002060"/>
                          </a:solidFill>
                          <a:latin typeface="Times New Roman" panose="02020603050405020304" pitchFamily="18" charset="0"/>
                          <a:cs typeface="Times New Roman" panose="02020603050405020304" pitchFamily="18" charset="0"/>
                        </a:rPr>
                        <a:t>. № 5, ул. Московская)</a:t>
                      </a:r>
                      <a:endParaRPr lang="ru-RU" sz="1200" dirty="0">
                        <a:solidFill>
                          <a:srgbClr val="002060"/>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Итого</a:t>
                      </a: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2017-202</a:t>
                      </a:r>
                      <a:r>
                        <a:rPr kumimoji="0" lang="en-US" sz="1200" b="0" i="0"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 год</a:t>
                      </a: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cs typeface="Times New Roman" pitchFamily="18" charset="0"/>
                        </a:rPr>
                        <a:t>1 252 298,2</a:t>
                      </a:r>
                      <a:endParaRPr kumimoji="0" lang="ru-RU" sz="12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Times New Roman" pitchFamily="18" charset="0"/>
                          <a:cs typeface="Times New Roman" pitchFamily="18" charset="0"/>
                        </a:rPr>
                        <a:t>1 252 298,2</a:t>
                      </a:r>
                      <a:endParaRPr kumimoji="0" lang="ru-RU" sz="12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206">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Федеральный бюджет</a:t>
                      </a: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180 079,7</a:t>
                      </a: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180 079,7</a:t>
                      </a: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lumMod val="85000"/>
                            <a:lumOff val="15000"/>
                          </a:schemeClr>
                        </a:solidFill>
                        <a:effectLst/>
                        <a:latin typeface="Times New Roman" pitchFamily="18" charset="0"/>
                        <a:cs typeface="Times New Roman"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8201">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Бюджет Московской области</a:t>
                      </a:r>
                      <a:endParaRPr lang="ru-RU" sz="1200" dirty="0">
                        <a:solidFill>
                          <a:srgbClr val="002060"/>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3"/>
                  </a:ext>
                </a:extLst>
              </a:tr>
              <a:tr h="355820">
                <a:tc vMerge="1">
                  <a:txBody>
                    <a:bodyPr/>
                    <a:lstStyle/>
                    <a:p>
                      <a:endParaRPr lang="ru-RU"/>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ru-RU" sz="1200" dirty="0">
                        <a:solidFill>
                          <a:schemeClr val="bg2">
                            <a:lumMod val="50000"/>
                          </a:schemeClr>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1 009 603,6</a:t>
                      </a: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1 009 603,6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lumMod val="85000"/>
                            <a:lumOff val="15000"/>
                          </a:schemeClr>
                        </a:solidFill>
                        <a:effectLst/>
                        <a:latin typeface="Times New Roman" pitchFamily="18" charset="0"/>
                        <a:cs typeface="Times New Roman"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27240">
                <a:tc vMerge="1">
                  <a:txBody>
                    <a:bodyPr/>
                    <a:lstStyle/>
                    <a:p>
                      <a:endParaRPr lang="ru-RU"/>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046859570"/>
                  </a:ext>
                </a:extLst>
              </a:tr>
              <a:tr h="230747">
                <a:tc vMerge="1">
                  <a:txBody>
                    <a:bodyPr/>
                    <a:lstStyle/>
                    <a:p>
                      <a:endParaRPr lang="ru-RU"/>
                    </a:p>
                  </a:txBody>
                  <a:tcPr/>
                </a:tc>
                <a:tc vMerge="1">
                  <a:txBody>
                    <a:bodyPr/>
                    <a:lstStyle/>
                    <a:p>
                      <a:pPr algn="ct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r>
                        <a:rPr lang="en-US" sz="1200" dirty="0" smtClean="0">
                          <a:solidFill>
                            <a:srgbClr val="002060"/>
                          </a:solidFill>
                          <a:latin typeface="Times New Roman" panose="02020603050405020304" pitchFamily="18" charset="0"/>
                          <a:cs typeface="Times New Roman" panose="02020603050405020304" pitchFamily="18" charset="0"/>
                        </a:rPr>
                        <a:t>       62 614,9</a:t>
                      </a:r>
                      <a:endParaRPr lang="ru-RU" sz="1200" dirty="0">
                        <a:solidFill>
                          <a:srgbClr val="002060"/>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1200" dirty="0" smtClean="0">
                          <a:solidFill>
                            <a:srgbClr val="002060"/>
                          </a:solidFill>
                          <a:latin typeface="Times New Roman" panose="02020603050405020304" pitchFamily="18" charset="0"/>
                          <a:cs typeface="Times New Roman" panose="02020603050405020304" pitchFamily="18" charset="0"/>
                        </a:rPr>
                        <a:t>       </a:t>
                      </a:r>
                      <a:r>
                        <a:rPr lang="en-US" sz="1200" dirty="0" smtClean="0">
                          <a:solidFill>
                            <a:srgbClr val="002060"/>
                          </a:solidFill>
                          <a:latin typeface="Times New Roman" panose="02020603050405020304" pitchFamily="18" charset="0"/>
                          <a:cs typeface="Times New Roman" panose="02020603050405020304" pitchFamily="18" charset="0"/>
                        </a:rPr>
                        <a:t>62 614,9</a:t>
                      </a:r>
                      <a:endParaRPr lang="ru-RU" sz="1200" dirty="0">
                        <a:solidFill>
                          <a:srgbClr val="002060"/>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marL="9526" marR="9526" marT="952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21667">
                <a:tc rowSpan="3">
                  <a:txBody>
                    <a:bodyPr/>
                    <a:lstStyle/>
                    <a:p>
                      <a:pPr algn="l"/>
                      <a:r>
                        <a:rPr lang="ru-RU" sz="1200" dirty="0" smtClean="0">
                          <a:solidFill>
                            <a:srgbClr val="002060"/>
                          </a:solidFill>
                          <a:latin typeface="Times New Roman" panose="02020603050405020304" pitchFamily="18" charset="0"/>
                          <a:cs typeface="Times New Roman" panose="02020603050405020304" pitchFamily="18" charset="0"/>
                        </a:rPr>
                        <a:t>Расходы на модернизацию и материально-техническое обеспечение объектов физической культуры и спорта, находящихся в собственности муниципальных образований Московской области (проведение капитального ремонта муниципальных объектов физической </a:t>
                      </a:r>
                    </a:p>
                    <a:p>
                      <a:pPr algn="l"/>
                      <a:r>
                        <a:rPr lang="ru-RU" sz="1200" dirty="0" smtClean="0">
                          <a:solidFill>
                            <a:srgbClr val="002060"/>
                          </a:solidFill>
                          <a:latin typeface="Times New Roman" panose="02020603050405020304" pitchFamily="18" charset="0"/>
                          <a:cs typeface="Times New Roman" panose="02020603050405020304" pitchFamily="18" charset="0"/>
                        </a:rPr>
                        <a:t>культуры и спорта – капитальный ремонт </a:t>
                      </a:r>
                    </a:p>
                    <a:p>
                      <a:pPr algn="l"/>
                      <a:r>
                        <a:rPr lang="ru-RU" sz="1200" dirty="0" smtClean="0">
                          <a:solidFill>
                            <a:srgbClr val="002060"/>
                          </a:solidFill>
                          <a:latin typeface="Times New Roman" panose="02020603050405020304" pitchFamily="18" charset="0"/>
                          <a:cs typeface="Times New Roman" panose="02020603050405020304" pitchFamily="18" charset="0"/>
                        </a:rPr>
                        <a:t>стадиона «</a:t>
                      </a:r>
                      <a:r>
                        <a:rPr lang="ru-RU" sz="1200" dirty="0" err="1" smtClean="0">
                          <a:solidFill>
                            <a:srgbClr val="002060"/>
                          </a:solidFill>
                          <a:latin typeface="Times New Roman" panose="02020603050405020304" pitchFamily="18" charset="0"/>
                          <a:cs typeface="Times New Roman" panose="02020603050405020304" pitchFamily="18" charset="0"/>
                        </a:rPr>
                        <a:t>Гидросталь</a:t>
                      </a:r>
                      <a:r>
                        <a:rPr lang="ru-RU" sz="1200" dirty="0" smtClean="0">
                          <a:solidFill>
                            <a:srgbClr val="002060"/>
                          </a:solidFill>
                          <a:latin typeface="Times New Roman" panose="02020603050405020304" pitchFamily="18" charset="0"/>
                          <a:cs typeface="Times New Roman" panose="02020603050405020304" pitchFamily="18" charset="0"/>
                        </a:rPr>
                        <a:t>» по адресу:  г. Чехов,                  ул. Чехова, 18-1 </a:t>
                      </a:r>
                    </a:p>
                  </a:txBody>
                  <a:tcPr marL="9526" marR="9526"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Итого</a:t>
                      </a:r>
                    </a:p>
                  </a:txBody>
                  <a:tcPr marL="9526" marR="9526"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202</a:t>
                      </a:r>
                      <a:r>
                        <a:rPr kumimoji="0" lang="en-US" sz="1200" b="0" i="0"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 год</a:t>
                      </a:r>
                    </a:p>
                  </a:txBody>
                  <a:tcPr marL="9526" marR="9526"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159 500,4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159 488,1</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algn="ctr" fontAlgn="b"/>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38772">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Бюджет Московской области</a:t>
                      </a:r>
                    </a:p>
                  </a:txBody>
                  <a:tcPr marL="9526" marR="9526"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128 557,3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128 547,4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3681291949"/>
                  </a:ext>
                </a:extLst>
              </a:tr>
              <a:tr h="668826">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6" marR="9526"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30 943,1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30 940,7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6" marR="9526"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4143760617"/>
                  </a:ext>
                </a:extLst>
              </a:tr>
            </a:tbl>
          </a:graphicData>
        </a:graphic>
      </p:graphicFrame>
      <p:pic>
        <p:nvPicPr>
          <p:cNvPr id="1485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623358" cy="83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306" name="Прямоугольник 4"/>
          <p:cNvSpPr>
            <a:spLocks noChangeArrowheads="1"/>
          </p:cNvSpPr>
          <p:nvPr/>
        </p:nvSpPr>
        <p:spPr bwMode="auto">
          <a:xfrm>
            <a:off x="565150" y="487363"/>
            <a:ext cx="8747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ru-RU" altLang="ru-RU" sz="2000" b="1" dirty="0" smtClean="0">
                <a:solidFill>
                  <a:srgbClr val="002060"/>
                </a:solidFill>
                <a:cs typeface="Times New Roman" panose="02020603050405020304" pitchFamily="18" charset="0"/>
              </a:rPr>
              <a:t>Общественно значимые проекты, реализуемые на территории</a:t>
            </a:r>
          </a:p>
          <a:p>
            <a:pPr algn="ctr">
              <a:defRPr/>
            </a:pPr>
            <a:r>
              <a:rPr lang="ru-RU" altLang="ru-RU" sz="2000" b="1" dirty="0" smtClean="0">
                <a:solidFill>
                  <a:srgbClr val="002060"/>
                </a:solidFill>
                <a:cs typeface="Times New Roman" panose="02020603050405020304" pitchFamily="18" charset="0"/>
              </a:rPr>
              <a:t>городского округа Чехов в 2023 году</a:t>
            </a:r>
            <a:endParaRPr lang="ru-RU" altLang="ru-RU" dirty="0" smtClean="0">
              <a:solidFill>
                <a:srgbClr val="002060"/>
              </a:solidFill>
            </a:endParaRPr>
          </a:p>
        </p:txBody>
      </p:sp>
      <p:sp>
        <p:nvSpPr>
          <p:cNvPr id="148547" name="Прямоугольник 5"/>
          <p:cNvSpPr>
            <a:spLocks noChangeArrowheads="1"/>
          </p:cNvSpPr>
          <p:nvPr/>
        </p:nvSpPr>
        <p:spPr bwMode="auto">
          <a:xfrm>
            <a:off x="8512550" y="1145981"/>
            <a:ext cx="115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ru-RU" altLang="ru-RU" sz="1200" dirty="0">
                <a:solidFill>
                  <a:srgbClr val="000000"/>
                </a:solidFill>
                <a:cs typeface="Times New Roman" pitchFamily="18" charset="0"/>
              </a:rPr>
              <a:t>  (тыс. рублей)</a:t>
            </a:r>
            <a:br>
              <a:rPr lang="ru-RU" altLang="ru-RU" sz="1200" dirty="0">
                <a:solidFill>
                  <a:srgbClr val="000000"/>
                </a:solidFill>
                <a:cs typeface="Times New Roman" pitchFamily="18" charset="0"/>
              </a:rPr>
            </a:br>
            <a:endParaRPr lang="ru-RU" altLang="ru-RU" sz="1200" dirty="0">
              <a:solidFill>
                <a:srgbClr val="00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56663829"/>
              </p:ext>
            </p:extLst>
          </p:nvPr>
        </p:nvGraphicFramePr>
        <p:xfrm>
          <a:off x="603250" y="390525"/>
          <a:ext cx="9006264" cy="5660299"/>
        </p:xfrm>
        <a:graphic>
          <a:graphicData uri="http://schemas.openxmlformats.org/drawingml/2006/table">
            <a:tbl>
              <a:tblPr/>
              <a:tblGrid>
                <a:gridCol w="3262168">
                  <a:extLst>
                    <a:ext uri="{9D8B030D-6E8A-4147-A177-3AD203B41FA5}">
                      <a16:colId xmlns:a16="http://schemas.microsoft.com/office/drawing/2014/main" xmlns="" val="20000"/>
                    </a:ext>
                  </a:extLst>
                </a:gridCol>
                <a:gridCol w="1471353">
                  <a:extLst>
                    <a:ext uri="{9D8B030D-6E8A-4147-A177-3AD203B41FA5}">
                      <a16:colId xmlns:a16="http://schemas.microsoft.com/office/drawing/2014/main" xmlns="" val="20001"/>
                    </a:ext>
                  </a:extLst>
                </a:gridCol>
                <a:gridCol w="1197033">
                  <a:extLst>
                    <a:ext uri="{9D8B030D-6E8A-4147-A177-3AD203B41FA5}">
                      <a16:colId xmlns:a16="http://schemas.microsoft.com/office/drawing/2014/main" xmlns="" val="20002"/>
                    </a:ext>
                  </a:extLst>
                </a:gridCol>
                <a:gridCol w="989214">
                  <a:extLst>
                    <a:ext uri="{9D8B030D-6E8A-4147-A177-3AD203B41FA5}">
                      <a16:colId xmlns:a16="http://schemas.microsoft.com/office/drawing/2014/main" xmlns="" val="20003"/>
                    </a:ext>
                  </a:extLst>
                </a:gridCol>
                <a:gridCol w="989215">
                  <a:extLst>
                    <a:ext uri="{9D8B030D-6E8A-4147-A177-3AD203B41FA5}">
                      <a16:colId xmlns:a16="http://schemas.microsoft.com/office/drawing/2014/main" xmlns="" val="20004"/>
                    </a:ext>
                  </a:extLst>
                </a:gridCol>
                <a:gridCol w="1097281">
                  <a:extLst>
                    <a:ext uri="{9D8B030D-6E8A-4147-A177-3AD203B41FA5}">
                      <a16:colId xmlns:a16="http://schemas.microsoft.com/office/drawing/2014/main" xmlns="" val="20005"/>
                    </a:ext>
                  </a:extLst>
                </a:gridCol>
              </a:tblGrid>
              <a:tr h="12429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Общественно значимые проекты</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Источники</a:t>
                      </a:r>
                    </a:p>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финансирования</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ru-RU" altLang="ru-RU" sz="1100" b="0" i="0" u="none" strike="noStrike" kern="1200" cap="none" spc="0" normalizeH="0" baseline="0" noProof="0" dirty="0" smtClean="0">
                          <a:ln>
                            <a:noFill/>
                          </a:ln>
                          <a:solidFill>
                            <a:srgbClr val="002060"/>
                          </a:solidFill>
                          <a:effectLst/>
                          <a:uLnTx/>
                          <a:uFillTx/>
                          <a:latin typeface="Times New Roman" pitchFamily="18" charset="0"/>
                          <a:ea typeface="+mn-ea"/>
                          <a:cs typeface="+mn-cs"/>
                        </a:rPr>
                        <a:t>Год проектирования/строительства/  реконструкции объектов</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Назначено</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cs typeface="Times New Roman" pitchFamily="18" charset="0"/>
                        </a:rPr>
                        <a:t>Исполнено </a:t>
                      </a:r>
                      <a:endParaRPr kumimoji="0" lang="ru-RU" altLang="ru-RU" sz="1300" b="0" i="0" u="none" strike="noStrike" cap="none" normalizeH="0" baseline="0" dirty="0" smtClean="0">
                        <a:ln>
                          <a:noFill/>
                        </a:ln>
                        <a:solidFill>
                          <a:srgbClr val="002060"/>
                        </a:solidFill>
                        <a:effectLst/>
                        <a:latin typeface="Times New Roman" pitchFamily="18" charset="0"/>
                      </a:endParaRP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2060"/>
                          </a:solidFill>
                          <a:effectLst/>
                          <a:latin typeface="Times New Roman" pitchFamily="18" charset="0"/>
                        </a:rPr>
                        <a:t>Ожидаемые результаты, </a:t>
                      </a:r>
                      <a:r>
                        <a:rPr kumimoji="0" lang="ru-RU" altLang="ru-RU" sz="1000" b="0" i="0" u="none" strike="noStrike" cap="none" normalizeH="0" baseline="0" dirty="0" err="1" smtClean="0">
                          <a:ln>
                            <a:noFill/>
                          </a:ln>
                          <a:solidFill>
                            <a:srgbClr val="002060"/>
                          </a:solidFill>
                          <a:effectLst/>
                          <a:latin typeface="Times New Roman" pitchFamily="18" charset="0"/>
                        </a:rPr>
                        <a:t>характери-зующие</a:t>
                      </a:r>
                      <a:r>
                        <a:rPr kumimoji="0" lang="ru-RU" altLang="ru-RU" sz="1000" b="0" i="0" u="none" strike="noStrike" cap="none" normalizeH="0" baseline="0" dirty="0" smtClean="0">
                          <a:ln>
                            <a:noFill/>
                          </a:ln>
                          <a:solidFill>
                            <a:srgbClr val="002060"/>
                          </a:solidFill>
                          <a:effectLst/>
                          <a:latin typeface="Times New Roman" pitchFamily="18" charset="0"/>
                        </a:rPr>
                        <a:t> итоги реализации проектов</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292112">
                <a:tc rowSpan="3">
                  <a:txBody>
                    <a:bodyPr/>
                    <a:lstStyle/>
                    <a:p>
                      <a:pPr algn="l"/>
                      <a:r>
                        <a:rPr lang="ru-RU" sz="1200" dirty="0" smtClean="0">
                          <a:solidFill>
                            <a:srgbClr val="002060"/>
                          </a:solidFill>
                          <a:latin typeface="Times New Roman" panose="02020603050405020304" pitchFamily="18" charset="0"/>
                          <a:cs typeface="Times New Roman" panose="02020603050405020304" pitchFamily="18" charset="0"/>
                        </a:rPr>
                        <a:t>Строительство и реконструкция (модернизация) объектов питьевого водоснабжения:</a:t>
                      </a:r>
                      <a:r>
                        <a:rPr lang="ru-RU" sz="1200" baseline="0" dirty="0" smtClean="0">
                          <a:solidFill>
                            <a:srgbClr val="002060"/>
                          </a:solidFill>
                          <a:latin typeface="Times New Roman" panose="02020603050405020304" pitchFamily="18" charset="0"/>
                          <a:cs typeface="Times New Roman" panose="02020603050405020304" pitchFamily="18" charset="0"/>
                        </a:rPr>
                        <a:t> ВЗУ со станцией второго подъема, станцией обезжелезивания в п. Крюково, расположенного по адресу: Московская область, Чеховский район, с/п </a:t>
                      </a:r>
                      <a:r>
                        <a:rPr lang="ru-RU" sz="1200" baseline="0" dirty="0" err="1" smtClean="0">
                          <a:solidFill>
                            <a:srgbClr val="002060"/>
                          </a:solidFill>
                          <a:latin typeface="Times New Roman" panose="02020603050405020304" pitchFamily="18" charset="0"/>
                          <a:cs typeface="Times New Roman" panose="02020603050405020304" pitchFamily="18" charset="0"/>
                        </a:rPr>
                        <a:t>Баранцевское</a:t>
                      </a:r>
                      <a:r>
                        <a:rPr lang="ru-RU" sz="1200" baseline="0" dirty="0" smtClean="0">
                          <a:solidFill>
                            <a:srgbClr val="002060"/>
                          </a:solidFill>
                          <a:latin typeface="Times New Roman" panose="02020603050405020304" pitchFamily="18" charset="0"/>
                          <a:cs typeface="Times New Roman" panose="02020603050405020304" pitchFamily="18" charset="0"/>
                        </a:rPr>
                        <a:t>, д. Крюково</a:t>
                      </a:r>
                      <a:endParaRPr lang="ru-RU" sz="1200" dirty="0" smtClean="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Итого</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2021-2024 год</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8 506,8</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algn="ctr" fontAlgn="b"/>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35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Бюджет Московской области</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ctr" fontAlgn="b"/>
                      <a:endParaRPr lang="ru-RU" sz="12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8006">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8 506,8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ctr" fontAlgn="b"/>
                      <a:endParaRPr lang="ru-RU" sz="12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4048">
                <a:tc rowSpan="4">
                  <a:txBody>
                    <a:bodyPr/>
                    <a:lstStyle/>
                    <a:p>
                      <a:pPr algn="l"/>
                      <a:r>
                        <a:rPr lang="ru-RU" sz="1200" dirty="0" smtClean="0">
                          <a:solidFill>
                            <a:srgbClr val="002060"/>
                          </a:solidFill>
                          <a:latin typeface="Times New Roman" panose="02020603050405020304" pitchFamily="18" charset="0"/>
                          <a:cs typeface="Times New Roman" panose="02020603050405020304" pitchFamily="18" charset="0"/>
                        </a:rPr>
                        <a:t>Строительство и реконструкция (модернизация) объектов питьевого водоснабжения: Станция второго подъема и станции обезжелезивания по адресу: Московская область, Чеховский район, п. Мещерское</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Итого</a:t>
                      </a:r>
                      <a:endParaRPr lang="ru-RU" sz="1800" dirty="0">
                        <a:solidFill>
                          <a:srgbClr val="002060"/>
                        </a:solidFill>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2020-2024 год</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200" b="1" dirty="0" smtClean="0">
                          <a:solidFill>
                            <a:srgbClr val="002060"/>
                          </a:solidFill>
                          <a:latin typeface="Times New Roman" panose="02020603050405020304" pitchFamily="18" charset="0"/>
                          <a:cs typeface="Times New Roman" panose="02020603050405020304" pitchFamily="18" charset="0"/>
                        </a:rPr>
                        <a:t>11 476,4</a:t>
                      </a: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11 476,3</a:t>
                      </a: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6130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Федеральный бюджет</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6 033,7</a:t>
                      </a:r>
                      <a:endParaRPr kumimoji="0" lang="ru-RU"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6 033,7</a:t>
                      </a:r>
                      <a:endParaRPr lang="ru-RU" sz="1200" b="0"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0583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Бюджет Московской области</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2 011,2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2 011,2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1575">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3 431,5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3 431,4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9536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Благоустройство лесопарковых зон</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Итого</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2021-202</a:t>
                      </a:r>
                      <a:r>
                        <a:rPr kumimoji="0" lang="en-US" sz="1200" b="0" i="0" u="none" strike="noStrike" cap="none" normalizeH="0" baseline="0" dirty="0" smtClean="0">
                          <a:ln>
                            <a:noFill/>
                          </a:ln>
                          <a:solidFill>
                            <a:srgbClr val="002060"/>
                          </a:solidFill>
                          <a:effectLst/>
                          <a:latin typeface="Times New Roman" pitchFamily="18" charset="0"/>
                          <a:cs typeface="Times New Roman" pitchFamily="18" charset="0"/>
                        </a:rPr>
                        <a:t>3</a:t>
                      </a: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 год</a:t>
                      </a:r>
                    </a:p>
                    <a:p>
                      <a:endParaRPr lang="ru-RU" sz="1800" dirty="0">
                        <a:solidFill>
                          <a:srgbClr val="002060"/>
                        </a:solidFill>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223 430,4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223 394,2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marL="0" marR="0" lvl="0" indent="0" algn="ctr" defTabSz="914400" rtl="0" eaLnBrk="1" fontAlgn="b" latinLnBrk="0" hangingPunct="1">
                        <a:lnSpc>
                          <a:spcPct val="100000"/>
                        </a:lnSpc>
                        <a:spcBef>
                          <a:spcPts val="0"/>
                        </a:spcBef>
                        <a:spcAft>
                          <a:spcPts val="0"/>
                        </a:spcAft>
                        <a:buClrTx/>
                        <a:buSzTx/>
                        <a:buFontTx/>
                        <a:buNone/>
                        <a:tabLst/>
                        <a:defRPr/>
                      </a:pP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50508">
                <a:tc vMerge="1">
                  <a:txBody>
                    <a:bodyPr/>
                    <a:lstStyle/>
                    <a:p>
                      <a:endParaRPr lang="ru-RU"/>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2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2">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180 084,9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180 055,7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2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5826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Бюджет Московской области</a:t>
                      </a:r>
                      <a:endParaRPr kumimoji="0" lang="ru-RU" sz="12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485036764"/>
                  </a:ext>
                </a:extLst>
              </a:tr>
              <a:tr h="659742">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r>
                        <a:rPr lang="ru-RU" sz="1200" dirty="0" smtClean="0">
                          <a:solidFill>
                            <a:srgbClr val="002060"/>
                          </a:solidFill>
                          <a:latin typeface="Times New Roman" panose="02020603050405020304" pitchFamily="18" charset="0"/>
                          <a:cs typeface="Times New Roman" panose="02020603050405020304" pitchFamily="18" charset="0"/>
                        </a:rPr>
                        <a:t>       43 345,5</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43 338,5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pic>
        <p:nvPicPr>
          <p:cNvPr id="1495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296584028"/>
              </p:ext>
            </p:extLst>
          </p:nvPr>
        </p:nvGraphicFramePr>
        <p:xfrm>
          <a:off x="603250" y="390525"/>
          <a:ext cx="9006264" cy="5089993"/>
        </p:xfrm>
        <a:graphic>
          <a:graphicData uri="http://schemas.openxmlformats.org/drawingml/2006/table">
            <a:tbl>
              <a:tblPr/>
              <a:tblGrid>
                <a:gridCol w="3278794">
                  <a:extLst>
                    <a:ext uri="{9D8B030D-6E8A-4147-A177-3AD203B41FA5}">
                      <a16:colId xmlns:a16="http://schemas.microsoft.com/office/drawing/2014/main" xmlns="" val="20000"/>
                    </a:ext>
                  </a:extLst>
                </a:gridCol>
                <a:gridCol w="1454727">
                  <a:extLst>
                    <a:ext uri="{9D8B030D-6E8A-4147-A177-3AD203B41FA5}">
                      <a16:colId xmlns:a16="http://schemas.microsoft.com/office/drawing/2014/main" xmlns="" val="20001"/>
                    </a:ext>
                  </a:extLst>
                </a:gridCol>
                <a:gridCol w="1213658">
                  <a:extLst>
                    <a:ext uri="{9D8B030D-6E8A-4147-A177-3AD203B41FA5}">
                      <a16:colId xmlns:a16="http://schemas.microsoft.com/office/drawing/2014/main" xmlns="" val="20002"/>
                    </a:ext>
                  </a:extLst>
                </a:gridCol>
                <a:gridCol w="997527">
                  <a:extLst>
                    <a:ext uri="{9D8B030D-6E8A-4147-A177-3AD203B41FA5}">
                      <a16:colId xmlns:a16="http://schemas.microsoft.com/office/drawing/2014/main" xmlns="" val="20003"/>
                    </a:ext>
                  </a:extLst>
                </a:gridCol>
                <a:gridCol w="964277">
                  <a:extLst>
                    <a:ext uri="{9D8B030D-6E8A-4147-A177-3AD203B41FA5}">
                      <a16:colId xmlns:a16="http://schemas.microsoft.com/office/drawing/2014/main" xmlns="" val="20004"/>
                    </a:ext>
                  </a:extLst>
                </a:gridCol>
                <a:gridCol w="1097281">
                  <a:extLst>
                    <a:ext uri="{9D8B030D-6E8A-4147-A177-3AD203B41FA5}">
                      <a16:colId xmlns:a16="http://schemas.microsoft.com/office/drawing/2014/main" xmlns="" val="20005"/>
                    </a:ext>
                  </a:extLst>
                </a:gridCol>
              </a:tblGrid>
              <a:tr h="12429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Общественно значимые проекты</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Источники</a:t>
                      </a:r>
                    </a:p>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финансирования</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2060"/>
                          </a:solidFill>
                          <a:effectLst/>
                          <a:latin typeface="Times New Roman" pitchFamily="18" charset="0"/>
                        </a:rPr>
                        <a:t>Год проектирования/строительства/  реконструкции объектов</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Назначено</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cs typeface="Times New Roman" pitchFamily="18" charset="0"/>
                        </a:rPr>
                        <a:t>Исполнено </a:t>
                      </a:r>
                      <a:endParaRPr kumimoji="0" lang="ru-RU" altLang="ru-RU" sz="1300" b="0" i="0" u="none" strike="noStrike" cap="none" normalizeH="0" baseline="0" dirty="0" smtClean="0">
                        <a:ln>
                          <a:noFill/>
                        </a:ln>
                        <a:solidFill>
                          <a:srgbClr val="002060"/>
                        </a:solidFill>
                        <a:effectLst/>
                        <a:latin typeface="Times New Roman" pitchFamily="18" charset="0"/>
                      </a:endParaRP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2060"/>
                          </a:solidFill>
                          <a:effectLst/>
                          <a:latin typeface="Times New Roman" pitchFamily="18" charset="0"/>
                        </a:rPr>
                        <a:t>Ожидаемые результаты, </a:t>
                      </a:r>
                      <a:r>
                        <a:rPr kumimoji="0" lang="ru-RU" altLang="ru-RU" sz="1300" b="0" i="0" u="none" strike="noStrike" cap="none" normalizeH="0" baseline="0" dirty="0" err="1" smtClean="0">
                          <a:ln>
                            <a:noFill/>
                          </a:ln>
                          <a:solidFill>
                            <a:srgbClr val="002060"/>
                          </a:solidFill>
                          <a:effectLst/>
                          <a:latin typeface="Times New Roman" pitchFamily="18" charset="0"/>
                        </a:rPr>
                        <a:t>характери-зующие</a:t>
                      </a:r>
                      <a:r>
                        <a:rPr kumimoji="0" lang="ru-RU" altLang="ru-RU" sz="1300" b="0" i="0" u="none" strike="noStrike" cap="none" normalizeH="0" baseline="0" dirty="0" smtClean="0">
                          <a:ln>
                            <a:noFill/>
                          </a:ln>
                          <a:solidFill>
                            <a:srgbClr val="002060"/>
                          </a:solidFill>
                          <a:effectLst/>
                          <a:latin typeface="Times New Roman" pitchFamily="18" charset="0"/>
                        </a:rPr>
                        <a:t> итоги реализации проектов</a:t>
                      </a:r>
                    </a:p>
                  </a:txBody>
                  <a:tcPr marL="91455" marR="91455"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292112">
                <a:tc rowSpan="2">
                  <a:txBody>
                    <a:bodyPr/>
                    <a:lstStyle/>
                    <a:p>
                      <a:pPr algn="l"/>
                      <a:r>
                        <a:rPr lang="ru-RU" sz="1200" dirty="0" smtClean="0">
                          <a:solidFill>
                            <a:srgbClr val="002060"/>
                          </a:solidFill>
                          <a:latin typeface="Times New Roman" panose="02020603050405020304" pitchFamily="18" charset="0"/>
                          <a:cs typeface="Times New Roman" panose="02020603050405020304" pitchFamily="18" charset="0"/>
                        </a:rPr>
                        <a:t>Реконструкция очистных сооружений канализации по адресу: </a:t>
                      </a:r>
                      <a:r>
                        <a:rPr lang="ru-RU" sz="1200" dirty="0" err="1" smtClean="0">
                          <a:solidFill>
                            <a:srgbClr val="002060"/>
                          </a:solidFill>
                          <a:latin typeface="Times New Roman" panose="02020603050405020304" pitchFamily="18" charset="0"/>
                          <a:cs typeface="Times New Roman" panose="02020603050405020304" pitchFamily="18" charset="0"/>
                        </a:rPr>
                        <a:t>пос.Чернецкое</a:t>
                      </a:r>
                      <a:r>
                        <a:rPr lang="ru-RU" sz="1200" dirty="0" smtClean="0">
                          <a:solidFill>
                            <a:srgbClr val="002060"/>
                          </a:solidFill>
                          <a:latin typeface="Times New Roman" panose="02020603050405020304" pitchFamily="18" charset="0"/>
                          <a:cs typeface="Times New Roman" panose="02020603050405020304" pitchFamily="18" charset="0"/>
                        </a:rPr>
                        <a:t>,                    г. Чехов-7, ул. Победы, военный городок № 18</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Итого</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2021-2026 год</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41,6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ru-RU" sz="12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algn="ctr" fontAlgn="b"/>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8006">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41,6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ctr" fontAlgn="b"/>
                      <a:endParaRPr lang="ru-RU" sz="12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4048">
                <a:tc rowSpan="3">
                  <a:txBody>
                    <a:bodyPr/>
                    <a:lstStyle/>
                    <a:p>
                      <a:pPr algn="l"/>
                      <a:r>
                        <a:rPr lang="ru-RU" sz="1200" dirty="0" smtClean="0">
                          <a:solidFill>
                            <a:srgbClr val="002060"/>
                          </a:solidFill>
                          <a:latin typeface="Times New Roman" panose="02020603050405020304" pitchFamily="18" charset="0"/>
                          <a:cs typeface="Times New Roman" panose="02020603050405020304" pitchFamily="18" charset="0"/>
                        </a:rPr>
                        <a:t>Реконструкция котельной № 6 по адресу: </a:t>
                      </a:r>
                      <a:r>
                        <a:rPr lang="ru-RU" sz="1200" dirty="0" err="1" smtClean="0">
                          <a:solidFill>
                            <a:srgbClr val="002060"/>
                          </a:solidFill>
                          <a:latin typeface="Times New Roman" panose="02020603050405020304" pitchFamily="18" charset="0"/>
                          <a:cs typeface="Times New Roman" panose="02020603050405020304" pitchFamily="18" charset="0"/>
                        </a:rPr>
                        <a:t>пос.Чернецкое</a:t>
                      </a:r>
                      <a:r>
                        <a:rPr lang="ru-RU" sz="1200" dirty="0" smtClean="0">
                          <a:solidFill>
                            <a:srgbClr val="002060"/>
                          </a:solidFill>
                          <a:latin typeface="Times New Roman" panose="02020603050405020304" pitchFamily="18" charset="0"/>
                          <a:cs typeface="Times New Roman" panose="02020603050405020304" pitchFamily="18" charset="0"/>
                        </a:rPr>
                        <a:t>, г. Чехов-7, ул. Победы, военный городок  №  18 ( в том числе ПИР)</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Итого</a:t>
                      </a:r>
                      <a:endParaRPr lang="ru-RU" sz="1800" dirty="0">
                        <a:solidFill>
                          <a:srgbClr val="002060"/>
                        </a:solidFill>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2019-2024 год</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200" b="1" dirty="0" smtClean="0">
                          <a:solidFill>
                            <a:srgbClr val="002060"/>
                          </a:solidFill>
                          <a:latin typeface="Times New Roman" panose="02020603050405020304" pitchFamily="18" charset="0"/>
                          <a:cs typeface="Times New Roman" panose="02020603050405020304" pitchFamily="18" charset="0"/>
                        </a:rPr>
                        <a:t>72 815,</a:t>
                      </a:r>
                      <a:r>
                        <a:rPr lang="en-US" sz="1200" b="1" dirty="0" smtClean="0">
                          <a:solidFill>
                            <a:srgbClr val="002060"/>
                          </a:solidFill>
                          <a:latin typeface="Times New Roman" panose="02020603050405020304" pitchFamily="18" charset="0"/>
                          <a:cs typeface="Times New Roman" panose="02020603050405020304" pitchFamily="18" charset="0"/>
                        </a:rPr>
                        <a:t>3</a:t>
                      </a: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200" b="1" dirty="0" smtClean="0">
                          <a:solidFill>
                            <a:srgbClr val="002060"/>
                          </a:solidFill>
                          <a:latin typeface="Times New Roman" panose="02020603050405020304" pitchFamily="18" charset="0"/>
                          <a:cs typeface="Times New Roman" panose="02020603050405020304" pitchFamily="18" charset="0"/>
                        </a:rPr>
                        <a:t>20 278,8</a:t>
                      </a: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583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Бюджет Московской области</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68 482,2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19 264,9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87904">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4 333,1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1 013,9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95366">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Реконструкция тепловых сетей по адресу: </a:t>
                      </a:r>
                      <a:r>
                        <a:rPr kumimoji="0" lang="ru-RU" sz="1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пос.Чернецкое</a:t>
                      </a: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г. Чехов-7, ул. Победы, военный городок № 18 (в том числе ПИР), в том числе погашение кредиторской задолженность –</a:t>
                      </a:r>
                      <a:r>
                        <a:rPr kumimoji="0" lang="en-US"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29</a:t>
                      </a:r>
                      <a:r>
                        <a:rPr kumimoji="0" lang="en-US"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646,71 тыс.</a:t>
                      </a:r>
                      <a:r>
                        <a:rPr kumimoji="0" lang="en-US"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руб., средства бюджета Московской области за счет средств поступивших из города Москвы (1 и 2 этапы)</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Итого</a:t>
                      </a: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2019-2023 год</a:t>
                      </a:r>
                    </a:p>
                    <a:p>
                      <a:endParaRPr lang="ru-RU" sz="1800" dirty="0">
                        <a:solidFill>
                          <a:srgbClr val="002060"/>
                        </a:solidFill>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2060"/>
                          </a:solidFill>
                          <a:effectLst/>
                          <a:latin typeface="Times New Roman" panose="02020603050405020304" pitchFamily="18" charset="0"/>
                          <a:cs typeface="Times New Roman" panose="02020603050405020304" pitchFamily="18" charset="0"/>
                        </a:rPr>
                        <a:t>12 970,9</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2060"/>
                          </a:solidFill>
                          <a:effectLst/>
                          <a:latin typeface="Times New Roman" panose="02020603050405020304" pitchFamily="18" charset="0"/>
                          <a:cs typeface="Times New Roman" panose="02020603050405020304" pitchFamily="18" charset="0"/>
                        </a:rPr>
                        <a:t>12 970,9</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rgbClr val="002060"/>
                          </a:solidFill>
                          <a:effectLst/>
                          <a:latin typeface="Times New Roman" pitchFamily="18" charset="0"/>
                          <a:cs typeface="Times New Roman" pitchFamily="18" charset="0"/>
                        </a:rPr>
                        <a:t>Открытие объекта</a:t>
                      </a:r>
                    </a:p>
                    <a:p>
                      <a:pPr marL="0" marR="0" lvl="0" indent="0" algn="ctr" defTabSz="914400" rtl="0" eaLnBrk="1" fontAlgn="b" latinLnBrk="0" hangingPunct="1">
                        <a:lnSpc>
                          <a:spcPct val="100000"/>
                        </a:lnSpc>
                        <a:spcBef>
                          <a:spcPts val="0"/>
                        </a:spcBef>
                        <a:spcAft>
                          <a:spcPts val="0"/>
                        </a:spcAft>
                        <a:buClrTx/>
                        <a:buSzTx/>
                        <a:buFontTx/>
                        <a:buNone/>
                        <a:tabLst/>
                        <a:defRPr/>
                      </a:pP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50508">
                <a:tc vMerge="1">
                  <a:txBody>
                    <a:bodyPr/>
                    <a:lstStyle/>
                    <a:p>
                      <a:endParaRPr lang="ru-RU"/>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200" b="0" i="0" u="none" strike="noStrike" cap="none" normalizeH="0" baseline="0" dirty="0" smtClean="0">
                        <a:ln>
                          <a:noFill/>
                        </a:ln>
                        <a:solidFill>
                          <a:srgbClr val="0070C0"/>
                        </a:solidFill>
                        <a:effectLst/>
                        <a:latin typeface="Times New Roman" pitchFamily="18" charset="0"/>
                        <a:cs typeface="Times New Roman"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2">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12 322,4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12 322,4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2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58265">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Бюджет Московской области</a:t>
                      </a:r>
                      <a:endParaRPr kumimoji="0" lang="ru-RU" sz="12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485036764"/>
                  </a:ext>
                </a:extLst>
              </a:tr>
              <a:tr h="159744">
                <a:tc vMerge="1">
                  <a:txBody>
                    <a:bodyPr/>
                    <a:lstStyle/>
                    <a:p>
                      <a:endParaRPr lang="ru-RU"/>
                    </a:p>
                  </a:txBody>
                  <a:tcPr/>
                </a:tc>
                <a:tc vMerge="1">
                  <a:txBody>
                    <a:bodyPr/>
                    <a:lstStyle/>
                    <a:p>
                      <a:pPr algn="ctr"/>
                      <a:endParaRPr lang="ru-RU" sz="1200" dirty="0">
                        <a:solidFill>
                          <a:srgbClr val="0070C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2">
                  <a:txBody>
                    <a:bodyPr/>
                    <a:lstStyle/>
                    <a:p>
                      <a:r>
                        <a:rPr lang="en-US" sz="1200" dirty="0" smtClean="0">
                          <a:solidFill>
                            <a:srgbClr val="002060"/>
                          </a:solidFill>
                          <a:latin typeface="Times New Roman" panose="02020603050405020304" pitchFamily="18" charset="0"/>
                          <a:cs typeface="Times New Roman" panose="02020603050405020304" pitchFamily="18" charset="0"/>
                        </a:rPr>
                        <a:t>         648,5</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fontAlgn="b"/>
                      <a:r>
                        <a:rPr lang="en-US" sz="1200" b="0" i="0" u="none" strike="noStrike" dirty="0" smtClean="0">
                          <a:solidFill>
                            <a:srgbClr val="002060"/>
                          </a:solidFill>
                          <a:effectLst/>
                          <a:latin typeface="Times New Roman" panose="02020603050405020304" pitchFamily="18" charset="0"/>
                          <a:cs typeface="Times New Roman" panose="02020603050405020304" pitchFamily="18" charset="0"/>
                        </a:rPr>
                        <a:t>648,5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800" b="0" dirty="0">
                        <a:solidFill>
                          <a:schemeClr val="tx1">
                            <a:lumMod val="85000"/>
                            <a:lumOff val="15000"/>
                          </a:schemeClr>
                        </a:solidFill>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99998">
                <a:tc vMerge="1">
                  <a:txBody>
                    <a:bodyPr/>
                    <a:lstStyle/>
                    <a:p>
                      <a:endParaRPr lang="ru-RU"/>
                    </a:p>
                  </a:txBody>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Бюджет городского округа Чехов</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836946032"/>
                  </a:ext>
                </a:extLst>
              </a:tr>
            </a:tbl>
          </a:graphicData>
        </a:graphic>
      </p:graphicFrame>
      <p:pic>
        <p:nvPicPr>
          <p:cNvPr id="1495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2990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1525" y="768298"/>
            <a:ext cx="8420100" cy="1569660"/>
          </a:xfrm>
          <a:prstGeom prst="rect">
            <a:avLst/>
          </a:prstGeom>
        </p:spPr>
        <p:txBody>
          <a:bodyPr>
            <a:spAutoFit/>
          </a:bodyPr>
          <a:lstStyle/>
          <a:p>
            <a:pPr algn="ctr">
              <a:defRPr/>
            </a:pPr>
            <a:r>
              <a:rPr lang="ru-RU" altLang="ru-RU" sz="3200" b="1" cap="all" dirty="0">
                <a:ln w="0"/>
                <a:solidFill>
                  <a:prstClr val="black"/>
                </a:solidFill>
                <a:effectLst>
                  <a:reflection blurRad="12700" stA="50000" endPos="50000" dist="5000" dir="5400000" sy="-100000" rotWithShape="0"/>
                </a:effectLst>
                <a:cs typeface="Times New Roman" pitchFamily="18" charset="0"/>
              </a:rPr>
              <a:t>Муниципальный долг </a:t>
            </a:r>
          </a:p>
          <a:p>
            <a:pPr algn="ctr">
              <a:defRPr/>
            </a:pPr>
            <a:r>
              <a:rPr lang="ru-RU" altLang="ru-RU" sz="3200" b="1" cap="all" dirty="0">
                <a:ln w="0"/>
                <a:solidFill>
                  <a:prstClr val="black"/>
                </a:solidFill>
                <a:effectLst>
                  <a:reflection blurRad="12700" stA="50000" endPos="50000" dist="5000" dir="5400000" sy="-100000" rotWithShape="0"/>
                </a:effectLst>
                <a:cs typeface="Times New Roman" pitchFamily="18" charset="0"/>
              </a:rPr>
              <a:t>ГОРОДСКОГО ОКРУГА </a:t>
            </a:r>
          </a:p>
          <a:p>
            <a:pPr algn="ctr">
              <a:defRPr/>
            </a:pPr>
            <a:r>
              <a:rPr lang="ru-RU" altLang="ru-RU" sz="3200" b="1" cap="all" dirty="0">
                <a:ln w="0"/>
                <a:solidFill>
                  <a:prstClr val="black"/>
                </a:solidFill>
                <a:effectLst>
                  <a:reflection blurRad="12700" stA="50000" endPos="50000" dist="5000" dir="5400000" sy="-100000" rotWithShape="0"/>
                </a:effectLst>
                <a:cs typeface="Times New Roman" pitchFamily="18" charset="0"/>
              </a:rPr>
              <a:t>Чехов</a:t>
            </a:r>
            <a:endParaRPr lang="ru-RU" sz="3200" b="1" cap="all" dirty="0">
              <a:ln w="0"/>
              <a:solidFill>
                <a:prstClr val="black"/>
              </a:solidFill>
              <a:effectLst>
                <a:reflection blurRad="12700" stA="50000" endPos="50000" dist="5000" dir="5400000" sy="-100000" rotWithShape="0"/>
              </a:effectLst>
            </a:endParaRPr>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706" y="2709492"/>
            <a:ext cx="5311775" cy="262572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50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Прямоугольник 2"/>
          <p:cNvSpPr>
            <a:spLocks noChangeArrowheads="1"/>
          </p:cNvSpPr>
          <p:nvPr/>
        </p:nvSpPr>
        <p:spPr bwMode="auto">
          <a:xfrm>
            <a:off x="470430" y="1456325"/>
            <a:ext cx="8988425" cy="591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defRPr/>
            </a:pPr>
            <a:r>
              <a:rPr lang="ru-RU" altLang="ru-RU" sz="1400" dirty="0">
                <a:solidFill>
                  <a:srgbClr val="0070C0"/>
                </a:solidFill>
              </a:rPr>
              <a:t>          </a:t>
            </a:r>
            <a:r>
              <a:rPr lang="ru-RU" altLang="ru-RU" sz="1300" dirty="0">
                <a:solidFill>
                  <a:srgbClr val="002060"/>
                </a:solidFill>
              </a:rPr>
              <a:t>В 2023 году Администрацией городского округа Чехов была продолжена работа, направленная на проведение сбалансированной бюджетной политики, снижение влияния долговой нагрузки на бюджет городского округа Чехов </a:t>
            </a:r>
            <a:r>
              <a:rPr lang="ru-RU" altLang="ru-RU" sz="1300" dirty="0" smtClean="0">
                <a:solidFill>
                  <a:srgbClr val="002060"/>
                </a:solidFill>
              </a:rPr>
              <a:t>               и </a:t>
            </a:r>
            <a:r>
              <a:rPr lang="ru-RU" altLang="ru-RU" sz="1300" dirty="0">
                <a:solidFill>
                  <a:srgbClr val="002060"/>
                </a:solidFill>
              </a:rPr>
              <a:t>сокращение расходов на обслуживание муниципального долга. </a:t>
            </a:r>
          </a:p>
          <a:p>
            <a:pPr algn="just">
              <a:lnSpc>
                <a:spcPct val="150000"/>
              </a:lnSpc>
              <a:defRPr/>
            </a:pPr>
            <a:r>
              <a:rPr lang="ru-RU" altLang="ru-RU" sz="1300" dirty="0">
                <a:solidFill>
                  <a:srgbClr val="002060"/>
                </a:solidFill>
              </a:rPr>
              <a:t>         Целями политики в области муниципального долга являются поддержание объема муниципального долга городского округа Чехов на оптимальном уровне, минимизация стоимости его обслуживания и равномерное распределение во времени платежей, связанных с погашением и обслуживанием муниципального долга городского округа Чехов. </a:t>
            </a:r>
          </a:p>
          <a:p>
            <a:pPr algn="just">
              <a:lnSpc>
                <a:spcPct val="150000"/>
              </a:lnSpc>
              <a:defRPr/>
            </a:pPr>
            <a:r>
              <a:rPr lang="ru-RU" altLang="ru-RU" sz="1300" dirty="0">
                <a:solidFill>
                  <a:srgbClr val="002060"/>
                </a:solidFill>
              </a:rPr>
              <a:t>         В целях обеспечения стабильного исполнения бюджета городского округа Чехов, повышения кредитного рейтинга городского округа Чехов, характеризующего его как надежного заемщика, своевременно выполняющего долговые обязательства, политика в области муниципального долга была направлена, прежде всего, на снижение стоимости заимствований и сокращение расходов на обслуживание муниципального долга городского округа Чехов. </a:t>
            </a:r>
          </a:p>
          <a:p>
            <a:pPr algn="just">
              <a:lnSpc>
                <a:spcPct val="150000"/>
              </a:lnSpc>
              <a:defRPr/>
            </a:pPr>
            <a:r>
              <a:rPr lang="ru-RU" altLang="ru-RU" sz="1300" dirty="0">
                <a:solidFill>
                  <a:srgbClr val="002060"/>
                </a:solidFill>
              </a:rPr>
              <a:t>          Отношение муниципального долга городского округа Чехов к общему годовому объему доходов бюджета без учета утвержденного объема безвозмездных поступлений и поступлений налоговых доходов по дополнительным нормативам отчислений составило 31,9 %. </a:t>
            </a:r>
          </a:p>
          <a:p>
            <a:pPr algn="just">
              <a:lnSpc>
                <a:spcPct val="150000"/>
              </a:lnSpc>
              <a:defRPr/>
            </a:pPr>
            <a:r>
              <a:rPr lang="ru-RU" altLang="ru-RU" sz="1300" dirty="0">
                <a:solidFill>
                  <a:srgbClr val="002060"/>
                </a:solidFill>
              </a:rPr>
              <a:t>         По сравнению с 01.01.2023 г. объем муниципального долга городского округа Чехов увеличился на 230,0 млн</a:t>
            </a:r>
            <a:r>
              <a:rPr lang="ru-RU" altLang="ru-RU" sz="1300" dirty="0" smtClean="0">
                <a:solidFill>
                  <a:srgbClr val="002060"/>
                </a:solidFill>
              </a:rPr>
              <a:t>. руб</a:t>
            </a:r>
            <a:r>
              <a:rPr lang="ru-RU" altLang="ru-RU" sz="1300" dirty="0">
                <a:solidFill>
                  <a:srgbClr val="002060"/>
                </a:solidFill>
              </a:rPr>
              <a:t>. </a:t>
            </a:r>
            <a:r>
              <a:rPr lang="ru-RU" altLang="ru-RU" sz="1300" dirty="0" smtClean="0">
                <a:solidFill>
                  <a:srgbClr val="002060"/>
                </a:solidFill>
              </a:rPr>
              <a:t>            и </a:t>
            </a:r>
            <a:r>
              <a:rPr lang="ru-RU" altLang="ru-RU" sz="1300" dirty="0">
                <a:solidFill>
                  <a:srgbClr val="002060"/>
                </a:solidFill>
              </a:rPr>
              <a:t>составил 873,0 млн. рублей, расходы на обслуживание муниципального долга городского округа Чехов составили   </a:t>
            </a:r>
            <a:r>
              <a:rPr lang="ru-RU" altLang="ru-RU" sz="1300" dirty="0" smtClean="0">
                <a:solidFill>
                  <a:srgbClr val="002060"/>
                </a:solidFill>
              </a:rPr>
              <a:t>0,8 </a:t>
            </a:r>
            <a:r>
              <a:rPr lang="ru-RU" altLang="ru-RU" sz="1300" dirty="0">
                <a:solidFill>
                  <a:srgbClr val="002060"/>
                </a:solidFill>
              </a:rPr>
              <a:t>млн. рублей. </a:t>
            </a:r>
            <a:endParaRPr lang="ru-RU" altLang="ru-RU" sz="1300" dirty="0" smtClean="0">
              <a:solidFill>
                <a:srgbClr val="002060"/>
              </a:solidFill>
            </a:endParaRPr>
          </a:p>
          <a:p>
            <a:pPr algn="just">
              <a:defRPr/>
            </a:pPr>
            <a:endParaRPr lang="ru-RU" altLang="ru-RU" sz="1300" dirty="0">
              <a:solidFill>
                <a:srgbClr val="002060"/>
              </a:solidFill>
            </a:endParaRPr>
          </a:p>
          <a:p>
            <a:pPr algn="just">
              <a:defRPr/>
            </a:pPr>
            <a:endParaRPr lang="ru-RU" altLang="ru-RU" sz="1300" dirty="0" smtClean="0">
              <a:solidFill>
                <a:srgbClr val="002060"/>
              </a:solidFill>
            </a:endParaRPr>
          </a:p>
          <a:p>
            <a:pPr algn="just">
              <a:defRPr/>
            </a:pPr>
            <a:endParaRPr lang="ru-RU" altLang="ru-RU" sz="1300" dirty="0">
              <a:solidFill>
                <a:srgbClr val="002060"/>
              </a:solidFill>
            </a:endParaRPr>
          </a:p>
          <a:p>
            <a:pPr algn="just">
              <a:defRPr/>
            </a:pPr>
            <a:endParaRPr lang="ru-RU" altLang="ru-RU" sz="1300" dirty="0" smtClean="0">
              <a:solidFill>
                <a:srgbClr val="002060"/>
              </a:solidFill>
            </a:endParaRPr>
          </a:p>
          <a:p>
            <a:pPr algn="just">
              <a:defRPr/>
            </a:pPr>
            <a:endParaRPr lang="ru-RU" altLang="ru-RU" sz="1300" dirty="0">
              <a:solidFill>
                <a:srgbClr val="002060"/>
              </a:solidFill>
            </a:endParaRP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6" name="Прямоугольник 2"/>
          <p:cNvSpPr>
            <a:spLocks noChangeArrowheads="1"/>
          </p:cNvSpPr>
          <p:nvPr/>
        </p:nvSpPr>
        <p:spPr bwMode="auto">
          <a:xfrm>
            <a:off x="1077913" y="390525"/>
            <a:ext cx="7867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ru-RU" altLang="ru-RU" sz="2000" b="1" dirty="0">
                <a:solidFill>
                  <a:srgbClr val="002060"/>
                </a:solidFill>
                <a:cs typeface="Times New Roman" panose="02020603050405020304" pitchFamily="18" charset="0"/>
              </a:rPr>
              <a:t>Политика в области муниципального долга </a:t>
            </a:r>
          </a:p>
          <a:p>
            <a:pPr algn="ctr">
              <a:defRPr/>
            </a:pPr>
            <a:r>
              <a:rPr lang="ru-RU" altLang="ru-RU" sz="2000" b="1" dirty="0">
                <a:solidFill>
                  <a:srgbClr val="002060"/>
                </a:solidFill>
                <a:cs typeface="Times New Roman" panose="02020603050405020304" pitchFamily="18" charset="0"/>
              </a:rPr>
              <a:t>городского округа Чехов в 2023 году</a:t>
            </a:r>
            <a:endParaRPr lang="ru-RU" altLang="ru-RU" sz="2000" b="1" dirty="0">
              <a:solidFill>
                <a:srgbClr val="002060"/>
              </a:solidFill>
            </a:endParaRPr>
          </a:p>
        </p:txBody>
      </p:sp>
    </p:spTree>
    <p:extLst>
      <p:ext uri="{BB962C8B-B14F-4D97-AF65-F5344CB8AC3E}">
        <p14:creationId xmlns:p14="http://schemas.microsoft.com/office/powerpoint/2010/main" val="26400092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33166550"/>
              </p:ext>
            </p:extLst>
          </p:nvPr>
        </p:nvGraphicFramePr>
        <p:xfrm>
          <a:off x="590550" y="344488"/>
          <a:ext cx="8743950" cy="3749675"/>
        </p:xfrm>
        <a:graphic>
          <a:graphicData uri="http://schemas.openxmlformats.org/drawingml/2006/table">
            <a:tbl>
              <a:tblPr/>
              <a:tblGrid>
                <a:gridCol w="1619250">
                  <a:extLst>
                    <a:ext uri="{9D8B030D-6E8A-4147-A177-3AD203B41FA5}">
                      <a16:colId xmlns:a16="http://schemas.microsoft.com/office/drawing/2014/main" xmlns="" val="20000"/>
                    </a:ext>
                  </a:extLst>
                </a:gridCol>
                <a:gridCol w="1162050">
                  <a:extLst>
                    <a:ext uri="{9D8B030D-6E8A-4147-A177-3AD203B41FA5}">
                      <a16:colId xmlns:a16="http://schemas.microsoft.com/office/drawing/2014/main" xmlns="" val="20001"/>
                    </a:ext>
                  </a:extLst>
                </a:gridCol>
                <a:gridCol w="1190625">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169214">
                  <a:extLst>
                    <a:ext uri="{9D8B030D-6E8A-4147-A177-3AD203B41FA5}">
                      <a16:colId xmlns:a16="http://schemas.microsoft.com/office/drawing/2014/main" xmlns="" val="20005"/>
                    </a:ext>
                  </a:extLst>
                </a:gridCol>
                <a:gridCol w="1316811">
                  <a:extLst>
                    <a:ext uri="{9D8B030D-6E8A-4147-A177-3AD203B41FA5}">
                      <a16:colId xmlns:a16="http://schemas.microsoft.com/office/drawing/2014/main" xmlns="" val="20006"/>
                    </a:ext>
                  </a:extLst>
                </a:gridCol>
              </a:tblGrid>
              <a:tr h="1006010">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Форма долговых обязательств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Долг городского округа Чехов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на 01.01.2022 г.</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Долг городского округа Чехов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на 01.01.2023 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Привлечено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Погашено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Долг городского округа Чехов на 01.01.2024 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a:ln>
                            <a:noFill/>
                          </a:ln>
                          <a:solidFill>
                            <a:srgbClr val="002060"/>
                          </a:solidFill>
                          <a:effectLst/>
                          <a:latin typeface="Times New Roman" pitchFamily="18" charset="0"/>
                          <a:cs typeface="Times New Roman" pitchFamily="18" charset="0"/>
                        </a:rPr>
                        <a:t>Верхний предел муниципального долга городского округа Чехов по состоянию 01.01.2024 г.</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1097466">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Кредиты, полученные Администрацией городского округа Чехов от имени городского округа Чехов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643 000,0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643 000,0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452 861,7</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222 861,7</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873 000,0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2060"/>
                          </a:solidFill>
                          <a:effectLst/>
                          <a:latin typeface="Times New Roman" pitchFamily="18" charset="0"/>
                          <a:cs typeface="Times New Roman" pitchFamily="18" charset="0"/>
                        </a:rPr>
                        <a:t>873 000,0</a:t>
                      </a: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46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Муниципальные гарантии, предоставляемые Администрацией городского округа Чехов от имени городского округа Чехов кредитным организациям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1526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613" name="Прямоугольник 5"/>
          <p:cNvSpPr>
            <a:spLocks noChangeArrowheads="1"/>
          </p:cNvSpPr>
          <p:nvPr/>
        </p:nvSpPr>
        <p:spPr bwMode="auto">
          <a:xfrm>
            <a:off x="609600" y="4241800"/>
            <a:ext cx="874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altLang="ru-RU" sz="1200" dirty="0"/>
              <a:t>        </a:t>
            </a:r>
            <a:r>
              <a:rPr lang="ru-RU" altLang="ru-RU" sz="1200" dirty="0">
                <a:solidFill>
                  <a:srgbClr val="002060"/>
                </a:solidFill>
              </a:rPr>
              <a:t>Муниципальный долг городского округа Чехов не превысил пределы, установленные Бюджетным кодексом Российской Федерации, о чем свидетельствуют данные приведенной ниже таблицы:</a:t>
            </a:r>
          </a:p>
        </p:txBody>
      </p:sp>
      <p:graphicFrame>
        <p:nvGraphicFramePr>
          <p:cNvPr id="6" name="Таблица 5"/>
          <p:cNvGraphicFramePr>
            <a:graphicFrameLocks noGrp="1"/>
          </p:cNvGraphicFramePr>
          <p:nvPr>
            <p:extLst>
              <p:ext uri="{D42A27DB-BD31-4B8C-83A1-F6EECF244321}">
                <p14:modId xmlns:p14="http://schemas.microsoft.com/office/powerpoint/2010/main" val="3163003439"/>
              </p:ext>
            </p:extLst>
          </p:nvPr>
        </p:nvGraphicFramePr>
        <p:xfrm>
          <a:off x="609600" y="4735513"/>
          <a:ext cx="8767763" cy="1789113"/>
        </p:xfrm>
        <a:graphic>
          <a:graphicData uri="http://schemas.openxmlformats.org/drawingml/2006/table">
            <a:tbl>
              <a:tblPr/>
              <a:tblGrid>
                <a:gridCol w="5646660">
                  <a:extLst>
                    <a:ext uri="{9D8B030D-6E8A-4147-A177-3AD203B41FA5}">
                      <a16:colId xmlns:a16="http://schemas.microsoft.com/office/drawing/2014/main" xmlns="" val="20000"/>
                    </a:ext>
                  </a:extLst>
                </a:gridCol>
                <a:gridCol w="1098853">
                  <a:extLst>
                    <a:ext uri="{9D8B030D-6E8A-4147-A177-3AD203B41FA5}">
                      <a16:colId xmlns:a16="http://schemas.microsoft.com/office/drawing/2014/main" xmlns="" val="20001"/>
                    </a:ext>
                  </a:extLst>
                </a:gridCol>
                <a:gridCol w="974530">
                  <a:extLst>
                    <a:ext uri="{9D8B030D-6E8A-4147-A177-3AD203B41FA5}">
                      <a16:colId xmlns:a16="http://schemas.microsoft.com/office/drawing/2014/main" xmlns="" val="20002"/>
                    </a:ext>
                  </a:extLst>
                </a:gridCol>
                <a:gridCol w="1047720">
                  <a:extLst>
                    <a:ext uri="{9D8B030D-6E8A-4147-A177-3AD203B41FA5}">
                      <a16:colId xmlns:a16="http://schemas.microsoft.com/office/drawing/2014/main" xmlns="" val="20003"/>
                    </a:ext>
                  </a:extLst>
                </a:gridCol>
              </a:tblGrid>
              <a:tr h="681799">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ctr"/>
                      <a:r>
                        <a:rPr lang="ru-RU" sz="1100" b="0" i="0" u="none" strike="noStrike" dirty="0">
                          <a:solidFill>
                            <a:srgbClr val="002060"/>
                          </a:solidFill>
                          <a:effectLst/>
                          <a:latin typeface="Times New Roman" panose="02020603050405020304" pitchFamily="18" charset="0"/>
                          <a:cs typeface="Times New Roman" panose="02020603050405020304" pitchFamily="18" charset="0"/>
                        </a:rPr>
                        <a:t>Ограничения, установленные</a:t>
                      </a:r>
                      <a:r>
                        <a:rPr lang="ru-RU" sz="1100" b="0" i="0" u="none" strike="noStrike" baseline="0" dirty="0">
                          <a:solidFill>
                            <a:srgbClr val="002060"/>
                          </a:solidFill>
                          <a:effectLst/>
                          <a:latin typeface="Times New Roman" panose="02020603050405020304" pitchFamily="18" charset="0"/>
                          <a:cs typeface="Times New Roman" panose="02020603050405020304" pitchFamily="18" charset="0"/>
                        </a:rPr>
                        <a:t> </a:t>
                      </a:r>
                      <a:r>
                        <a:rPr lang="ru-RU" sz="1100" b="0" i="0" u="none" strike="noStrike" dirty="0">
                          <a:solidFill>
                            <a:srgbClr val="002060"/>
                          </a:solidFill>
                          <a:effectLst/>
                          <a:latin typeface="Times New Roman" panose="02020603050405020304" pitchFamily="18" charset="0"/>
                          <a:cs typeface="Times New Roman" panose="02020603050405020304" pitchFamily="18" charset="0"/>
                        </a:rPr>
                        <a:t> БК РФ</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ctr"/>
                      <a:r>
                        <a:rPr lang="ru-RU" sz="1100" b="0" i="0" u="none" strike="noStrike" dirty="0">
                          <a:solidFill>
                            <a:srgbClr val="002060"/>
                          </a:solidFill>
                          <a:effectLst/>
                          <a:latin typeface="Times New Roman" panose="02020603050405020304" pitchFamily="18" charset="0"/>
                          <a:cs typeface="Times New Roman" panose="02020603050405020304" pitchFamily="18" charset="0"/>
                        </a:rPr>
                        <a:t>Рекомендации</a:t>
                      </a:r>
                    </a:p>
                    <a:p>
                      <a:pPr algn="ctr" fontAlgn="ctr"/>
                      <a:r>
                        <a:rPr lang="ru-RU" sz="1100" b="0" i="0" u="none" strike="noStrike" dirty="0">
                          <a:solidFill>
                            <a:srgbClr val="002060"/>
                          </a:solidFill>
                          <a:effectLst/>
                          <a:latin typeface="Times New Roman" panose="02020603050405020304" pitchFamily="18" charset="0"/>
                          <a:cs typeface="Times New Roman" panose="02020603050405020304" pitchFamily="18" charset="0"/>
                        </a:rPr>
                        <a:t>Минфина РФ</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ctr"/>
                      <a:r>
                        <a:rPr lang="ru-RU" sz="1100" b="0" i="0" u="none" strike="noStrike" dirty="0">
                          <a:solidFill>
                            <a:srgbClr val="002060"/>
                          </a:solidFill>
                          <a:effectLst/>
                          <a:latin typeface="Times New Roman" panose="02020603050405020304" pitchFamily="18" charset="0"/>
                          <a:cs typeface="Times New Roman" panose="02020603050405020304" pitchFamily="18" charset="0"/>
                        </a:rPr>
                        <a:t>Показатели городского округа Чехов за 2023 год</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extLst>
                  <a:ext uri="{0D108BD9-81ED-4DB2-BD59-A6C34878D82A}">
                    <a16:rowId xmlns:a16="http://schemas.microsoft.com/office/drawing/2014/main" xmlns="" val="10000"/>
                  </a:ext>
                </a:extLst>
              </a:tr>
              <a:tr h="553657">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l" fontAlgn="ctr"/>
                      <a:r>
                        <a:rPr lang="ru-RU" sz="1200" b="0" i="0" u="none" strike="noStrike" dirty="0">
                          <a:solidFill>
                            <a:srgbClr val="002060"/>
                          </a:solidFill>
                          <a:effectLst/>
                          <a:latin typeface="Times New Roman" panose="02020603050405020304" pitchFamily="18" charset="0"/>
                          <a:cs typeface="Times New Roman" panose="02020603050405020304" pitchFamily="18" charset="0"/>
                        </a:rPr>
                        <a:t>Уровень муниципального</a:t>
                      </a:r>
                      <a:r>
                        <a:rPr lang="ru-RU" sz="1200" b="0" i="0" u="none" strike="noStrike" baseline="0" dirty="0">
                          <a:solidFill>
                            <a:srgbClr val="002060"/>
                          </a:solidFill>
                          <a:effectLst/>
                          <a:latin typeface="Times New Roman" panose="02020603050405020304" pitchFamily="18" charset="0"/>
                          <a:cs typeface="Times New Roman" panose="02020603050405020304" pitchFamily="18" charset="0"/>
                        </a:rPr>
                        <a:t> </a:t>
                      </a:r>
                      <a:r>
                        <a:rPr lang="ru-RU" sz="1200" b="0" i="0" u="none" strike="noStrike" dirty="0">
                          <a:solidFill>
                            <a:srgbClr val="002060"/>
                          </a:solidFill>
                          <a:effectLst/>
                          <a:latin typeface="Times New Roman" panose="02020603050405020304" pitchFamily="18" charset="0"/>
                          <a:cs typeface="Times New Roman" panose="02020603050405020304" pitchFamily="18" charset="0"/>
                        </a:rPr>
                        <a:t>долга к общему</a:t>
                      </a:r>
                      <a:r>
                        <a:rPr lang="ru-RU" sz="1200" b="0" i="0" u="none" strike="noStrike" baseline="0" dirty="0">
                          <a:solidFill>
                            <a:srgbClr val="002060"/>
                          </a:solidFill>
                          <a:effectLst/>
                          <a:latin typeface="Times New Roman" panose="02020603050405020304" pitchFamily="18" charset="0"/>
                          <a:cs typeface="Times New Roman" panose="02020603050405020304" pitchFamily="18" charset="0"/>
                        </a:rPr>
                        <a:t> годовому объему доходов без учета утвержденного объема безвозмездных поступлений и поступлений налоговых доходов по дополнительным нормативам отчислений</a:t>
                      </a:r>
                      <a:r>
                        <a:rPr lang="ru-RU" sz="1200" b="0" i="0" u="none" strike="noStrike" dirty="0">
                          <a:solidFill>
                            <a:srgbClr val="002060"/>
                          </a:solidFill>
                          <a:effectLst/>
                          <a:latin typeface="Times New Roman" panose="02020603050405020304" pitchFamily="18" charset="0"/>
                          <a:cs typeface="Times New Roman" panose="02020603050405020304" pitchFamily="18" charset="0"/>
                        </a:rPr>
                        <a:t>, %</a:t>
                      </a:r>
                    </a:p>
                  </a:txBody>
                  <a:tcPr marL="5018" marR="5018" marT="5017"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200" dirty="0">
                          <a:solidFill>
                            <a:srgbClr val="002060"/>
                          </a:solidFill>
                          <a:latin typeface="Times New Roman" panose="02020603050405020304" pitchFamily="18" charset="0"/>
                          <a:cs typeface="Times New Roman" panose="02020603050405020304" pitchFamily="18" charset="0"/>
                        </a:rPr>
                        <a:t>≤ 100,0 %</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200" dirty="0">
                          <a:solidFill>
                            <a:srgbClr val="002060"/>
                          </a:solidFill>
                          <a:latin typeface="Times New Roman" panose="02020603050405020304" pitchFamily="18" charset="0"/>
                          <a:cs typeface="Times New Roman" panose="02020603050405020304" pitchFamily="18" charset="0"/>
                        </a:rPr>
                        <a:t>≤ 50,0 %</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200" dirty="0">
                          <a:solidFill>
                            <a:srgbClr val="002060"/>
                          </a:solidFill>
                          <a:latin typeface="Times New Roman" panose="02020603050405020304" pitchFamily="18" charset="0"/>
                          <a:cs typeface="Times New Roman" panose="02020603050405020304" pitchFamily="18" charset="0"/>
                        </a:rPr>
                        <a:t>31,9</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3657">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ru-RU" sz="1200" dirty="0">
                          <a:solidFill>
                            <a:srgbClr val="002060"/>
                          </a:solidFill>
                          <a:latin typeface="Times New Roman" panose="02020603050405020304" pitchFamily="18" charset="0"/>
                          <a:cs typeface="Times New Roman" panose="02020603050405020304" pitchFamily="18" charset="0"/>
                        </a:rPr>
                        <a:t>Уровень расходов на обслуживание муниципального долга</a:t>
                      </a:r>
                      <a:r>
                        <a:rPr lang="ru-RU" sz="1200" baseline="0" dirty="0">
                          <a:solidFill>
                            <a:srgbClr val="002060"/>
                          </a:solidFill>
                          <a:latin typeface="Times New Roman" panose="02020603050405020304" pitchFamily="18" charset="0"/>
                          <a:cs typeface="Times New Roman" panose="02020603050405020304" pitchFamily="18" charset="0"/>
                        </a:rPr>
                        <a:t> </a:t>
                      </a:r>
                      <a:r>
                        <a:rPr lang="ru-RU" sz="1200" dirty="0">
                          <a:solidFill>
                            <a:srgbClr val="002060"/>
                          </a:solidFill>
                          <a:latin typeface="Times New Roman" panose="02020603050405020304" pitchFamily="18" charset="0"/>
                          <a:cs typeface="Times New Roman" panose="02020603050405020304" pitchFamily="18" charset="0"/>
                        </a:rPr>
                        <a:t>к расходам бюджета (за</a:t>
                      </a:r>
                      <a:r>
                        <a:rPr lang="ru-RU" sz="1200" baseline="0" dirty="0">
                          <a:solidFill>
                            <a:srgbClr val="002060"/>
                          </a:solidFill>
                          <a:latin typeface="Times New Roman" panose="02020603050405020304" pitchFamily="18" charset="0"/>
                          <a:cs typeface="Times New Roman" panose="02020603050405020304" pitchFamily="18" charset="0"/>
                        </a:rPr>
                        <a:t> и</a:t>
                      </a:r>
                      <a:r>
                        <a:rPr lang="ru-RU" sz="1200" dirty="0">
                          <a:solidFill>
                            <a:srgbClr val="002060"/>
                          </a:solidFill>
                          <a:latin typeface="Times New Roman" panose="02020603050405020304" pitchFamily="18" charset="0"/>
                          <a:cs typeface="Times New Roman" panose="02020603050405020304" pitchFamily="18" charset="0"/>
                        </a:rPr>
                        <a:t>сключением объема расходов, которые</a:t>
                      </a:r>
                      <a:r>
                        <a:rPr lang="ru-RU" sz="1200" baseline="0" dirty="0">
                          <a:solidFill>
                            <a:srgbClr val="002060"/>
                          </a:solidFill>
                          <a:latin typeface="Times New Roman" panose="02020603050405020304" pitchFamily="18" charset="0"/>
                          <a:cs typeface="Times New Roman" panose="02020603050405020304" pitchFamily="18" charset="0"/>
                        </a:rPr>
                        <a:t> о</a:t>
                      </a:r>
                      <a:r>
                        <a:rPr lang="ru-RU" sz="1200" dirty="0">
                          <a:solidFill>
                            <a:srgbClr val="002060"/>
                          </a:solidFill>
                          <a:latin typeface="Times New Roman" panose="02020603050405020304" pitchFamily="18" charset="0"/>
                          <a:cs typeface="Times New Roman" panose="02020603050405020304" pitchFamily="18" charset="0"/>
                        </a:rPr>
                        <a:t>существляются за счет субвенций,</a:t>
                      </a:r>
                    </a:p>
                    <a:p>
                      <a:r>
                        <a:rPr lang="ru-RU" sz="1200" dirty="0">
                          <a:solidFill>
                            <a:srgbClr val="002060"/>
                          </a:solidFill>
                          <a:latin typeface="Times New Roman" panose="02020603050405020304" pitchFamily="18" charset="0"/>
                          <a:cs typeface="Times New Roman" panose="02020603050405020304" pitchFamily="18" charset="0"/>
                        </a:rPr>
                        <a:t>предоставляемых из бюджетов бюджетной системы</a:t>
                      </a:r>
                      <a:r>
                        <a:rPr lang="ru-RU" sz="1200" baseline="0" dirty="0">
                          <a:solidFill>
                            <a:srgbClr val="002060"/>
                          </a:solidFill>
                          <a:latin typeface="Times New Roman" panose="02020603050405020304" pitchFamily="18" charset="0"/>
                          <a:cs typeface="Times New Roman" panose="02020603050405020304" pitchFamily="18" charset="0"/>
                        </a:rPr>
                        <a:t> Р</a:t>
                      </a:r>
                      <a:r>
                        <a:rPr lang="ru-RU" sz="1200" dirty="0">
                          <a:solidFill>
                            <a:srgbClr val="002060"/>
                          </a:solidFill>
                          <a:latin typeface="Times New Roman" panose="02020603050405020304" pitchFamily="18" charset="0"/>
                          <a:cs typeface="Times New Roman" panose="02020603050405020304" pitchFamily="18" charset="0"/>
                        </a:rPr>
                        <a:t>оссийской Федерации), %</a:t>
                      </a:r>
                    </a:p>
                  </a:txBody>
                  <a:tcPr marL="5018" marR="5018" marT="5017"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dirty="0">
                          <a:solidFill>
                            <a:srgbClr val="002060"/>
                          </a:solidFill>
                          <a:latin typeface="Times New Roman" panose="02020603050405020304" pitchFamily="18" charset="0"/>
                          <a:cs typeface="Times New Roman" panose="02020603050405020304" pitchFamily="18" charset="0"/>
                        </a:rPr>
                        <a:t>≤ 15,0 %</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dirty="0">
                          <a:solidFill>
                            <a:srgbClr val="002060"/>
                          </a:solidFill>
                          <a:latin typeface="Times New Roman" panose="02020603050405020304" pitchFamily="18" charset="0"/>
                          <a:cs typeface="Times New Roman" panose="02020603050405020304" pitchFamily="18" charset="0"/>
                        </a:rPr>
                        <a:t>≤ 5,0 %</a:t>
                      </a: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dirty="0">
                          <a:solidFill>
                            <a:srgbClr val="002060"/>
                          </a:solidFill>
                          <a:latin typeface="Times New Roman" panose="02020603050405020304" pitchFamily="18" charset="0"/>
                          <a:cs typeface="Times New Roman" panose="02020603050405020304" pitchFamily="18" charset="0"/>
                        </a:rPr>
                        <a:t>0,</a:t>
                      </a:r>
                      <a:r>
                        <a:rPr lang="en-US" sz="1200" dirty="0">
                          <a:solidFill>
                            <a:srgbClr val="002060"/>
                          </a:solidFill>
                          <a:latin typeface="Times New Roman" panose="02020603050405020304" pitchFamily="18" charset="0"/>
                          <a:cs typeface="Times New Roman" panose="02020603050405020304" pitchFamily="18" charset="0"/>
                        </a:rPr>
                        <a:t>03</a:t>
                      </a:r>
                      <a:endParaRPr lang="ru-RU" sz="1200" dirty="0">
                        <a:solidFill>
                          <a:srgbClr val="002060"/>
                        </a:solidFill>
                        <a:latin typeface="Times New Roman" panose="02020603050405020304" pitchFamily="18" charset="0"/>
                        <a:cs typeface="Times New Roman" panose="02020603050405020304" pitchFamily="18" charset="0"/>
                      </a:endParaRPr>
                    </a:p>
                  </a:txBody>
                  <a:tcPr marL="5018" marR="5018" marT="50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113311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bwMode="auto">
          <a:xfrm>
            <a:off x="681038" y="319088"/>
            <a:ext cx="8751887" cy="979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marL="0" indent="0" algn="ctr" eaLnBrk="1" hangingPunct="1">
              <a:buFont typeface="Georgia" pitchFamily="18" charset="0"/>
              <a:buNone/>
              <a:defRPr/>
            </a:pPr>
            <a:r>
              <a:rPr lang="ru-RU" altLang="ru-RU" sz="2100" dirty="0">
                <a:solidFill>
                  <a:srgbClr val="002060"/>
                </a:solidFill>
                <a:effectLst/>
                <a:latin typeface="Times New Roman" panose="02020603050405020304" pitchFamily="18" charset="0"/>
                <a:cs typeface="Times New Roman" panose="02020603050405020304" pitchFamily="18" charset="0"/>
              </a:rPr>
              <a:t>Объем и структура муниципального долга городского округа Чехов, </a:t>
            </a:r>
            <a:br>
              <a:rPr lang="ru-RU" altLang="ru-RU" sz="2100" dirty="0">
                <a:solidFill>
                  <a:srgbClr val="002060"/>
                </a:solidFill>
                <a:effectLst/>
                <a:latin typeface="Times New Roman" panose="02020603050405020304" pitchFamily="18" charset="0"/>
                <a:cs typeface="Times New Roman" panose="02020603050405020304" pitchFamily="18" charset="0"/>
              </a:rPr>
            </a:br>
            <a:r>
              <a:rPr lang="ru-RU" altLang="ru-RU" sz="2100" dirty="0">
                <a:solidFill>
                  <a:srgbClr val="002060"/>
                </a:solidFill>
                <a:effectLst/>
                <a:latin typeface="Times New Roman" panose="02020603050405020304" pitchFamily="18" charset="0"/>
                <a:cs typeface="Times New Roman" panose="02020603050405020304" pitchFamily="18" charset="0"/>
              </a:rPr>
              <a:t>а также расходы на его обслуживание за 2023 год</a:t>
            </a:r>
          </a:p>
        </p:txBody>
      </p:sp>
      <p:sp>
        <p:nvSpPr>
          <p:cNvPr id="47107" name="Rectangle 3"/>
          <p:cNvSpPr>
            <a:spLocks noGrp="1" noChangeArrowheads="1"/>
          </p:cNvSpPr>
          <p:nvPr>
            <p:ph type="body" idx="4294967295"/>
          </p:nvPr>
        </p:nvSpPr>
        <p:spPr>
          <a:xfrm>
            <a:off x="504825" y="1238250"/>
            <a:ext cx="8928100" cy="5254625"/>
          </a:xfrm>
          <a:ln w="3175"/>
        </p:spPr>
        <p:txBody>
          <a:bodyPr rtlCol="0">
            <a:normAutofit/>
          </a:bodyPr>
          <a:lstStyle/>
          <a:p>
            <a:pPr eaLnBrk="1" fontAlgn="auto" hangingPunct="1">
              <a:spcAft>
                <a:spcPts val="0"/>
              </a:spcAft>
              <a:buFontTx/>
              <a:buNone/>
              <a:defRPr/>
            </a:pPr>
            <a:endParaRPr lang="ru-RU" altLang="ru-RU" sz="2000" b="1" i="1" dirty="0">
              <a:cs typeface="Times New Roman" pitchFamily="18" charset="0"/>
            </a:endParaRPr>
          </a:p>
          <a:p>
            <a:pPr eaLnBrk="1" fontAlgn="auto" hangingPunct="1">
              <a:spcAft>
                <a:spcPts val="0"/>
              </a:spcAft>
              <a:buFontTx/>
              <a:buNone/>
              <a:defRPr/>
            </a:pPr>
            <a:r>
              <a:rPr lang="ru-RU" altLang="ru-RU" sz="2000" b="1" i="1" dirty="0">
                <a:solidFill>
                  <a:srgbClr val="0070C0"/>
                </a:solidFill>
                <a:cs typeface="Times New Roman" pitchFamily="18" charset="0"/>
              </a:rPr>
              <a:t>    </a:t>
            </a:r>
            <a:r>
              <a:rPr lang="ru-RU" altLang="ru-RU" sz="2000" b="1" i="1" dirty="0" smtClean="0">
                <a:solidFill>
                  <a:srgbClr val="0070C0"/>
                </a:solidFill>
                <a:cs typeface="Times New Roman" pitchFamily="18" charset="0"/>
              </a:rPr>
              <a:t>      </a:t>
            </a:r>
            <a:r>
              <a:rPr lang="ru-RU" altLang="ru-RU" sz="2000" b="1" i="1" u="sng" dirty="0">
                <a:solidFill>
                  <a:srgbClr val="002060"/>
                </a:solidFill>
                <a:latin typeface="Times New Roman" panose="02020603050405020304" pitchFamily="18" charset="0"/>
                <a:cs typeface="Times New Roman" panose="02020603050405020304" pitchFamily="18" charset="0"/>
              </a:rPr>
              <a:t>Объем муниципального долга </a:t>
            </a:r>
          </a:p>
          <a:p>
            <a:pPr eaLnBrk="1" fontAlgn="auto" hangingPunct="1">
              <a:spcAft>
                <a:spcPts val="0"/>
              </a:spcAft>
              <a:buFontTx/>
              <a:buNone/>
              <a:defRPr/>
            </a:pPr>
            <a:r>
              <a:rPr lang="ru-RU" altLang="ru-RU" sz="2000" b="1" i="1" dirty="0">
                <a:solidFill>
                  <a:srgbClr val="002060"/>
                </a:solidFill>
                <a:latin typeface="Times New Roman" panose="02020603050405020304" pitchFamily="18" charset="0"/>
                <a:cs typeface="Times New Roman" panose="02020603050405020304" pitchFamily="18" charset="0"/>
              </a:rPr>
              <a:t>     </a:t>
            </a:r>
            <a:r>
              <a:rPr lang="ru-RU" altLang="ru-RU" sz="2000" b="1" i="1" u="sng" dirty="0">
                <a:solidFill>
                  <a:srgbClr val="002060"/>
                </a:solidFill>
                <a:latin typeface="Times New Roman" panose="02020603050405020304" pitchFamily="18" charset="0"/>
                <a:cs typeface="Times New Roman" panose="02020603050405020304" pitchFamily="18" charset="0"/>
              </a:rPr>
              <a:t>на 1 января 2024 года  составляет</a:t>
            </a:r>
          </a:p>
          <a:p>
            <a:pPr eaLnBrk="1" fontAlgn="auto" hangingPunct="1">
              <a:spcAft>
                <a:spcPts val="0"/>
              </a:spcAft>
              <a:buFontTx/>
              <a:buNone/>
              <a:defRPr/>
            </a:pPr>
            <a:endParaRPr lang="ru-RU" altLang="ru-RU" sz="800" dirty="0">
              <a:solidFill>
                <a:srgbClr val="002060"/>
              </a:solidFill>
              <a:latin typeface="Times New Roman" panose="02020603050405020304" pitchFamily="18" charset="0"/>
              <a:cs typeface="Times New Roman" panose="02020603050405020304" pitchFamily="18" charset="0"/>
            </a:endParaRPr>
          </a:p>
          <a:p>
            <a:pPr eaLnBrk="1" fontAlgn="auto" hangingPunct="1">
              <a:spcAft>
                <a:spcPts val="0"/>
              </a:spcAft>
              <a:buFontTx/>
              <a:buNone/>
              <a:defRPr/>
            </a:pPr>
            <a:r>
              <a:rPr lang="ru-RU" altLang="ru-RU" sz="2000" dirty="0">
                <a:solidFill>
                  <a:srgbClr val="002060"/>
                </a:solidFill>
                <a:latin typeface="Times New Roman" panose="02020603050405020304" pitchFamily="18" charset="0"/>
                <a:cs typeface="Times New Roman" panose="02020603050405020304" pitchFamily="18" charset="0"/>
              </a:rPr>
              <a:t>     </a:t>
            </a:r>
            <a:r>
              <a:rPr lang="ru-RU" altLang="ru-RU" sz="2000" dirty="0" smtClean="0">
                <a:solidFill>
                  <a:srgbClr val="002060"/>
                </a:solidFill>
                <a:latin typeface="Times New Roman" panose="02020603050405020304" pitchFamily="18" charset="0"/>
                <a:cs typeface="Times New Roman" panose="02020603050405020304" pitchFamily="18" charset="0"/>
              </a:rPr>
              <a:t>          </a:t>
            </a:r>
            <a:r>
              <a:rPr lang="ru-RU" altLang="ru-RU" sz="2000" dirty="0">
                <a:solidFill>
                  <a:srgbClr val="002060"/>
                </a:solidFill>
                <a:latin typeface="Times New Roman" panose="02020603050405020304" pitchFamily="18" charset="0"/>
                <a:cs typeface="Times New Roman" panose="02020603050405020304" pitchFamily="18" charset="0"/>
              </a:rPr>
              <a:t>873 000,0 тыс. рублей</a:t>
            </a:r>
          </a:p>
          <a:p>
            <a:pPr marL="0" indent="0" eaLnBrk="1" fontAlgn="auto" hangingPunct="1">
              <a:spcAft>
                <a:spcPts val="0"/>
              </a:spcAft>
              <a:buFont typeface="Arial" charset="0"/>
              <a:buNone/>
              <a:defRPr/>
            </a:pPr>
            <a:endParaRPr lang="ru-RU" altLang="ru-RU" sz="2000" dirty="0">
              <a:solidFill>
                <a:schemeClr val="tx1"/>
              </a:solidFill>
              <a:cs typeface="Times New Roman" pitchFamily="18" charset="0"/>
            </a:endParaRPr>
          </a:p>
          <a:p>
            <a:pPr marL="0" indent="0" eaLnBrk="1" fontAlgn="auto" hangingPunct="1">
              <a:spcAft>
                <a:spcPts val="0"/>
              </a:spcAft>
              <a:buFont typeface="Arial" charset="0"/>
              <a:buNone/>
              <a:defRPr/>
            </a:pPr>
            <a:endParaRPr lang="ru-RU" altLang="ru-RU" sz="2000" dirty="0">
              <a:solidFill>
                <a:srgbClr val="000000"/>
              </a:solidFill>
              <a:cs typeface="Times New Roman" pitchFamily="18" charset="0"/>
            </a:endParaRPr>
          </a:p>
          <a:p>
            <a:pPr marL="0" indent="0" eaLnBrk="1" fontAlgn="auto" hangingPunct="1">
              <a:spcAft>
                <a:spcPts val="0"/>
              </a:spcAft>
              <a:buFont typeface="Arial" charset="0"/>
              <a:buNone/>
              <a:defRPr/>
            </a:pPr>
            <a:endParaRPr lang="ru-RU" altLang="ru-RU" b="1" i="1" dirty="0"/>
          </a:p>
          <a:p>
            <a:pPr eaLnBrk="1" fontAlgn="auto" hangingPunct="1">
              <a:spcAft>
                <a:spcPts val="0"/>
              </a:spcAft>
              <a:buFont typeface="Arial" charset="0"/>
              <a:buNone/>
              <a:defRPr/>
            </a:pPr>
            <a:r>
              <a:rPr lang="ru-RU" altLang="ru-RU" sz="2400" b="1" i="1" dirty="0">
                <a:solidFill>
                  <a:schemeClr val="tx1"/>
                </a:solidFill>
                <a:cs typeface="Times New Roman" pitchFamily="18" charset="0"/>
              </a:rPr>
              <a:t>                                                     </a:t>
            </a:r>
            <a:r>
              <a:rPr lang="ru-RU" altLang="ru-RU" sz="2400" b="1" i="1" dirty="0" smtClean="0">
                <a:solidFill>
                  <a:schemeClr val="tx1"/>
                </a:solidFill>
                <a:cs typeface="Times New Roman" pitchFamily="18" charset="0"/>
              </a:rPr>
              <a:t>      </a:t>
            </a:r>
          </a:p>
          <a:p>
            <a:pPr eaLnBrk="1" fontAlgn="auto" hangingPunct="1">
              <a:spcAft>
                <a:spcPts val="0"/>
              </a:spcAft>
              <a:buFont typeface="Arial" charset="0"/>
              <a:buNone/>
              <a:defRPr/>
            </a:pPr>
            <a:r>
              <a:rPr lang="ru-RU" altLang="ru-RU" sz="2400" b="1" i="1" dirty="0">
                <a:solidFill>
                  <a:schemeClr val="tx1"/>
                </a:solidFill>
                <a:cs typeface="Times New Roman" pitchFamily="18" charset="0"/>
              </a:rPr>
              <a:t> </a:t>
            </a:r>
            <a:r>
              <a:rPr lang="ru-RU" altLang="ru-RU" sz="2400" b="1" i="1" dirty="0" smtClean="0">
                <a:solidFill>
                  <a:schemeClr val="tx1"/>
                </a:solidFill>
                <a:cs typeface="Times New Roman" pitchFamily="18" charset="0"/>
              </a:rPr>
              <a:t>                                                           </a:t>
            </a:r>
            <a:r>
              <a:rPr lang="ru-RU" altLang="ru-RU" sz="2000" b="1" i="1" u="sng" dirty="0" smtClean="0">
                <a:solidFill>
                  <a:srgbClr val="002060"/>
                </a:solidFill>
                <a:latin typeface="Times New Roman" panose="02020603050405020304" pitchFamily="18" charset="0"/>
                <a:cs typeface="Times New Roman" panose="02020603050405020304" pitchFamily="18" charset="0"/>
              </a:rPr>
              <a:t>Динамика </a:t>
            </a:r>
            <a:r>
              <a:rPr lang="ru-RU" altLang="ru-RU" sz="2000" b="1" i="1" u="sng" dirty="0">
                <a:solidFill>
                  <a:srgbClr val="002060"/>
                </a:solidFill>
                <a:latin typeface="Times New Roman" panose="02020603050405020304" pitchFamily="18" charset="0"/>
                <a:cs typeface="Times New Roman" panose="02020603050405020304" pitchFamily="18" charset="0"/>
              </a:rPr>
              <a:t>муниципального долга: </a:t>
            </a:r>
          </a:p>
          <a:p>
            <a:pPr eaLnBrk="1" fontAlgn="auto" hangingPunct="1">
              <a:spcAft>
                <a:spcPts val="0"/>
              </a:spcAft>
              <a:buFont typeface="Arial" charset="0"/>
              <a:buNone/>
              <a:defRPr/>
            </a:pPr>
            <a:endParaRPr lang="ru-RU" altLang="ru-RU" sz="800" b="1" i="1" u="sng" dirty="0" smtClean="0">
              <a:solidFill>
                <a:srgbClr val="00206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r>
              <a:rPr lang="ru-RU" altLang="ru-RU" sz="2000" dirty="0" smtClean="0">
                <a:solidFill>
                  <a:srgbClr val="002060"/>
                </a:solidFill>
                <a:latin typeface="Times New Roman" panose="02020603050405020304" pitchFamily="18" charset="0"/>
                <a:cs typeface="Times New Roman" panose="02020603050405020304" pitchFamily="18" charset="0"/>
              </a:rPr>
              <a:t>                                                                </a:t>
            </a:r>
            <a:r>
              <a:rPr lang="ru-RU" altLang="ru-RU" sz="2000" dirty="0">
                <a:solidFill>
                  <a:srgbClr val="002060"/>
                </a:solidFill>
                <a:latin typeface="Times New Roman" panose="02020603050405020304" pitchFamily="18" charset="0"/>
                <a:cs typeface="Times New Roman" panose="02020603050405020304" pitchFamily="18" charset="0"/>
              </a:rPr>
              <a:t>на 01.01.2022 г. – 643 000,0  тыс. рублей,</a:t>
            </a:r>
          </a:p>
          <a:p>
            <a:pPr marL="0" indent="0" eaLnBrk="1" fontAlgn="auto" hangingPunct="1">
              <a:spcAft>
                <a:spcPts val="0"/>
              </a:spcAft>
              <a:buFont typeface="Arial" charset="0"/>
              <a:buNone/>
              <a:defRPr/>
            </a:pPr>
            <a:r>
              <a:rPr lang="ru-RU" altLang="ru-RU" sz="2000" dirty="0">
                <a:solidFill>
                  <a:srgbClr val="002060"/>
                </a:solidFill>
                <a:latin typeface="Times New Roman" panose="02020603050405020304" pitchFamily="18" charset="0"/>
                <a:cs typeface="Times New Roman" panose="02020603050405020304" pitchFamily="18" charset="0"/>
              </a:rPr>
              <a:t>                                                                на 01.01.2023 г. – 643 000,0 тыс. рублей,</a:t>
            </a:r>
          </a:p>
          <a:p>
            <a:pPr marL="0" indent="0" eaLnBrk="1" fontAlgn="auto" hangingPunct="1">
              <a:spcAft>
                <a:spcPts val="0"/>
              </a:spcAft>
              <a:buFont typeface="Arial" charset="0"/>
              <a:buNone/>
              <a:defRPr/>
            </a:pPr>
            <a:r>
              <a:rPr lang="ru-RU" altLang="ru-RU" sz="2000" dirty="0">
                <a:solidFill>
                  <a:srgbClr val="002060"/>
                </a:solidFill>
                <a:latin typeface="Times New Roman" panose="02020603050405020304" pitchFamily="18" charset="0"/>
                <a:cs typeface="Times New Roman" panose="02020603050405020304" pitchFamily="18" charset="0"/>
              </a:rPr>
              <a:t>                                                                на 01.01.2024 г. – 873 000,0 тыс. рублей.</a:t>
            </a:r>
          </a:p>
          <a:p>
            <a:pPr marL="0" indent="0" eaLnBrk="1" fontAlgn="auto" hangingPunct="1">
              <a:spcAft>
                <a:spcPts val="0"/>
              </a:spcAft>
              <a:buFontTx/>
              <a:buNone/>
              <a:defRPr/>
            </a:pPr>
            <a:endParaRPr lang="ru-RU" altLang="ru-RU" sz="2000" dirty="0">
              <a:solidFill>
                <a:srgbClr val="002060"/>
              </a:solidFill>
              <a:latin typeface="Times New Roman" panose="02020603050405020304" pitchFamily="18" charset="0"/>
              <a:cs typeface="Times New Roman" panose="02020603050405020304" pitchFamily="18" charset="0"/>
            </a:endParaRPr>
          </a:p>
        </p:txBody>
      </p:sp>
      <p:pic>
        <p:nvPicPr>
          <p:cNvPr id="153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14725"/>
            <a:ext cx="3371850" cy="26003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descr="http://vremyamn.ru/wp-content/uploads/2018/08/investor-1.jpg"/>
          <p:cNvPicPr/>
          <p:nvPr/>
        </p:nvPicPr>
        <p:blipFill>
          <a:blip r:embed="rId4">
            <a:extLst>
              <a:ext uri="{28A0092B-C50C-407E-A947-70E740481C1C}">
                <a14:useLocalDpi xmlns:a14="http://schemas.microsoft.com/office/drawing/2010/main" val="0"/>
              </a:ext>
            </a:extLst>
          </a:blip>
          <a:srcRect/>
          <a:stretch>
            <a:fillRect/>
          </a:stretch>
        </p:blipFill>
        <p:spPr bwMode="auto">
          <a:xfrm>
            <a:off x="5187950" y="1570121"/>
            <a:ext cx="3343275" cy="2501900"/>
          </a:xfrm>
          <a:prstGeom prst="rect">
            <a:avLst/>
          </a:prstGeom>
          <a:noFill/>
          <a:ln>
            <a:noFill/>
          </a:ln>
          <a:effectLst>
            <a:glow rad="685800">
              <a:srgbClr val="A379BB">
                <a:satMod val="175000"/>
                <a:alpha val="3000"/>
              </a:srgbClr>
            </a:glow>
            <a:reflection endPos="0" dir="5400000" sy="-100000" algn="bl" rotWithShape="0"/>
            <a:softEdge rad="0"/>
          </a:effectLst>
        </p:spPr>
      </p:pic>
    </p:spTree>
    <p:extLst>
      <p:ext uri="{BB962C8B-B14F-4D97-AF65-F5344CB8AC3E}">
        <p14:creationId xmlns:p14="http://schemas.microsoft.com/office/powerpoint/2010/main" val="406308854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038225" y="182563"/>
            <a:ext cx="8867775" cy="46037"/>
          </a:xfrm>
        </p:spPr>
        <p:txBody>
          <a:bodyPr>
            <a:normAutofit fontScale="90000"/>
          </a:bodyPr>
          <a:lstStyle/>
          <a:p>
            <a:pPr marL="0" indent="0" algn="l" eaLnBrk="1" fontAlgn="auto" hangingPunct="1">
              <a:spcAft>
                <a:spcPts val="0"/>
              </a:spcAft>
              <a:buFont typeface="Georgia" pitchFamily="18" charset="0"/>
              <a:buNone/>
              <a:defRPr/>
            </a:pPr>
            <a:r>
              <a:rPr lang="ru-RU" altLang="ru-RU" sz="2400" dirty="0"/>
              <a:t/>
            </a:r>
            <a:br>
              <a:rPr lang="ru-RU" altLang="ru-RU" sz="2400" dirty="0"/>
            </a:br>
            <a:endParaRPr lang="ru-RU" altLang="ru-RU" sz="3100" dirty="0">
              <a:latin typeface="Times New Roman" pitchFamily="18" charset="0"/>
              <a:cs typeface="Times New Roman" pitchFamily="18" charset="0"/>
            </a:endParaRPr>
          </a:p>
        </p:txBody>
      </p:sp>
      <p:sp>
        <p:nvSpPr>
          <p:cNvPr id="47107" name="Rectangle 3"/>
          <p:cNvSpPr>
            <a:spLocks noGrp="1" noChangeArrowheads="1"/>
          </p:cNvSpPr>
          <p:nvPr>
            <p:ph type="body" idx="4294967295"/>
          </p:nvPr>
        </p:nvSpPr>
        <p:spPr>
          <a:xfrm>
            <a:off x="609600" y="388938"/>
            <a:ext cx="8639175" cy="5902325"/>
          </a:xfrm>
          <a:ln w="3175"/>
        </p:spPr>
        <p:txBody>
          <a:bodyPr rtlCol="0">
            <a:normAutofit fontScale="92500"/>
          </a:bodyPr>
          <a:lstStyle/>
          <a:p>
            <a:pPr eaLnBrk="1" fontAlgn="auto" hangingPunct="1">
              <a:spcAft>
                <a:spcPts val="0"/>
              </a:spcAft>
              <a:buFontTx/>
              <a:buNone/>
              <a:defRPr/>
            </a:pPr>
            <a:endParaRPr lang="ru-RU" altLang="ru-RU" sz="2000" b="1" i="1" dirty="0">
              <a:latin typeface="Times New Roman" pitchFamily="18" charset="0"/>
              <a:cs typeface="Times New Roman" pitchFamily="18" charset="0"/>
            </a:endParaRPr>
          </a:p>
          <a:p>
            <a:pPr eaLnBrk="1" fontAlgn="auto" hangingPunct="1">
              <a:spcAft>
                <a:spcPts val="0"/>
              </a:spcAft>
              <a:buFontTx/>
              <a:buNone/>
              <a:defRPr/>
            </a:pPr>
            <a:r>
              <a:rPr lang="ru-RU" altLang="ru-RU" sz="2000" b="1" i="1" dirty="0">
                <a:solidFill>
                  <a:srgbClr val="00B050"/>
                </a:solidFill>
                <a:latin typeface="Times New Roman" pitchFamily="18" charset="0"/>
                <a:cs typeface="Times New Roman" pitchFamily="18" charset="0"/>
              </a:rPr>
              <a:t>  </a:t>
            </a:r>
            <a:r>
              <a:rPr lang="ru-RU" altLang="ru-RU" sz="2000" b="1" i="1" dirty="0" smtClean="0">
                <a:solidFill>
                  <a:srgbClr val="00B050"/>
                </a:solidFill>
                <a:latin typeface="Times New Roman" pitchFamily="18" charset="0"/>
                <a:cs typeface="Times New Roman" pitchFamily="18" charset="0"/>
              </a:rPr>
              <a:t>      </a:t>
            </a:r>
            <a:r>
              <a:rPr lang="ru-RU" altLang="ru-RU" b="1" i="1" u="sng" dirty="0" smtClean="0">
                <a:solidFill>
                  <a:srgbClr val="002060"/>
                </a:solidFill>
                <a:latin typeface="Times New Roman" pitchFamily="18" charset="0"/>
                <a:cs typeface="Times New Roman" pitchFamily="18" charset="0"/>
              </a:rPr>
              <a:t>Объем </a:t>
            </a:r>
            <a:r>
              <a:rPr lang="ru-RU" altLang="ru-RU" b="1" i="1" u="sng" dirty="0">
                <a:solidFill>
                  <a:srgbClr val="002060"/>
                </a:solidFill>
                <a:latin typeface="Times New Roman" pitchFamily="18" charset="0"/>
                <a:cs typeface="Times New Roman" pitchFamily="18" charset="0"/>
              </a:rPr>
              <a:t>привлечения в 2023 году</a:t>
            </a:r>
            <a:r>
              <a:rPr lang="ru-RU" altLang="ru-RU" b="1" i="1" u="sng" dirty="0" smtClean="0">
                <a:solidFill>
                  <a:srgbClr val="002060"/>
                </a:solidFill>
                <a:latin typeface="Times New Roman" pitchFamily="18" charset="0"/>
                <a:cs typeface="Times New Roman" pitchFamily="18" charset="0"/>
              </a:rPr>
              <a:t>:</a:t>
            </a:r>
          </a:p>
          <a:p>
            <a:pPr eaLnBrk="1" fontAlgn="auto" hangingPunct="1">
              <a:spcAft>
                <a:spcPts val="0"/>
              </a:spcAft>
              <a:buFontTx/>
              <a:buNone/>
              <a:defRPr/>
            </a:pPr>
            <a:endParaRPr lang="ru-RU" altLang="ru-RU" sz="900" u="sng" dirty="0">
              <a:solidFill>
                <a:srgbClr val="002060"/>
              </a:solidFill>
              <a:latin typeface="Times New Roman" pitchFamily="18" charset="0"/>
              <a:cs typeface="Times New Roman" pitchFamily="18" charset="0"/>
            </a:endParaRPr>
          </a:p>
          <a:p>
            <a:pPr marL="0" indent="0" eaLnBrk="1" fontAlgn="auto" hangingPunct="1">
              <a:spcAft>
                <a:spcPts val="0"/>
              </a:spcAft>
              <a:buFont typeface="Arial" charset="0"/>
              <a:buNone/>
              <a:defRPr/>
            </a:pPr>
            <a:r>
              <a:rPr lang="ru-RU" altLang="ru-RU" dirty="0">
                <a:solidFill>
                  <a:schemeClr val="tx1">
                    <a:lumMod val="85000"/>
                    <a:lumOff val="15000"/>
                  </a:schemeClr>
                </a:solidFill>
                <a:latin typeface="Times New Roman" pitchFamily="18" charset="0"/>
                <a:cs typeface="Times New Roman" pitchFamily="18" charset="0"/>
              </a:rPr>
              <a:t>      </a:t>
            </a:r>
            <a:r>
              <a:rPr lang="ru-RU" altLang="ru-RU" dirty="0">
                <a:solidFill>
                  <a:srgbClr val="002060"/>
                </a:solidFill>
                <a:latin typeface="Times New Roman" pitchFamily="18" charset="0"/>
                <a:cs typeface="Times New Roman" pitchFamily="18" charset="0"/>
              </a:rPr>
              <a:t>утверждено – 452 861,7 тыс. рублей,</a:t>
            </a:r>
          </a:p>
          <a:p>
            <a:pPr marL="0" indent="0" eaLnBrk="1" fontAlgn="auto" hangingPunct="1">
              <a:spcAft>
                <a:spcPts val="0"/>
              </a:spcAft>
              <a:buFont typeface="Arial" charset="0"/>
              <a:buNone/>
              <a:defRPr/>
            </a:pPr>
            <a:r>
              <a:rPr lang="ru-RU" altLang="ru-RU" dirty="0">
                <a:solidFill>
                  <a:srgbClr val="002060"/>
                </a:solidFill>
                <a:latin typeface="Times New Roman" pitchFamily="18" charset="0"/>
                <a:cs typeface="Times New Roman" pitchFamily="18" charset="0"/>
              </a:rPr>
              <a:t>      исполнено </a:t>
            </a:r>
            <a:r>
              <a:rPr lang="ru-RU" altLang="ru-RU" dirty="0" smtClean="0">
                <a:solidFill>
                  <a:srgbClr val="002060"/>
                </a:solidFill>
                <a:latin typeface="Times New Roman" pitchFamily="18" charset="0"/>
                <a:cs typeface="Times New Roman" pitchFamily="18" charset="0"/>
              </a:rPr>
              <a:t>  – 452 </a:t>
            </a:r>
            <a:r>
              <a:rPr lang="ru-RU" altLang="ru-RU" dirty="0">
                <a:solidFill>
                  <a:srgbClr val="002060"/>
                </a:solidFill>
                <a:latin typeface="Times New Roman" pitchFamily="18" charset="0"/>
                <a:cs typeface="Times New Roman" pitchFamily="18" charset="0"/>
              </a:rPr>
              <a:t>861,7 тыс. рублей.</a:t>
            </a:r>
          </a:p>
          <a:p>
            <a:pPr marL="0" indent="0" eaLnBrk="1" fontAlgn="auto" hangingPunct="1">
              <a:spcAft>
                <a:spcPts val="0"/>
              </a:spcAft>
              <a:buFont typeface="Arial" charset="0"/>
              <a:buNone/>
              <a:defRPr/>
            </a:pPr>
            <a:endParaRPr lang="ru-RU" altLang="ru-RU" sz="1500" dirty="0">
              <a:solidFill>
                <a:srgbClr val="002060"/>
              </a:solidFill>
              <a:latin typeface="Times New Roman" pitchFamily="18" charset="0"/>
              <a:cs typeface="Times New Roman" pitchFamily="18" charset="0"/>
            </a:endParaRPr>
          </a:p>
          <a:p>
            <a:pPr eaLnBrk="1" fontAlgn="auto" hangingPunct="1">
              <a:spcAft>
                <a:spcPts val="0"/>
              </a:spcAft>
              <a:buFont typeface="Arial" charset="0"/>
              <a:buNone/>
              <a:defRPr/>
            </a:pPr>
            <a:r>
              <a:rPr lang="ru-RU" altLang="ru-RU" b="1" i="1" dirty="0">
                <a:solidFill>
                  <a:schemeClr val="tx1">
                    <a:lumMod val="85000"/>
                    <a:lumOff val="15000"/>
                  </a:schemeClr>
                </a:solidFill>
                <a:latin typeface="Times New Roman" pitchFamily="18" charset="0"/>
                <a:cs typeface="Times New Roman" pitchFamily="18" charset="0"/>
              </a:rPr>
              <a:t>    </a:t>
            </a:r>
            <a:r>
              <a:rPr lang="ru-RU" altLang="ru-RU" b="1" i="1" dirty="0" smtClean="0">
                <a:solidFill>
                  <a:schemeClr val="tx1">
                    <a:lumMod val="85000"/>
                    <a:lumOff val="15000"/>
                  </a:schemeClr>
                </a:solidFill>
                <a:latin typeface="Times New Roman" pitchFamily="18" charset="0"/>
                <a:cs typeface="Times New Roman" pitchFamily="18" charset="0"/>
              </a:rPr>
              <a:t>     </a:t>
            </a:r>
            <a:r>
              <a:rPr lang="ru-RU" altLang="ru-RU" b="1" i="1" u="sng" dirty="0">
                <a:solidFill>
                  <a:srgbClr val="002060"/>
                </a:solidFill>
                <a:latin typeface="Times New Roman" pitchFamily="18" charset="0"/>
                <a:cs typeface="Times New Roman" pitchFamily="18" charset="0"/>
              </a:rPr>
              <a:t>Объем погашения в 2023 году</a:t>
            </a:r>
            <a:r>
              <a:rPr lang="ru-RU" altLang="ru-RU" b="1" i="1" u="sng" dirty="0" smtClean="0">
                <a:solidFill>
                  <a:srgbClr val="002060"/>
                </a:solidFill>
                <a:latin typeface="Times New Roman" pitchFamily="18" charset="0"/>
                <a:cs typeface="Times New Roman" pitchFamily="18" charset="0"/>
              </a:rPr>
              <a:t>:</a:t>
            </a:r>
          </a:p>
          <a:p>
            <a:pPr eaLnBrk="1" fontAlgn="auto" hangingPunct="1">
              <a:spcAft>
                <a:spcPts val="0"/>
              </a:spcAft>
              <a:buFont typeface="Arial" charset="0"/>
              <a:buNone/>
              <a:defRPr/>
            </a:pPr>
            <a:endParaRPr lang="ru-RU" altLang="ru-RU" sz="900" b="1" i="1" u="sng" dirty="0">
              <a:solidFill>
                <a:srgbClr val="002060"/>
              </a:solidFill>
              <a:latin typeface="Times New Roman" pitchFamily="18" charset="0"/>
              <a:cs typeface="Times New Roman" pitchFamily="18" charset="0"/>
            </a:endParaRPr>
          </a:p>
          <a:p>
            <a:pPr marL="0" indent="0" eaLnBrk="1" fontAlgn="auto" hangingPunct="1">
              <a:spcAft>
                <a:spcPts val="0"/>
              </a:spcAft>
              <a:buFont typeface="Arial" charset="0"/>
              <a:buNone/>
              <a:defRPr/>
            </a:pPr>
            <a:r>
              <a:rPr lang="ru-RU" altLang="ru-RU" dirty="0">
                <a:solidFill>
                  <a:srgbClr val="002060"/>
                </a:solidFill>
                <a:latin typeface="Times New Roman" pitchFamily="18" charset="0"/>
                <a:cs typeface="Times New Roman" pitchFamily="18" charset="0"/>
              </a:rPr>
              <a:t>      утверждено – 302 861,7 тыс. рублей,</a:t>
            </a:r>
          </a:p>
          <a:p>
            <a:pPr marL="0" indent="0" eaLnBrk="1" fontAlgn="auto" hangingPunct="1">
              <a:spcAft>
                <a:spcPts val="0"/>
              </a:spcAft>
              <a:buFont typeface="Arial" charset="0"/>
              <a:buNone/>
              <a:defRPr/>
            </a:pPr>
            <a:r>
              <a:rPr lang="ru-RU" altLang="ru-RU" dirty="0">
                <a:solidFill>
                  <a:srgbClr val="002060"/>
                </a:solidFill>
                <a:latin typeface="Times New Roman" pitchFamily="18" charset="0"/>
                <a:cs typeface="Times New Roman" pitchFamily="18" charset="0"/>
              </a:rPr>
              <a:t>      </a:t>
            </a:r>
            <a:r>
              <a:rPr lang="ru-RU" altLang="ru-RU" dirty="0" smtClean="0">
                <a:solidFill>
                  <a:srgbClr val="002060"/>
                </a:solidFill>
                <a:latin typeface="Times New Roman" pitchFamily="18" charset="0"/>
                <a:cs typeface="Times New Roman" pitchFamily="18" charset="0"/>
              </a:rPr>
              <a:t>исполнено   </a:t>
            </a:r>
            <a:r>
              <a:rPr lang="ru-RU" altLang="ru-RU" dirty="0">
                <a:solidFill>
                  <a:srgbClr val="002060"/>
                </a:solidFill>
                <a:latin typeface="Times New Roman" pitchFamily="18" charset="0"/>
                <a:cs typeface="Times New Roman" pitchFamily="18" charset="0"/>
              </a:rPr>
              <a:t>–  222 861,7 тыс. рублей</a:t>
            </a:r>
            <a:r>
              <a:rPr lang="ru-RU" altLang="ru-RU" dirty="0">
                <a:solidFill>
                  <a:srgbClr val="00B050"/>
                </a:solidFill>
                <a:latin typeface="Times New Roman" pitchFamily="18" charset="0"/>
                <a:cs typeface="Times New Roman" pitchFamily="18" charset="0"/>
              </a:rPr>
              <a:t>.</a:t>
            </a:r>
          </a:p>
          <a:p>
            <a:pPr eaLnBrk="1" fontAlgn="auto" hangingPunct="1">
              <a:spcAft>
                <a:spcPts val="0"/>
              </a:spcAft>
              <a:buFont typeface="Arial" charset="0"/>
              <a:buNone/>
              <a:defRPr/>
            </a:pPr>
            <a:r>
              <a:rPr lang="ru-RU" altLang="ru-RU" sz="2000" b="1" i="1" dirty="0">
                <a:solidFill>
                  <a:schemeClr val="tx1">
                    <a:lumMod val="85000"/>
                    <a:lumOff val="15000"/>
                  </a:schemeClr>
                </a:solidFill>
                <a:latin typeface="Times New Roman" pitchFamily="18" charset="0"/>
                <a:cs typeface="Times New Roman" pitchFamily="18" charset="0"/>
              </a:rPr>
              <a:t>                                                          </a:t>
            </a:r>
          </a:p>
          <a:p>
            <a:pPr eaLnBrk="1" fontAlgn="auto" hangingPunct="1">
              <a:spcAft>
                <a:spcPts val="0"/>
              </a:spcAft>
              <a:buFont typeface="Arial" charset="0"/>
              <a:buNone/>
              <a:defRPr/>
            </a:pPr>
            <a:r>
              <a:rPr lang="ru-RU" altLang="ru-RU" sz="2000" b="1" i="1" dirty="0" smtClean="0">
                <a:solidFill>
                  <a:srgbClr val="FF3300"/>
                </a:solidFill>
                <a:latin typeface="Times New Roman" pitchFamily="18" charset="0"/>
                <a:cs typeface="Times New Roman" pitchFamily="18" charset="0"/>
              </a:rPr>
              <a:t>                                                             </a:t>
            </a:r>
          </a:p>
          <a:p>
            <a:pPr eaLnBrk="1" fontAlgn="auto" hangingPunct="1">
              <a:spcAft>
                <a:spcPts val="0"/>
              </a:spcAft>
              <a:buFont typeface="Arial" charset="0"/>
              <a:buNone/>
              <a:defRPr/>
            </a:pPr>
            <a:r>
              <a:rPr lang="ru-RU" altLang="ru-RU" sz="2000" b="1" i="1" dirty="0" smtClean="0">
                <a:solidFill>
                  <a:srgbClr val="FF3300"/>
                </a:solidFill>
                <a:latin typeface="Times New Roman" pitchFamily="18" charset="0"/>
                <a:cs typeface="Times New Roman" pitchFamily="18" charset="0"/>
              </a:rPr>
              <a:t>                                                             </a:t>
            </a:r>
            <a:r>
              <a:rPr lang="ru-RU" altLang="ru-RU" sz="2000" b="1" i="1" dirty="0" smtClean="0">
                <a:solidFill>
                  <a:schemeClr val="tx1"/>
                </a:solidFill>
                <a:latin typeface="Times New Roman" pitchFamily="18" charset="0"/>
                <a:cs typeface="Times New Roman" pitchFamily="18" charset="0"/>
              </a:rPr>
              <a:t>           </a:t>
            </a:r>
            <a:r>
              <a:rPr lang="ru-RU" altLang="ru-RU" b="1" i="1" u="sng" dirty="0" smtClean="0">
                <a:solidFill>
                  <a:srgbClr val="002060"/>
                </a:solidFill>
                <a:latin typeface="Times New Roman" pitchFamily="18" charset="0"/>
                <a:cs typeface="Times New Roman" pitchFamily="18" charset="0"/>
              </a:rPr>
              <a:t>Объем расходов на обслуживание </a:t>
            </a:r>
          </a:p>
          <a:p>
            <a:pPr eaLnBrk="1" fontAlgn="auto" hangingPunct="1">
              <a:lnSpc>
                <a:spcPct val="110000"/>
              </a:lnSpc>
              <a:spcAft>
                <a:spcPts val="0"/>
              </a:spcAft>
              <a:buFont typeface="Arial" charset="0"/>
              <a:buNone/>
              <a:defRPr/>
            </a:pPr>
            <a:r>
              <a:rPr lang="ru-RU" altLang="ru-RU" b="1" i="1" dirty="0" smtClean="0">
                <a:solidFill>
                  <a:srgbClr val="002060"/>
                </a:solidFill>
                <a:latin typeface="Times New Roman" pitchFamily="18" charset="0"/>
                <a:cs typeface="Times New Roman" pitchFamily="18" charset="0"/>
              </a:rPr>
              <a:t>                                                                    </a:t>
            </a:r>
            <a:r>
              <a:rPr lang="ru-RU" altLang="ru-RU" b="1" i="1" u="sng" dirty="0" smtClean="0">
                <a:solidFill>
                  <a:srgbClr val="002060"/>
                </a:solidFill>
                <a:latin typeface="Times New Roman" pitchFamily="18" charset="0"/>
                <a:cs typeface="Times New Roman" pitchFamily="18" charset="0"/>
              </a:rPr>
              <a:t>муниципального </a:t>
            </a:r>
            <a:r>
              <a:rPr lang="ru-RU" altLang="ru-RU" b="1" i="1" u="sng" dirty="0">
                <a:solidFill>
                  <a:srgbClr val="002060"/>
                </a:solidFill>
                <a:latin typeface="Times New Roman" pitchFamily="18" charset="0"/>
                <a:cs typeface="Times New Roman" pitchFamily="18" charset="0"/>
              </a:rPr>
              <a:t>долга в 2023 году:</a:t>
            </a:r>
          </a:p>
          <a:p>
            <a:pPr eaLnBrk="1" fontAlgn="auto" hangingPunct="1">
              <a:lnSpc>
                <a:spcPct val="110000"/>
              </a:lnSpc>
              <a:spcAft>
                <a:spcPts val="0"/>
              </a:spcAft>
              <a:buFont typeface="Arial" charset="0"/>
              <a:buNone/>
              <a:defRPr/>
            </a:pPr>
            <a:endParaRPr lang="ru-RU" altLang="ru-RU" sz="900" b="1" i="1" u="sng" dirty="0" smtClean="0">
              <a:solidFill>
                <a:srgbClr val="002060"/>
              </a:solidFill>
              <a:latin typeface="Times New Roman" pitchFamily="18" charset="0"/>
              <a:cs typeface="Times New Roman" pitchFamily="18" charset="0"/>
            </a:endParaRPr>
          </a:p>
          <a:p>
            <a:pPr marL="0" indent="0" eaLnBrk="1" fontAlgn="auto" hangingPunct="1">
              <a:spcAft>
                <a:spcPts val="0"/>
              </a:spcAft>
              <a:buFont typeface="Arial" charset="0"/>
              <a:buNone/>
              <a:defRPr/>
            </a:pPr>
            <a:r>
              <a:rPr lang="ru-RU" altLang="ru-RU" dirty="0" smtClean="0">
                <a:solidFill>
                  <a:srgbClr val="002060"/>
                </a:solidFill>
                <a:latin typeface="Times New Roman" pitchFamily="18" charset="0"/>
                <a:cs typeface="Times New Roman" pitchFamily="18" charset="0"/>
              </a:rPr>
              <a:t>                                                                      утверждено</a:t>
            </a:r>
            <a:r>
              <a:rPr lang="ru-RU" altLang="ru-RU" b="1" i="1" dirty="0" smtClean="0">
                <a:solidFill>
                  <a:srgbClr val="002060"/>
                </a:solidFill>
                <a:latin typeface="Times New Roman" pitchFamily="18" charset="0"/>
                <a:cs typeface="Times New Roman" pitchFamily="18" charset="0"/>
              </a:rPr>
              <a:t> </a:t>
            </a:r>
            <a:r>
              <a:rPr lang="ru-RU" altLang="ru-RU" dirty="0">
                <a:solidFill>
                  <a:srgbClr val="002060"/>
                </a:solidFill>
                <a:latin typeface="Times New Roman" pitchFamily="18" charset="0"/>
                <a:cs typeface="Times New Roman" pitchFamily="18" charset="0"/>
              </a:rPr>
              <a:t>– 4 289,7 тыс. рублей,</a:t>
            </a:r>
          </a:p>
          <a:p>
            <a:pPr marL="0" indent="0" eaLnBrk="1" fontAlgn="auto" hangingPunct="1">
              <a:spcAft>
                <a:spcPts val="0"/>
              </a:spcAft>
              <a:buFont typeface="Arial" charset="0"/>
              <a:buNone/>
              <a:defRPr/>
            </a:pPr>
            <a:r>
              <a:rPr lang="ru-RU" altLang="ru-RU" dirty="0">
                <a:solidFill>
                  <a:srgbClr val="002060"/>
                </a:solidFill>
                <a:latin typeface="Times New Roman" pitchFamily="18" charset="0"/>
                <a:cs typeface="Times New Roman" pitchFamily="18" charset="0"/>
              </a:rPr>
              <a:t>                                                                  </a:t>
            </a:r>
            <a:r>
              <a:rPr lang="ru-RU" altLang="ru-RU" dirty="0" smtClean="0">
                <a:solidFill>
                  <a:srgbClr val="002060"/>
                </a:solidFill>
                <a:latin typeface="Times New Roman" pitchFamily="18" charset="0"/>
                <a:cs typeface="Times New Roman" pitchFamily="18" charset="0"/>
              </a:rPr>
              <a:t>    </a:t>
            </a:r>
            <a:r>
              <a:rPr lang="ru-RU" altLang="ru-RU" dirty="0">
                <a:solidFill>
                  <a:srgbClr val="002060"/>
                </a:solidFill>
                <a:latin typeface="Times New Roman" pitchFamily="18" charset="0"/>
                <a:cs typeface="Times New Roman" pitchFamily="18" charset="0"/>
              </a:rPr>
              <a:t>исполнено</a:t>
            </a:r>
            <a:r>
              <a:rPr lang="ru-RU" altLang="ru-RU" b="1" i="1" dirty="0">
                <a:solidFill>
                  <a:srgbClr val="002060"/>
                </a:solidFill>
                <a:latin typeface="Times New Roman" pitchFamily="18" charset="0"/>
                <a:cs typeface="Times New Roman" pitchFamily="18" charset="0"/>
              </a:rPr>
              <a:t> </a:t>
            </a:r>
            <a:r>
              <a:rPr lang="ru-RU" altLang="ru-RU" b="1" i="1" dirty="0" smtClean="0">
                <a:solidFill>
                  <a:srgbClr val="002060"/>
                </a:solidFill>
                <a:latin typeface="Times New Roman" pitchFamily="18" charset="0"/>
                <a:cs typeface="Times New Roman" pitchFamily="18" charset="0"/>
              </a:rPr>
              <a:t>  </a:t>
            </a:r>
            <a:r>
              <a:rPr lang="ru-RU" altLang="ru-RU" dirty="0" smtClean="0">
                <a:solidFill>
                  <a:srgbClr val="002060"/>
                </a:solidFill>
                <a:latin typeface="Times New Roman" pitchFamily="18" charset="0"/>
                <a:cs typeface="Times New Roman" pitchFamily="18" charset="0"/>
              </a:rPr>
              <a:t>– 819,5 </a:t>
            </a:r>
            <a:r>
              <a:rPr lang="ru-RU" altLang="ru-RU" dirty="0">
                <a:solidFill>
                  <a:srgbClr val="002060"/>
                </a:solidFill>
                <a:latin typeface="Times New Roman" pitchFamily="18" charset="0"/>
                <a:cs typeface="Times New Roman" pitchFamily="18" charset="0"/>
              </a:rPr>
              <a:t>тыс. рублей.</a:t>
            </a:r>
          </a:p>
          <a:p>
            <a:pPr marL="0" indent="0" eaLnBrk="1" fontAlgn="auto" hangingPunct="1">
              <a:spcAft>
                <a:spcPts val="0"/>
              </a:spcAft>
              <a:buFont typeface="Arial" charset="0"/>
              <a:buNone/>
              <a:defRPr/>
            </a:pPr>
            <a:r>
              <a:rPr lang="ru-RU" altLang="ru-RU" dirty="0">
                <a:solidFill>
                  <a:srgbClr val="0070C0"/>
                </a:solidFill>
                <a:latin typeface="Times New Roman" pitchFamily="18" charset="0"/>
                <a:cs typeface="Times New Roman" pitchFamily="18" charset="0"/>
              </a:rPr>
              <a:t>                                                              </a:t>
            </a:r>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225" y="3810555"/>
            <a:ext cx="2982191" cy="24807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4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601" y="856211"/>
            <a:ext cx="3014644" cy="25251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46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14668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5"/>
          <p:cNvSpPr txBox="1">
            <a:spLocks noChangeArrowheads="1"/>
          </p:cNvSpPr>
          <p:nvPr/>
        </p:nvSpPr>
        <p:spPr bwMode="auto">
          <a:xfrm>
            <a:off x="3032125" y="1327150"/>
            <a:ext cx="3941763"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ru-RU" altLang="ru-RU" sz="1600">
              <a:solidFill>
                <a:srgbClr val="000000"/>
              </a:solidFill>
              <a:cs typeface="Times New Roman" pitchFamily="18" charset="0"/>
            </a:endParaRPr>
          </a:p>
          <a:p>
            <a:pPr algn="ctr" eaLnBrk="1" hangingPunct="1"/>
            <a:r>
              <a:rPr lang="ru-RU" altLang="ru-RU" sz="1600" b="1">
                <a:solidFill>
                  <a:srgbClr val="000000"/>
                </a:solidFill>
                <a:cs typeface="Times New Roman" pitchFamily="18" charset="0"/>
              </a:rPr>
              <a:t>Управление финансов Администрации </a:t>
            </a:r>
          </a:p>
          <a:p>
            <a:pPr algn="ctr" eaLnBrk="1" hangingPunct="1"/>
            <a:r>
              <a:rPr lang="ru-RU" altLang="ru-RU" sz="1600" b="1">
                <a:solidFill>
                  <a:srgbClr val="000000"/>
                </a:solidFill>
                <a:cs typeface="Times New Roman" pitchFamily="18" charset="0"/>
              </a:rPr>
              <a:t>городского округа Чехов</a:t>
            </a:r>
          </a:p>
          <a:p>
            <a:pPr algn="ctr" eaLnBrk="1" hangingPunct="1"/>
            <a:endParaRPr lang="en-US" altLang="ru-RU" sz="1600" b="1">
              <a:solidFill>
                <a:srgbClr val="000000"/>
              </a:solidFill>
              <a:cs typeface="Times New Roman" pitchFamily="18" charset="0"/>
            </a:endParaRPr>
          </a:p>
          <a:p>
            <a:pPr algn="ctr" eaLnBrk="1" hangingPunct="1"/>
            <a:r>
              <a:rPr lang="ru-RU" altLang="ru-RU" sz="1600" b="1">
                <a:solidFill>
                  <a:srgbClr val="000000"/>
                </a:solidFill>
                <a:cs typeface="Times New Roman" pitchFamily="18" charset="0"/>
              </a:rPr>
              <a:t> </a:t>
            </a:r>
            <a:r>
              <a:rPr lang="ru-RU" altLang="ru-RU" sz="1300" b="1">
                <a:solidFill>
                  <a:srgbClr val="000000"/>
                </a:solidFill>
                <a:cs typeface="Times New Roman" pitchFamily="18" charset="0"/>
              </a:rPr>
              <a:t>142300, Московская область,</a:t>
            </a:r>
          </a:p>
          <a:p>
            <a:pPr algn="ctr" eaLnBrk="1" hangingPunct="1"/>
            <a:r>
              <a:rPr lang="ru-RU" altLang="ru-RU" sz="1300" b="1">
                <a:solidFill>
                  <a:srgbClr val="000000"/>
                </a:solidFill>
                <a:cs typeface="Times New Roman" pitchFamily="18" charset="0"/>
              </a:rPr>
              <a:t>г. Чехов, ул. Молодежная, д. 1, офис 126</a:t>
            </a:r>
            <a:endParaRPr lang="en-US" altLang="ru-RU" sz="1300" b="1">
              <a:solidFill>
                <a:srgbClr val="000000"/>
              </a:solidFill>
              <a:cs typeface="Times New Roman" pitchFamily="18" charset="0"/>
            </a:endParaRPr>
          </a:p>
          <a:p>
            <a:pPr algn="ctr" eaLnBrk="1" hangingPunct="1"/>
            <a:r>
              <a:rPr lang="ru-RU" altLang="ru-RU" sz="1300" b="1">
                <a:solidFill>
                  <a:srgbClr val="000000"/>
                </a:solidFill>
                <a:cs typeface="Times New Roman" pitchFamily="18" charset="0"/>
              </a:rPr>
              <a:t>тел.: 8 (496) 72 3-01-64</a:t>
            </a:r>
            <a:br>
              <a:rPr lang="ru-RU" altLang="ru-RU" sz="1300" b="1">
                <a:solidFill>
                  <a:srgbClr val="000000"/>
                </a:solidFill>
                <a:cs typeface="Times New Roman" pitchFamily="18" charset="0"/>
              </a:rPr>
            </a:br>
            <a:r>
              <a:rPr lang="ru-RU" altLang="ru-RU" sz="1300" b="1">
                <a:solidFill>
                  <a:srgbClr val="000000"/>
                </a:solidFill>
                <a:cs typeface="Times New Roman" pitchFamily="18" charset="0"/>
              </a:rPr>
              <a:t>е-mail: </a:t>
            </a:r>
            <a:r>
              <a:rPr lang="en-US" altLang="ru-RU" sz="1300" b="1">
                <a:solidFill>
                  <a:srgbClr val="000000"/>
                </a:solidFill>
                <a:cs typeface="Times New Roman" pitchFamily="18" charset="0"/>
              </a:rPr>
              <a:t>ufachmr@mosreg.ru</a:t>
            </a:r>
            <a:r>
              <a:rPr lang="ru-RU" altLang="ru-RU" sz="1300" b="1">
                <a:solidFill>
                  <a:srgbClr val="000000"/>
                </a:solidFill>
                <a:cs typeface="Times New Roman" pitchFamily="18" charset="0"/>
              </a:rPr>
              <a:t> </a:t>
            </a:r>
          </a:p>
          <a:p>
            <a:pPr algn="ctr" eaLnBrk="1" hangingPunct="1"/>
            <a:endParaRPr lang="ru-RU" altLang="ru-RU" sz="1600" b="1">
              <a:solidFill>
                <a:srgbClr val="000000"/>
              </a:solidFill>
              <a:cs typeface="Times New Roman" pitchFamily="18" charset="0"/>
            </a:endParaRPr>
          </a:p>
          <a:p>
            <a:pPr algn="ctr" eaLnBrk="1" hangingPunct="1"/>
            <a:r>
              <a:rPr lang="ru-RU" altLang="ru-RU" sz="1300" b="1">
                <a:solidFill>
                  <a:srgbClr val="000000"/>
                </a:solidFill>
                <a:cs typeface="Times New Roman" pitchFamily="18" charset="0"/>
              </a:rPr>
              <a:t>график работы: </a:t>
            </a:r>
          </a:p>
          <a:p>
            <a:pPr algn="ctr" eaLnBrk="1" hangingPunct="1"/>
            <a:r>
              <a:rPr lang="ru-RU" altLang="ru-RU" sz="1300" b="1">
                <a:solidFill>
                  <a:srgbClr val="000000"/>
                </a:solidFill>
                <a:cs typeface="Times New Roman" pitchFamily="18" charset="0"/>
              </a:rPr>
              <a:t>понедельник - четверг с 9-00 до 18-00, </a:t>
            </a:r>
          </a:p>
          <a:p>
            <a:pPr algn="ctr" eaLnBrk="1" hangingPunct="1"/>
            <a:r>
              <a:rPr lang="ru-RU" altLang="ru-RU" sz="1300" b="1">
                <a:solidFill>
                  <a:srgbClr val="000000"/>
                </a:solidFill>
                <a:cs typeface="Times New Roman" pitchFamily="18" charset="0"/>
              </a:rPr>
              <a:t>пятница с 9-00 до 16-45, </a:t>
            </a:r>
          </a:p>
          <a:p>
            <a:pPr algn="ctr" eaLnBrk="1" hangingPunct="1"/>
            <a:r>
              <a:rPr lang="ru-RU" altLang="ru-RU" sz="1300" b="1">
                <a:solidFill>
                  <a:srgbClr val="000000"/>
                </a:solidFill>
                <a:cs typeface="Times New Roman" pitchFamily="18" charset="0"/>
              </a:rPr>
              <a:t>обеденный перерыв с 13-00 до 13-45 </a:t>
            </a:r>
          </a:p>
          <a:p>
            <a:pPr algn="ctr" eaLnBrk="1" hangingPunct="1"/>
            <a:endParaRPr lang="ru-RU" altLang="ru-RU" sz="1300" b="1">
              <a:solidFill>
                <a:srgbClr val="000000"/>
              </a:solidFill>
              <a:cs typeface="Times New Roman" pitchFamily="18" charset="0"/>
            </a:endParaRPr>
          </a:p>
          <a:p>
            <a:pPr algn="ctr" eaLnBrk="1" hangingPunct="1"/>
            <a:r>
              <a:rPr lang="ru-RU" altLang="ru-RU" sz="1300" b="1">
                <a:cs typeface="Times New Roman" pitchFamily="18" charset="0"/>
              </a:rPr>
              <a:t>Личный прием граждан осуществляется согласно графику работы  Управления финансов по записи</a:t>
            </a:r>
          </a:p>
          <a:p>
            <a:pPr algn="ctr" eaLnBrk="1" hangingPunct="1"/>
            <a:endParaRPr lang="ru-RU" altLang="ru-RU" sz="1200" b="1">
              <a:solidFill>
                <a:srgbClr val="000000"/>
              </a:solidFill>
              <a:cs typeface="Times New Roman" pitchFamily="18" charset="0"/>
            </a:endParaRPr>
          </a:p>
          <a:p>
            <a:pPr algn="ctr"/>
            <a:r>
              <a:rPr lang="ru-RU" altLang="ru-RU" sz="1300" b="1">
                <a:solidFill>
                  <a:srgbClr val="000000"/>
                </a:solidFill>
              </a:rPr>
              <a:t>Информацию о бюджете можно получить на официальном сайте Администрации городского округа Чехов по адресу: </a:t>
            </a:r>
            <a:r>
              <a:rPr lang="en-US" altLang="ru-RU" sz="1400">
                <a:solidFill>
                  <a:srgbClr val="0070C0"/>
                </a:solidFill>
                <a:hlinkClick r:id="rId2"/>
              </a:rPr>
              <a:t>https://agoch.ru/docs/</a:t>
            </a:r>
            <a:endParaRPr lang="ru-RU" altLang="ru-RU" sz="1300" b="1">
              <a:solidFill>
                <a:srgbClr val="0070C0"/>
              </a:solidFill>
            </a:endParaRPr>
          </a:p>
          <a:p>
            <a:pPr algn="ctr" eaLnBrk="1" hangingPunct="1"/>
            <a:endParaRPr lang="ru-RU" altLang="ru-RU" sz="1200" b="1">
              <a:solidFill>
                <a:srgbClr val="000000"/>
              </a:solidFill>
              <a:cs typeface="Times New Roman" pitchFamily="18" charset="0"/>
            </a:endParaRPr>
          </a:p>
          <a:p>
            <a:pPr algn="ctr" eaLnBrk="1" hangingPunct="1"/>
            <a:endParaRPr lang="ru-RU" altLang="ru-RU" sz="1200" b="1">
              <a:solidFill>
                <a:srgbClr val="000000"/>
              </a:solidFill>
              <a:cs typeface="Times New Roman" pitchFamily="18" charset="0"/>
            </a:endParaRPr>
          </a:p>
          <a:p>
            <a:pPr algn="ctr" eaLnBrk="1" hangingPunct="1"/>
            <a:endParaRPr lang="ru-RU" altLang="ru-RU" sz="1200" b="1">
              <a:solidFill>
                <a:srgbClr val="000000"/>
              </a:solidFill>
              <a:cs typeface="Times New Roman" pitchFamily="18" charset="0"/>
            </a:endParaRPr>
          </a:p>
          <a:p>
            <a:pPr algn="ctr" eaLnBrk="1" hangingPunct="1"/>
            <a:endParaRPr lang="ru-RU" altLang="ru-RU" sz="1200" b="1">
              <a:solidFill>
                <a:srgbClr val="000000"/>
              </a:solidFill>
              <a:cs typeface="Times New Roman" pitchFamily="18" charset="0"/>
            </a:endParaRPr>
          </a:p>
        </p:txBody>
      </p:sp>
      <p:sp>
        <p:nvSpPr>
          <p:cNvPr id="2" name="Прямоугольник 1"/>
          <p:cNvSpPr/>
          <p:nvPr/>
        </p:nvSpPr>
        <p:spPr>
          <a:xfrm>
            <a:off x="665956" y="657225"/>
            <a:ext cx="8674100" cy="830997"/>
          </a:xfrm>
          <a:prstGeom prst="rect">
            <a:avLst/>
          </a:prstGeom>
          <a:noFill/>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altLang="ru-RU" b="1" cap="all" dirty="0">
                <a:ln w="0"/>
                <a:solidFill>
                  <a:prstClr val="black"/>
                </a:solidFill>
                <a:effectLst>
                  <a:reflection blurRad="12700" stA="50000" endPos="50000" dist="5000" dir="5400000" sy="-100000" rotWithShape="0"/>
                </a:effectLst>
                <a:cs typeface="Times New Roman" pitchFamily="18" charset="0"/>
              </a:rPr>
              <a:t>Контактная информация </a:t>
            </a:r>
          </a:p>
          <a:p>
            <a:pPr algn="ctr">
              <a:defRPr/>
            </a:pPr>
            <a:r>
              <a:rPr lang="ru-RU" altLang="ru-RU" b="1" cap="all" dirty="0">
                <a:ln w="0"/>
                <a:solidFill>
                  <a:prstClr val="black"/>
                </a:solidFill>
                <a:effectLst>
                  <a:reflection blurRad="12700" stA="50000" endPos="50000" dist="5000" dir="5400000" sy="-100000" rotWithShape="0"/>
                </a:effectLst>
                <a:cs typeface="Times New Roman" pitchFamily="18" charset="0"/>
              </a:rPr>
              <a:t>для граждан</a:t>
            </a:r>
            <a:endParaRPr lang="ru-RU" b="1" cap="all" dirty="0">
              <a:ln w="0"/>
              <a:solidFill>
                <a:prstClr val="black"/>
              </a:solidFill>
              <a:effectLst>
                <a:reflection blurRad="12700" stA="50000" endPos="50000" dist="5000" dir="5400000" sy="-100000" rotWithShape="0"/>
              </a:effectLst>
            </a:endParaRPr>
          </a:p>
        </p:txBody>
      </p:sp>
      <p:pic>
        <p:nvPicPr>
          <p:cNvPr id="13926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450" y="5676900"/>
            <a:ext cx="2095500" cy="52387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92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1" y="3881694"/>
            <a:ext cx="1905000" cy="170656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92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89" y="3881695"/>
            <a:ext cx="1922463" cy="170656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927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3889" y="1638300"/>
            <a:ext cx="1922462" cy="176920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927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1638299"/>
            <a:ext cx="1905000" cy="1769207"/>
          </a:xfrm>
          <a:prstGeom prst="rect">
            <a:avLst/>
          </a:prstGeom>
          <a:noFill/>
          <a:ln w="9525" algn="ctr">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pic>
        <p:nvPicPr>
          <p:cNvPr id="15975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381" y="234152"/>
            <a:ext cx="8572502" cy="138499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defRPr/>
            </a:pPr>
            <a:r>
              <a:rPr lang="ru-RU" altLang="ru-RU" sz="2800" b="1" cap="all" dirty="0">
                <a:ln w="0"/>
                <a:solidFill>
                  <a:prstClr val="black"/>
                </a:solidFill>
                <a:effectLst>
                  <a:reflection blurRad="12700" stA="50000" endPos="50000" dist="5000" dir="5400000" sy="-100000" rotWithShape="0"/>
                </a:effectLst>
                <a:cs typeface="Times New Roman" pitchFamily="18" charset="0"/>
              </a:rPr>
              <a:t>Основные параметры исполнения БЮДЖЕТА ГОРОДСКОГО ОКРУГА Чехов </a:t>
            </a:r>
            <a:endParaRPr lang="ru-RU" sz="2800" b="1" cap="all" dirty="0">
              <a:ln w="0"/>
              <a:solidFill>
                <a:prstClr val="black"/>
              </a:solidFill>
              <a:effectLst>
                <a:reflection blurRad="12700" stA="50000" endPos="50000" dist="5000" dir="5400000" sy="-100000" rotWithShape="0"/>
              </a:effectLst>
            </a:endParaRP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6" y="1812014"/>
            <a:ext cx="5895974" cy="4688378"/>
          </a:xfrm>
          <a:prstGeom prst="rect">
            <a:avLst/>
          </a:prstGeom>
          <a:solidFill>
            <a:schemeClr val="bg2"/>
          </a:solidFill>
          <a:ln w="9525" cap="flat" cmpd="sng" algn="ctr">
            <a:noFill/>
            <a:prstDash val="solid"/>
            <a:miter lim="800000"/>
            <a:headEnd/>
            <a:tailEnd/>
          </a:ln>
          <a:effectLst>
            <a:softEdge rad="317500"/>
          </a:effectLst>
          <a:scene3d>
            <a:camera prst="orthographicFront"/>
            <a:lightRig rig="threePt" dir="t"/>
          </a:scene3d>
          <a:sp3d>
            <a:bevelT prst="angle"/>
          </a:sp3d>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596900" y="549275"/>
            <a:ext cx="911383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ru-RU" altLang="ru-RU" sz="1400" dirty="0" smtClean="0"/>
              <a:t>         </a:t>
            </a:r>
            <a:r>
              <a:rPr lang="ru-RU" altLang="ru-RU" sz="1400" dirty="0">
                <a:solidFill>
                  <a:schemeClr val="bg2">
                    <a:lumMod val="25000"/>
                  </a:schemeClr>
                </a:solidFill>
              </a:rPr>
              <a:t> Бюджет городского округа Чехов за 2023 год по доходам  выполнен на 94,5 %. При уточненном плане года 8 375 450,4 тыс. руб. поступило  7 915  191,7 тыс. руб.</a:t>
            </a:r>
          </a:p>
          <a:p>
            <a:pPr algn="just">
              <a:defRPr/>
            </a:pPr>
            <a:r>
              <a:rPr lang="ru-RU" altLang="ru-RU" sz="1400" dirty="0">
                <a:solidFill>
                  <a:schemeClr val="bg2">
                    <a:lumMod val="25000"/>
                  </a:schemeClr>
                </a:solidFill>
              </a:rPr>
              <a:t>         По сравнению с бюджетом  городского округа Чехов 2022 года - в  2023 году объем доходов увеличился на 415 970,4  тыс. рублей или на 5,5 %. </a:t>
            </a:r>
          </a:p>
          <a:p>
            <a:pPr algn="just"/>
            <a:r>
              <a:rPr lang="ru-RU" altLang="ru-RU" sz="1400" dirty="0">
                <a:solidFill>
                  <a:schemeClr val="bg2">
                    <a:lumMod val="25000"/>
                  </a:schemeClr>
                </a:solidFill>
              </a:rPr>
              <a:t>         Фактическое исполнение бюджета городского округа Чехов по налоговым и неналоговым доходам за 2023 год составило 3 638 683,5 рублей или 97,4 % к уточненному плану года. Наибольший удельный вес в структуре налоговых и неналоговых доходов занимают налоговые доходы – 84,8 %. Их объем составляет 3 084 264,2 тыс. рублей.</a:t>
            </a:r>
          </a:p>
          <a:p>
            <a:pPr algn="just"/>
            <a:r>
              <a:rPr lang="ru-RU" altLang="ru-RU" sz="1400" dirty="0">
                <a:solidFill>
                  <a:schemeClr val="bg2">
                    <a:lumMod val="25000"/>
                  </a:schemeClr>
                </a:solidFill>
              </a:rPr>
              <a:t>       </a:t>
            </a:r>
            <a:r>
              <a:rPr lang="ru-RU" sz="1400" dirty="0">
                <a:solidFill>
                  <a:schemeClr val="bg2">
                    <a:lumMod val="25000"/>
                  </a:schemeClr>
                </a:solidFill>
              </a:rPr>
              <a:t>Анализ итогов исполнения бюджетных назначений по доходам показывает, что плановые показатели по налоговым доходам бюджета городского округа в 2023 году выполнены на  97,4 % (план –  3 167 164,0 тыс. рублей, факт – 3 084 264,2 тыс. рублей).В составе налоговых доходов превалируют следующие доходные источники: налог на доходы физических лиц (53,2 %), налоги на имущество (24,4 %), налоги на совокупный доход (18,8 ). </a:t>
            </a:r>
          </a:p>
          <a:p>
            <a:pPr algn="just"/>
            <a:r>
              <a:rPr lang="ru-RU" sz="1400" dirty="0">
                <a:solidFill>
                  <a:schemeClr val="bg2">
                    <a:lumMod val="25000"/>
                  </a:schemeClr>
                </a:solidFill>
              </a:rPr>
              <a:t>      Анализ итогов исполнения бюджета городского округа Чехов по неналоговым доходам показывает, что плановые показатели бюджета городского округа Чехов по неналоговым доходным источникам  выполнены на 97,3 % (план – 569 744,2 тыс. руб., факт – 554 419,3 тыс. руб.). Наибольший удельный вес в поступлениях неналоговых доходов в 2023 году занимают доходы от продажи материальных и нематериальных активов  - 37,2 % и доходы от сдачи в аренду земельных участков – 27,4 %. </a:t>
            </a:r>
          </a:p>
          <a:p>
            <a:pPr algn="just"/>
            <a:r>
              <a:rPr lang="ru-RU" sz="1400" dirty="0">
                <a:solidFill>
                  <a:schemeClr val="bg2">
                    <a:lumMod val="25000"/>
                  </a:schemeClr>
                </a:solidFill>
              </a:rPr>
              <a:t>      Безвозмездные поступления в отчетном году составили 4 276 508,2 тыс. рублей или 92,2 % к уточненным плановым назначениям (4 638 542,2 тыс. рублей), с увеличением к уровню 2022 года на 624 491,7 тыс. рублей или 17,1 %.</a:t>
            </a:r>
          </a:p>
          <a:p>
            <a:pPr algn="just"/>
            <a:r>
              <a:rPr lang="ru-RU" altLang="ru-RU" sz="1400" dirty="0">
                <a:solidFill>
                  <a:schemeClr val="bg2">
                    <a:lumMod val="25000"/>
                  </a:schemeClr>
                </a:solidFill>
              </a:rPr>
              <a:t>       Бюджет городского округа Чехов по расходам за 2023 год исполнен в сумме 8 177 685,2 тыс. рублей при уточненном плане года 8 405 615,9 тыс. рублей, что составляет 97,3 % к плану года. По сравнению с бюджетом городского округа Чехов за 2022 год объем расходов увеличился на 677 476,7 тыс. рублей или на 9,0 %.</a:t>
            </a:r>
          </a:p>
          <a:p>
            <a:pPr lvl="0" algn="just">
              <a:defRPr/>
            </a:pPr>
            <a:r>
              <a:rPr lang="ru-RU" altLang="ru-RU" sz="1400" dirty="0">
                <a:solidFill>
                  <a:schemeClr val="bg2">
                    <a:lumMod val="25000"/>
                  </a:schemeClr>
                </a:solidFill>
              </a:rPr>
              <a:t>         Бюджет городского округа Чехов за 2023 год исполнен с дефицитом 262 493,5 тыс. рублей при планируемом дефиците 282 872,2 тыс. рублей.</a:t>
            </a:r>
            <a:endParaRPr lang="ru-RU" altLang="ru-RU" sz="1400" dirty="0">
              <a:solidFill>
                <a:srgbClr val="4E67C8">
                  <a:lumMod val="75000"/>
                </a:srgbClr>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5" y="76912"/>
            <a:ext cx="613072" cy="81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504825" y="290126"/>
            <a:ext cx="8924925" cy="447675"/>
          </a:xfrm>
          <a:ln>
            <a:miter lim="800000"/>
            <a:headEnd/>
            <a:tailEnd/>
          </a:ln>
        </p:spPr>
        <p:txBody>
          <a:bodyPr>
            <a:normAutofit fontScale="90000"/>
          </a:bodyPr>
          <a:lstStyle/>
          <a:p>
            <a:pPr marL="0" indent="0" algn="ctr" fontAlgn="b">
              <a:buFont typeface="Georgia" pitchFamily="18" charset="0"/>
              <a:buNone/>
              <a:defRPr/>
            </a:pPr>
            <a:r>
              <a:rPr lang="ru-RU" altLang="ru-RU" sz="2200" dirty="0" smtClean="0">
                <a:solidFill>
                  <a:srgbClr val="002060"/>
                </a:solidFill>
                <a:effectLst/>
                <a:latin typeface="Times New Roman" pitchFamily="18" charset="0"/>
                <a:ea typeface="+mn-ea"/>
                <a:cs typeface="Times New Roman" pitchFamily="18" charset="0"/>
              </a:rPr>
              <a:t>Информация о выполнении основных характеристик бюджета городского </a:t>
            </a:r>
            <a:r>
              <a:rPr lang="ru-RU" altLang="ru-RU" sz="2200" dirty="0">
                <a:solidFill>
                  <a:srgbClr val="002060"/>
                </a:solidFill>
                <a:effectLst/>
                <a:latin typeface="Times New Roman" pitchFamily="18" charset="0"/>
                <a:ea typeface="+mn-ea"/>
                <a:cs typeface="Times New Roman" pitchFamily="18" charset="0"/>
              </a:rPr>
              <a:t>округа Чехов </a:t>
            </a:r>
            <a:r>
              <a:rPr lang="ru-RU" altLang="ru-RU" sz="2200" dirty="0" smtClean="0">
                <a:solidFill>
                  <a:srgbClr val="002060"/>
                </a:solidFill>
                <a:effectLst/>
                <a:latin typeface="Times New Roman" pitchFamily="18" charset="0"/>
                <a:ea typeface="+mn-ea"/>
                <a:cs typeface="Times New Roman" pitchFamily="18" charset="0"/>
              </a:rPr>
              <a:t/>
            </a:r>
            <a:br>
              <a:rPr lang="ru-RU" altLang="ru-RU" sz="2200" dirty="0" smtClean="0">
                <a:solidFill>
                  <a:srgbClr val="002060"/>
                </a:solidFill>
                <a:effectLst/>
                <a:latin typeface="Times New Roman" pitchFamily="18" charset="0"/>
                <a:ea typeface="+mn-ea"/>
                <a:cs typeface="Times New Roman" pitchFamily="18" charset="0"/>
              </a:rPr>
            </a:br>
            <a:endParaRPr lang="ru-RU" altLang="ru-RU" sz="1400" dirty="0" smtClean="0">
              <a:solidFill>
                <a:srgbClr val="00206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387482296"/>
              </p:ext>
            </p:extLst>
          </p:nvPr>
        </p:nvGraphicFramePr>
        <p:xfrm>
          <a:off x="304800" y="1319213"/>
          <a:ext cx="9047692" cy="4088000"/>
        </p:xfrm>
        <a:graphic>
          <a:graphicData uri="http://schemas.openxmlformats.org/drawingml/2006/table">
            <a:tbl>
              <a:tblPr/>
              <a:tblGrid>
                <a:gridCol w="491067">
                  <a:extLst>
                    <a:ext uri="{9D8B030D-6E8A-4147-A177-3AD203B41FA5}">
                      <a16:colId xmlns:a16="http://schemas.microsoft.com/office/drawing/2014/main" xmlns="" val="20004"/>
                    </a:ext>
                  </a:extLst>
                </a:gridCol>
                <a:gridCol w="3225800">
                  <a:extLst>
                    <a:ext uri="{9D8B030D-6E8A-4147-A177-3AD203B41FA5}">
                      <a16:colId xmlns:a16="http://schemas.microsoft.com/office/drawing/2014/main" xmlns="" val="20000"/>
                    </a:ext>
                  </a:extLst>
                </a:gridCol>
                <a:gridCol w="2201333">
                  <a:extLst>
                    <a:ext uri="{9D8B030D-6E8A-4147-A177-3AD203B41FA5}">
                      <a16:colId xmlns:a16="http://schemas.microsoft.com/office/drawing/2014/main" xmlns="" val="20001"/>
                    </a:ext>
                  </a:extLst>
                </a:gridCol>
                <a:gridCol w="1710267">
                  <a:extLst>
                    <a:ext uri="{9D8B030D-6E8A-4147-A177-3AD203B41FA5}">
                      <a16:colId xmlns:a16="http://schemas.microsoft.com/office/drawing/2014/main" xmlns="" val="20002"/>
                    </a:ext>
                  </a:extLst>
                </a:gridCol>
                <a:gridCol w="1419225">
                  <a:extLst>
                    <a:ext uri="{9D8B030D-6E8A-4147-A177-3AD203B41FA5}">
                      <a16:colId xmlns:a16="http://schemas.microsoft.com/office/drawing/2014/main" xmlns="" val="20003"/>
                    </a:ext>
                  </a:extLst>
                </a:gridCol>
              </a:tblGrid>
              <a:tr h="72125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rPr>
                        <a:t>№ п/п</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Наименование</a:t>
                      </a:r>
                      <a:endParaRPr kumimoji="0" lang="ru-RU" altLang="ru-RU" sz="1400" b="0" i="0" u="none" strike="noStrike" cap="none" normalizeH="0" baseline="0" dirty="0" smtClean="0">
                        <a:ln>
                          <a:noFill/>
                        </a:ln>
                        <a:solidFill>
                          <a:srgbClr val="002060"/>
                        </a:solidFill>
                        <a:effectLst/>
                        <a:latin typeface="Times New Roman" pitchFamily="18" charset="0"/>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rPr>
                        <a:t>Уточненный план 2023 года</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rPr>
                        <a:t>Факт 2023 год</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rPr>
                        <a:t>Процент выполнения плана</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rPr>
                        <a:t>1.</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Общий объем доходов:</a:t>
                      </a:r>
                      <a:endParaRPr kumimoji="0" lang="ru-RU" altLang="ru-RU" sz="1400" b="0" i="0" u="none" strike="noStrike" cap="none" normalizeH="0" baseline="0" dirty="0" smtClean="0">
                        <a:ln>
                          <a:noFill/>
                        </a:ln>
                        <a:solidFill>
                          <a:srgbClr val="002060"/>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8 375 450,4</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7 915 191,7</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94,5</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2"/>
                  </a:ext>
                </a:extLst>
              </a:tr>
              <a:tr h="5162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rPr>
                        <a:t>1.1</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 - налоговые и неналоговые доходы</a:t>
                      </a:r>
                      <a:endParaRPr kumimoji="0" lang="ru-RU" altLang="ru-RU" sz="1400" b="0" i="0" u="none" strike="noStrike" cap="none" normalizeH="0" baseline="0" dirty="0" smtClean="0">
                        <a:ln>
                          <a:noFill/>
                        </a:ln>
                        <a:solidFill>
                          <a:srgbClr val="002060"/>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3 736 908,2</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3 638 683,5</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97,4</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6078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rPr>
                        <a:t>1.2.</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 - безвозмездные поступления</a:t>
                      </a:r>
                      <a:endParaRPr kumimoji="0" lang="ru-RU" altLang="ru-RU" sz="1400" b="0" i="0" u="none" strike="noStrike" cap="none" normalizeH="0" baseline="0" dirty="0" smtClean="0">
                        <a:ln>
                          <a:noFill/>
                        </a:ln>
                        <a:solidFill>
                          <a:srgbClr val="002060"/>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4 638 542,2</a:t>
                      </a: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4 276 508,2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92,2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909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rPr>
                        <a:t>2.</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Общий объем расходов:</a:t>
                      </a:r>
                      <a:endParaRPr kumimoji="0" lang="ru-RU" altLang="ru-RU" sz="1400" b="0" i="0" u="none" strike="noStrike" cap="none" normalizeH="0" baseline="0" dirty="0" smtClean="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002060"/>
                          </a:solidFill>
                          <a:effectLst/>
                          <a:latin typeface="Times New Roman" pitchFamily="18" charset="0"/>
                          <a:cs typeface="Times New Roman" pitchFamily="18" charset="0"/>
                        </a:rPr>
                        <a:t>8 405 615,9</a:t>
                      </a:r>
                      <a:endPar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002060"/>
                          </a:solidFill>
                          <a:effectLst/>
                          <a:latin typeface="Times New Roman" pitchFamily="18" charset="0"/>
                          <a:cs typeface="Times New Roman" pitchFamily="18" charset="0"/>
                        </a:rPr>
                        <a:t>8 177 685,2</a:t>
                      </a:r>
                      <a:endPar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002060"/>
                          </a:solidFill>
                          <a:effectLst/>
                          <a:latin typeface="Times New Roman" pitchFamily="18" charset="0"/>
                          <a:cs typeface="Times New Roman" pitchFamily="18" charset="0"/>
                        </a:rPr>
                        <a:t>97,3</a:t>
                      </a:r>
                      <a:endPar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7"/>
                  </a:ext>
                </a:extLst>
              </a:tr>
              <a:tr h="65138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rPr>
                        <a:t>3.</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Дефицит (-), </a:t>
                      </a:r>
                    </a:p>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Профицит (+)</a:t>
                      </a:r>
                      <a:endParaRPr kumimoji="0" lang="ru-RU" altLang="ru-RU" sz="1400" b="0" i="0" u="none" strike="noStrike" cap="none" normalizeH="0" baseline="0" dirty="0" smtClean="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rgbClr val="002060"/>
                          </a:solidFill>
                          <a:effectLst/>
                          <a:latin typeface="Times New Roman" pitchFamily="18" charset="0"/>
                          <a:cs typeface="Times New Roman" pitchFamily="18" charset="0"/>
                        </a:rPr>
                        <a:t>-282 872,2</a:t>
                      </a:r>
                      <a:endPar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rgbClr val="002060"/>
                          </a:solidFill>
                          <a:effectLst/>
                          <a:latin typeface="Times New Roman" pitchFamily="18" charset="0"/>
                          <a:cs typeface="Times New Roman" pitchFamily="18" charset="0"/>
                        </a:rPr>
                        <a:t>-262 493,5</a:t>
                      </a:r>
                      <a:endPar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8819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rPr>
                        <a:t>4.</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rPr>
                        <a:t>Объем муниципального долга</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873</a:t>
                      </a:r>
                      <a:r>
                        <a:rPr kumimoji="0" lang="ru-RU" altLang="ru-RU" sz="14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873</a:t>
                      </a:r>
                      <a:r>
                        <a:rPr kumimoji="0" lang="ru-RU" altLang="ru-RU" sz="14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16"/>
                  </a:ext>
                </a:extLst>
              </a:tr>
            </a:tbl>
          </a:graphicData>
        </a:graphic>
      </p:graphicFrame>
      <p:pic>
        <p:nvPicPr>
          <p:cNvPr id="379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3" y="88701"/>
            <a:ext cx="633896" cy="8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432800" y="738188"/>
            <a:ext cx="1064715" cy="461665"/>
          </a:xfrm>
          <a:prstGeom prst="rect">
            <a:avLst/>
          </a:prstGeom>
        </p:spPr>
        <p:txBody>
          <a:bodyPr wrap="none">
            <a:spAutoFit/>
          </a:bodyPr>
          <a:lstStyle/>
          <a:p>
            <a:pPr eaLnBrk="1" fontAlgn="auto" hangingPunct="1">
              <a:spcBef>
                <a:spcPts val="0"/>
              </a:spcBef>
              <a:spcAft>
                <a:spcPts val="0"/>
              </a:spcAft>
              <a:defRPr/>
            </a:pPr>
            <a:endParaRPr lang="ru-RU" altLang="ru-RU" sz="1200" kern="0" dirty="0">
              <a:solidFill>
                <a:prstClr val="black"/>
              </a:solidFill>
              <a:cs typeface="Times New Roman" pitchFamily="18" charset="0"/>
            </a:endParaRPr>
          </a:p>
          <a:p>
            <a:pPr eaLnBrk="1" fontAlgn="auto" hangingPunct="1">
              <a:spcBef>
                <a:spcPts val="0"/>
              </a:spcBef>
              <a:spcAft>
                <a:spcPts val="0"/>
              </a:spcAft>
              <a:defRPr/>
            </a:pPr>
            <a:r>
              <a:rPr lang="ru-RU" altLang="ru-RU" sz="1200" kern="0" dirty="0" smtClean="0">
                <a:solidFill>
                  <a:srgbClr val="002060"/>
                </a:solidFill>
                <a:cs typeface="Times New Roman" pitchFamily="18" charset="0"/>
              </a:rPr>
              <a:t>(</a:t>
            </a:r>
            <a:r>
              <a:rPr lang="ru-RU" altLang="ru-RU" sz="1200" kern="0" dirty="0">
                <a:solidFill>
                  <a:srgbClr val="002060"/>
                </a:solidFill>
                <a:cs typeface="Times New Roman" pitchFamily="18" charset="0"/>
              </a:rPr>
              <a:t>тыс</a:t>
            </a:r>
            <a:r>
              <a:rPr lang="ru-RU" altLang="ru-RU" sz="1200" kern="0" dirty="0" smtClean="0">
                <a:solidFill>
                  <a:srgbClr val="002060"/>
                </a:solidFill>
                <a:cs typeface="Times New Roman" pitchFamily="18" charset="0"/>
              </a:rPr>
              <a:t>. </a:t>
            </a:r>
            <a:r>
              <a:rPr lang="ru-RU" altLang="ru-RU" sz="1200" kern="0" dirty="0">
                <a:solidFill>
                  <a:srgbClr val="002060"/>
                </a:solidFill>
                <a:cs typeface="Times New Roman" pitchFamily="18" charset="0"/>
              </a:rPr>
              <a:t>рублей)</a:t>
            </a:r>
            <a:endParaRPr lang="ru-RU" sz="1200" kern="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504825" y="290126"/>
            <a:ext cx="8924925" cy="447675"/>
          </a:xfrm>
          <a:ln>
            <a:miter lim="800000"/>
            <a:headEnd/>
            <a:tailEnd/>
          </a:ln>
        </p:spPr>
        <p:txBody>
          <a:bodyPr>
            <a:normAutofit fontScale="90000"/>
          </a:bodyPr>
          <a:lstStyle/>
          <a:p>
            <a:pPr marL="0" indent="0" algn="ctr" fontAlgn="b">
              <a:buFont typeface="Georgia" pitchFamily="18" charset="0"/>
              <a:buNone/>
              <a:defRPr/>
            </a:pPr>
            <a:r>
              <a:rPr lang="ru-RU" altLang="ru-RU" sz="2200" dirty="0">
                <a:solidFill>
                  <a:srgbClr val="002060"/>
                </a:solidFill>
                <a:effectLst/>
                <a:latin typeface="Times New Roman" pitchFamily="18" charset="0"/>
                <a:ea typeface="+mn-ea"/>
                <a:cs typeface="Times New Roman" pitchFamily="18" charset="0"/>
              </a:rPr>
              <a:t>Основные параметры исполнения бюджета городского округа </a:t>
            </a:r>
            <a:r>
              <a:rPr lang="ru-RU" altLang="ru-RU" sz="2200" dirty="0" smtClean="0">
                <a:solidFill>
                  <a:srgbClr val="002060"/>
                </a:solidFill>
                <a:effectLst/>
                <a:latin typeface="Times New Roman" pitchFamily="18" charset="0"/>
                <a:ea typeface="+mn-ea"/>
                <a:cs typeface="Times New Roman" pitchFamily="18" charset="0"/>
              </a:rPr>
              <a:t>Чехов в сравнении с предыдущим годом  </a:t>
            </a:r>
            <a:r>
              <a:rPr lang="ru-RU" altLang="ru-RU" sz="2000" dirty="0">
                <a:solidFill>
                  <a:schemeClr val="tx1"/>
                </a:solidFill>
                <a:effectLst/>
                <a:latin typeface="Times New Roman" pitchFamily="18" charset="0"/>
                <a:ea typeface="+mn-ea"/>
                <a:cs typeface="Times New Roman" pitchFamily="18" charset="0"/>
              </a:rPr>
              <a:t/>
            </a:r>
            <a:br>
              <a:rPr lang="ru-RU" altLang="ru-RU" sz="2000" dirty="0">
                <a:solidFill>
                  <a:schemeClr val="tx1"/>
                </a:solidFill>
                <a:effectLst/>
                <a:latin typeface="Times New Roman" pitchFamily="18" charset="0"/>
                <a:ea typeface="+mn-ea"/>
                <a:cs typeface="Times New Roman" pitchFamily="18" charset="0"/>
              </a:rPr>
            </a:br>
            <a:endParaRPr lang="ru-RU" altLang="ru-RU" sz="1400" dirty="0">
              <a:solidFill>
                <a:schemeClr val="tx1"/>
              </a:solidFill>
              <a:latin typeface="Times New Roman" pitchFamily="18" charset="0"/>
              <a:cs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3734030803"/>
              </p:ext>
            </p:extLst>
          </p:nvPr>
        </p:nvGraphicFramePr>
        <p:xfrm>
          <a:off x="504825" y="1014413"/>
          <a:ext cx="8943975" cy="5474382"/>
        </p:xfrm>
        <a:graphic>
          <a:graphicData uri="http://schemas.openxmlformats.org/drawingml/2006/table">
            <a:tbl>
              <a:tblPr/>
              <a:tblGrid>
                <a:gridCol w="4191000">
                  <a:extLst>
                    <a:ext uri="{9D8B030D-6E8A-4147-A177-3AD203B41FA5}">
                      <a16:colId xmlns:a16="http://schemas.microsoft.com/office/drawing/2014/main" xmlns="" val="20000"/>
                    </a:ext>
                  </a:extLst>
                </a:gridCol>
                <a:gridCol w="1666875">
                  <a:extLst>
                    <a:ext uri="{9D8B030D-6E8A-4147-A177-3AD203B41FA5}">
                      <a16:colId xmlns:a16="http://schemas.microsoft.com/office/drawing/2014/main" xmlns="" val="20001"/>
                    </a:ext>
                  </a:extLst>
                </a:gridCol>
                <a:gridCol w="1571625">
                  <a:extLst>
                    <a:ext uri="{9D8B030D-6E8A-4147-A177-3AD203B41FA5}">
                      <a16:colId xmlns:a16="http://schemas.microsoft.com/office/drawing/2014/main" xmlns="" val="20002"/>
                    </a:ext>
                  </a:extLst>
                </a:gridCol>
                <a:gridCol w="1514475">
                  <a:extLst>
                    <a:ext uri="{9D8B030D-6E8A-4147-A177-3AD203B41FA5}">
                      <a16:colId xmlns:a16="http://schemas.microsoft.com/office/drawing/2014/main" xmlns="" val="20003"/>
                    </a:ext>
                  </a:extLst>
                </a:gridCol>
              </a:tblGrid>
              <a:tr h="395224">
                <a:tc rowSpan="2">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Times New Roman" pitchFamily="18" charset="0"/>
                          <a:cs typeface="Times New Roman" pitchFamily="18" charset="0"/>
                        </a:rPr>
                        <a:t>Наименование</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lumMod val="85000"/>
                              <a:lumOff val="15000"/>
                            </a:schemeClr>
                          </a:solidFill>
                          <a:effectLst/>
                          <a:latin typeface="Times New Roman" pitchFamily="18" charset="0"/>
                        </a:rPr>
                        <a:t>2022 год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lumMod val="85000"/>
                              <a:lumOff val="15000"/>
                            </a:schemeClr>
                          </a:solidFill>
                          <a:effectLst/>
                          <a:latin typeface="Times New Roman" pitchFamily="18" charset="0"/>
                        </a:rPr>
                        <a:t>отчет </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rPr>
                        <a:t> </a:t>
                      </a:r>
                      <a:r>
                        <a:rPr kumimoji="0" lang="ru-RU" altLang="ru-RU" sz="1400" b="1" i="0" u="none" strike="noStrike" cap="none" normalizeH="0" baseline="0" dirty="0">
                          <a:ln>
                            <a:noFill/>
                          </a:ln>
                          <a:solidFill>
                            <a:schemeClr val="tx1">
                              <a:lumMod val="85000"/>
                              <a:lumOff val="15000"/>
                            </a:schemeClr>
                          </a:solidFill>
                          <a:effectLst/>
                          <a:latin typeface="Times New Roman" pitchFamily="18" charset="0"/>
                        </a:rPr>
                        <a:t>2023 год</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xmlns="" val="10000"/>
                  </a:ext>
                </a:extLst>
              </a:tr>
              <a:tr h="376168">
                <a:tc vMerge="1">
                  <a:txBody>
                    <a:bodyPr/>
                    <a:lstStyle/>
                    <a:p>
                      <a:endParaRPr lang="ru-RU"/>
                    </a:p>
                  </a:txBody>
                  <a:tcPr/>
                </a:tc>
                <a:tc vMerge="1">
                  <a:txBody>
                    <a:bodyPr/>
                    <a:lstStyle/>
                    <a:p>
                      <a:endParaRPr lang="ru-RU"/>
                    </a:p>
                  </a:txBody>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lumMod val="85000"/>
                              <a:lumOff val="15000"/>
                            </a:schemeClr>
                          </a:solidFill>
                          <a:effectLst/>
                          <a:latin typeface="Times New Roman" pitchFamily="18" charset="0"/>
                        </a:rPr>
                        <a:t>план</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lumMod val="85000"/>
                              <a:lumOff val="15000"/>
                            </a:schemeClr>
                          </a:solidFill>
                          <a:effectLst/>
                          <a:latin typeface="Times New Roman" pitchFamily="18" charset="0"/>
                        </a:rPr>
                        <a:t>факт</a:t>
                      </a:r>
                    </a:p>
                  </a:txBody>
                  <a:tcPr marL="90000" marR="90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4110">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Times New Roman" pitchFamily="18" charset="0"/>
                          <a:cs typeface="Times New Roman" pitchFamily="18" charset="0"/>
                        </a:rPr>
                        <a:t>Доходы – всего</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7 499 221,3</a:t>
                      </a:r>
                      <a:endPar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8 375 450,7</a:t>
                      </a:r>
                      <a:endPar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itchFamily="18" charset="0"/>
                          <a:cs typeface="Times New Roman" pitchFamily="18" charset="0"/>
                        </a:rPr>
                        <a:t>7 915 191,7</a:t>
                      </a:r>
                      <a:endPar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950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rPr>
                        <a:t>Темп роста (в % к предыдущему году)</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FF000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FF000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105,5 %</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557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из них:</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FF000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FF000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FF000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84110">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 - налоговые и неналоговые доходы</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3 847 204,8</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3 736 908,2</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3 638 683,5</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8728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 - безвозмездные поступления</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3 652 016,5</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4 638 542,2</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Times New Roman" pitchFamily="18" charset="0"/>
                          <a:cs typeface="Times New Roman" pitchFamily="18" charset="0"/>
                        </a:rPr>
                        <a:t>4 276 508,2</a:t>
                      </a: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84110">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Times New Roman" pitchFamily="18" charset="0"/>
                          <a:cs typeface="Times New Roman" pitchFamily="18" charset="0"/>
                        </a:rPr>
                        <a:t>Расходы - всего</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7 500 208,5</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8 405 615,9</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8 177 685,2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950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rPr>
                        <a:t>Темп роста (в % к предыдущему году)</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менее 0,1</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9,0%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9,0%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84110">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Times New Roman" pitchFamily="18" charset="0"/>
                          <a:cs typeface="Times New Roman" pitchFamily="18" charset="0"/>
                        </a:rPr>
                        <a:t>Дефицит (-), профицит(+)</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- 987,2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-282 872,2</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-262 493,5</a:t>
                      </a:r>
                    </a:p>
                  </a:txBody>
                  <a:tcPr marL="9525" marR="9525" marT="952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87271">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Times New Roman" pitchFamily="18" charset="0"/>
                          <a:cs typeface="Times New Roman" pitchFamily="18" charset="0"/>
                        </a:rPr>
                        <a:t>Источники финансирования дефицита бюджета - всего,</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 987,2</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282 872,2</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262 493,5</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0950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в том числе:</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0950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Кредиты - всего,</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150 000,0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230 000,0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0950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 - получение</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75 000,0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452 861,7</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452 861,7</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37119">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 - погашение</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- 75 000,0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-302 861,7</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-222 861,7</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62408">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itchFamily="18" charset="0"/>
                          <a:cs typeface="Times New Roman" pitchFamily="18" charset="0"/>
                        </a:rPr>
                        <a:t> Изменение остатков средств бюджета</a:t>
                      </a:r>
                      <a:endParaRPr kumimoji="0" lang="ru-RU" altLang="ru-RU" sz="1400" b="0" i="0" u="none" strike="noStrike" cap="none" normalizeH="0" baseline="0" dirty="0">
                        <a:ln>
                          <a:noFill/>
                        </a:ln>
                        <a:solidFill>
                          <a:schemeClr val="tx1"/>
                        </a:solidFill>
                        <a:effectLst/>
                        <a:latin typeface="Times New Roman" pitchFamily="18" charset="0"/>
                      </a:endParaRP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987,2</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132 872,2</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cs typeface="Times New Roman" pitchFamily="18" charset="0"/>
                        </a:rPr>
                        <a:t>32 493,5</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179294">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Times New Roman" pitchFamily="18" charset="0"/>
                        </a:rPr>
                        <a:t>Объем муниципального долга</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643 000,0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873 000,0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cs typeface="Times New Roman" pitchFamily="18" charset="0"/>
                        </a:rPr>
                        <a:t>873 000,0</a:t>
                      </a:r>
                    </a:p>
                  </a:txBody>
                  <a:tcPr marL="90000" marR="90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bl>
          </a:graphicData>
        </a:graphic>
      </p:graphicFrame>
      <p:pic>
        <p:nvPicPr>
          <p:cNvPr id="379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432800" y="738188"/>
            <a:ext cx="1063625" cy="276225"/>
          </a:xfrm>
          <a:prstGeom prst="rect">
            <a:avLst/>
          </a:prstGeom>
        </p:spPr>
        <p:txBody>
          <a:bodyPr wrap="none">
            <a:spAutoFit/>
          </a:bodyPr>
          <a:lstStyle/>
          <a:p>
            <a:pPr eaLnBrk="1" fontAlgn="auto" hangingPunct="1">
              <a:spcBef>
                <a:spcPts val="0"/>
              </a:spcBef>
              <a:spcAft>
                <a:spcPts val="0"/>
              </a:spcAft>
              <a:defRPr/>
            </a:pPr>
            <a:r>
              <a:rPr lang="ru-RU" altLang="ru-RU" sz="1200" kern="0" dirty="0">
                <a:solidFill>
                  <a:prstClr val="black"/>
                </a:solidFill>
                <a:cs typeface="Times New Roman" pitchFamily="18" charset="0"/>
              </a:rPr>
              <a:t>(тыс. рублей)</a:t>
            </a:r>
            <a:endParaRPr lang="ru-RU" sz="1200" kern="0" dirty="0">
              <a:solidFill>
                <a:sysClr val="windowText" lastClr="000000"/>
              </a:solidFill>
            </a:endParaRPr>
          </a:p>
        </p:txBody>
      </p:sp>
    </p:spTree>
    <p:extLst>
      <p:ext uri="{BB962C8B-B14F-4D97-AF65-F5344CB8AC3E}">
        <p14:creationId xmlns:p14="http://schemas.microsoft.com/office/powerpoint/2010/main" val="371384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5198" y="420745"/>
            <a:ext cx="4029251" cy="260019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defRPr/>
            </a:pPr>
            <a:r>
              <a:rPr lang="ru-RU" altLang="ru-RU" b="1" cap="all" dirty="0">
                <a:ln w="0"/>
                <a:effectLst>
                  <a:reflection blurRad="12700" stA="50000" endPos="50000" dist="5000" dir="5400000" sy="-100000" rotWithShape="0"/>
                </a:effectLst>
              </a:rPr>
              <a:t> </a:t>
            </a:r>
            <a:r>
              <a:rPr lang="ru-RU" altLang="ru-RU" sz="2800" b="1" cap="all" dirty="0">
                <a:ln w="0"/>
                <a:effectLst>
                  <a:reflection blurRad="12700" stA="50000" endPos="50000" dist="5000" dir="5400000" sy="-100000" rotWithShape="0"/>
                </a:effectLst>
              </a:rPr>
              <a:t>Исполнение бюджета </a:t>
            </a:r>
          </a:p>
          <a:p>
            <a:pPr algn="ctr">
              <a:lnSpc>
                <a:spcPct val="150000"/>
              </a:lnSpc>
              <a:defRPr/>
            </a:pPr>
            <a:r>
              <a:rPr lang="ru-RU" altLang="ru-RU" sz="2800" b="1" cap="all" dirty="0">
                <a:ln w="0"/>
                <a:effectLst>
                  <a:reflection blurRad="12700" stA="50000" endPos="50000" dist="5000" dir="5400000" sy="-100000" rotWithShape="0"/>
                </a:effectLst>
              </a:rPr>
              <a:t>ГОРОДСКОГО ОКРУГА Чехов</a:t>
            </a:r>
          </a:p>
        </p:txBody>
      </p:sp>
      <p:pic>
        <p:nvPicPr>
          <p:cNvPr id="24580" name="Picture 4" descr="http://ipoteka.msk.ru/upload/iblock/4ab/4abdcb3a37dd738a998c7dea56cbc01e.jpg"/>
          <p:cNvPicPr>
            <a:picLocks noChangeAspect="1" noChangeArrowheads="1"/>
          </p:cNvPicPr>
          <p:nvPr/>
        </p:nvPicPr>
        <p:blipFill>
          <a:blip r:embed="rId2"/>
          <a:srcRect/>
          <a:stretch>
            <a:fillRect/>
          </a:stretch>
        </p:blipFill>
        <p:spPr bwMode="auto">
          <a:xfrm>
            <a:off x="666750" y="3471863"/>
            <a:ext cx="4187825" cy="2827337"/>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4582" name="Picture 6" descr="http://vd-tv.ru/sites/default/files/nalog_6.jpg"/>
          <p:cNvPicPr>
            <a:picLocks noChangeAspect="1" noChangeArrowheads="1"/>
          </p:cNvPicPr>
          <p:nvPr/>
        </p:nvPicPr>
        <p:blipFill>
          <a:blip r:embed="rId3"/>
          <a:srcRect/>
          <a:stretch>
            <a:fillRect/>
          </a:stretch>
        </p:blipFill>
        <p:spPr bwMode="auto">
          <a:xfrm>
            <a:off x="5221288" y="504825"/>
            <a:ext cx="4025900" cy="2679700"/>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23825"/>
            <a:ext cx="887762" cy="118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221949" y="4423843"/>
            <a:ext cx="4025572" cy="923330"/>
          </a:xfrm>
          <a:prstGeom prst="rect">
            <a:avLst/>
          </a:prstGeom>
        </p:spPr>
        <p:txBody>
          <a:bodyPr>
            <a:spAutoFit/>
          </a:bodyPr>
          <a:lstStyle/>
          <a:p>
            <a:pPr algn="ctr">
              <a:lnSpc>
                <a:spcPct val="150000"/>
              </a:lnSpc>
              <a:defRPr/>
            </a:pPr>
            <a:r>
              <a:rPr lang="ru-RU" sz="3600" b="1" cap="all" dirty="0">
                <a:ln w="0"/>
                <a:effectLst>
                  <a:reflection blurRad="12700" stA="50000" endPos="50000" dist="5000" dir="5400000" sy="-100000" rotWithShape="0"/>
                </a:effectLst>
              </a:rPr>
              <a:t>По доходам</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543174" y="136525"/>
            <a:ext cx="4714875" cy="520700"/>
          </a:xfrm>
        </p:spPr>
        <p:txBody>
          <a:bodyPr>
            <a:normAutofit/>
          </a:bodyPr>
          <a:lstStyle/>
          <a:p>
            <a:pPr algn="ctr" eaLnBrk="1" fontAlgn="auto" hangingPunct="1">
              <a:spcAft>
                <a:spcPts val="0"/>
              </a:spcAft>
              <a:buClr>
                <a:schemeClr val="accent6">
                  <a:lumMod val="75000"/>
                </a:schemeClr>
              </a:buClr>
              <a:buFont typeface="Georgia" pitchFamily="18" charset="0"/>
              <a:buNone/>
              <a:defRPr/>
            </a:pPr>
            <a:r>
              <a:rPr lang="ru-RU" altLang="ru-RU" sz="2800" dirty="0">
                <a:solidFill>
                  <a:srgbClr val="002060"/>
                </a:solidFill>
                <a:effectLst/>
                <a:latin typeface="Times New Roman" pitchFamily="18" charset="0"/>
                <a:cs typeface="Times New Roman" pitchFamily="18" charset="0"/>
              </a:rPr>
              <a:t>Доходы бюджета</a:t>
            </a:r>
            <a:endParaRPr lang="ru-RU" altLang="ru-RU" sz="2800" dirty="0" smtClean="0">
              <a:solidFill>
                <a:srgbClr val="002060"/>
              </a:solidFill>
              <a:latin typeface="Times New Roman" pitchFamily="18" charset="0"/>
              <a:cs typeface="Times New Roman" pitchFamily="18" charset="0"/>
            </a:endParaRPr>
          </a:p>
        </p:txBody>
      </p:sp>
      <p:sp>
        <p:nvSpPr>
          <p:cNvPr id="39939" name="Text Box 29"/>
          <p:cNvSpPr txBox="1">
            <a:spLocks noChangeArrowheads="1"/>
          </p:cNvSpPr>
          <p:nvPr/>
        </p:nvSpPr>
        <p:spPr bwMode="auto">
          <a:xfrm>
            <a:off x="476250" y="752475"/>
            <a:ext cx="88074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altLang="ru-RU" sz="1600" b="1">
                <a:cs typeface="Times New Roman" pitchFamily="18" charset="0"/>
              </a:rPr>
              <a:t>        </a:t>
            </a:r>
            <a:r>
              <a:rPr lang="ru-RU" altLang="ru-RU" sz="1600" b="1" u="sng">
                <a:solidFill>
                  <a:srgbClr val="002060"/>
                </a:solidFill>
                <a:cs typeface="Times New Roman" pitchFamily="18" charset="0"/>
              </a:rPr>
              <a:t>Доходы бюджета</a:t>
            </a:r>
            <a:r>
              <a:rPr lang="ru-RU" altLang="ru-RU" sz="1600" b="1">
                <a:solidFill>
                  <a:srgbClr val="002060"/>
                </a:solidFill>
                <a:cs typeface="Times New Roman" pitchFamily="18" charset="0"/>
              </a:rPr>
              <a:t> – </a:t>
            </a:r>
            <a:r>
              <a:rPr lang="ru-RU" altLang="ru-RU" sz="1600">
                <a:solidFill>
                  <a:srgbClr val="002060"/>
                </a:solidFill>
                <a:cs typeface="Times New Roman" pitchFamily="18" charset="0"/>
              </a:rPr>
              <a:t>объем денежных средств, который поступает в казну государства на безвозмездной и безвозвратной основе (например налоги юридических и физических лиц, административные платежи и сборы, безвозмездные поступления и другие).</a:t>
            </a:r>
          </a:p>
        </p:txBody>
      </p:sp>
      <p:sp>
        <p:nvSpPr>
          <p:cNvPr id="3" name="Скругленный прямоугольник 2"/>
          <p:cNvSpPr/>
          <p:nvPr/>
        </p:nvSpPr>
        <p:spPr>
          <a:xfrm>
            <a:off x="2984500" y="1830388"/>
            <a:ext cx="3790950" cy="719137"/>
          </a:xfrm>
          <a:prstGeom prst="roundRect">
            <a:avLst/>
          </a:prstGeom>
          <a:noFill/>
          <a:ln w="28575">
            <a:solidFill>
              <a:schemeClr val="tx1"/>
            </a:solidFill>
          </a:ln>
        </p:spPr>
        <p:style>
          <a:lnRef idx="2">
            <a:schemeClr val="dk1"/>
          </a:lnRef>
          <a:fillRef idx="1003">
            <a:schemeClr val="lt1"/>
          </a:fillRef>
          <a:effectRef idx="0">
            <a:schemeClr val="dk1"/>
          </a:effectRef>
          <a:fontRef idx="minor">
            <a:schemeClr val="dk1"/>
          </a:fontRef>
        </p:style>
        <p:txBody>
          <a:bodyPr anchor="ctr"/>
          <a:lstStyle/>
          <a:p>
            <a:pPr algn="ctr" eaLnBrk="1" hangingPunct="1">
              <a:defRPr/>
            </a:pPr>
            <a:endParaRPr lang="ru-RU" sz="1800"/>
          </a:p>
        </p:txBody>
      </p:sp>
      <p:sp>
        <p:nvSpPr>
          <p:cNvPr id="39941" name="TextBox 3"/>
          <p:cNvSpPr txBox="1">
            <a:spLocks noChangeArrowheads="1"/>
          </p:cNvSpPr>
          <p:nvPr/>
        </p:nvSpPr>
        <p:spPr bwMode="auto">
          <a:xfrm>
            <a:off x="2984500" y="1925638"/>
            <a:ext cx="3595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altLang="ru-RU" b="1">
                <a:solidFill>
                  <a:srgbClr val="002060"/>
                </a:solidFill>
                <a:cs typeface="Times New Roman" pitchFamily="18" charset="0"/>
              </a:rPr>
              <a:t>Доходы бюджета</a:t>
            </a:r>
          </a:p>
        </p:txBody>
      </p:sp>
      <p:sp>
        <p:nvSpPr>
          <p:cNvPr id="6" name="Скругленный прямоугольник 5"/>
          <p:cNvSpPr/>
          <p:nvPr/>
        </p:nvSpPr>
        <p:spPr>
          <a:xfrm>
            <a:off x="501650" y="3001963"/>
            <a:ext cx="2424113" cy="855662"/>
          </a:xfrm>
          <a:prstGeom prst="roundRect">
            <a:avLst/>
          </a:prstGeom>
          <a:noFill/>
          <a:ln w="28575">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endParaRPr lang="ru-RU" sz="1800"/>
          </a:p>
        </p:txBody>
      </p:sp>
      <p:sp>
        <p:nvSpPr>
          <p:cNvPr id="422" name="Скругленный прямоугольник 421"/>
          <p:cNvSpPr/>
          <p:nvPr/>
        </p:nvSpPr>
        <p:spPr>
          <a:xfrm>
            <a:off x="3394075" y="2995613"/>
            <a:ext cx="2759075" cy="842962"/>
          </a:xfrm>
          <a:prstGeom prst="roundRect">
            <a:avLst/>
          </a:prstGeom>
          <a:noFill/>
          <a:ln w="28575">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endParaRPr lang="ru-RU" sz="1800" dirty="0"/>
          </a:p>
        </p:txBody>
      </p:sp>
      <p:sp>
        <p:nvSpPr>
          <p:cNvPr id="423" name="Скругленный прямоугольник 422"/>
          <p:cNvSpPr/>
          <p:nvPr/>
        </p:nvSpPr>
        <p:spPr>
          <a:xfrm>
            <a:off x="6502400" y="3001963"/>
            <a:ext cx="2924175" cy="862012"/>
          </a:xfrm>
          <a:prstGeom prst="roundRect">
            <a:avLst/>
          </a:prstGeom>
          <a:noFill/>
          <a:ln w="28575">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endParaRPr lang="ru-RU" sz="1800"/>
          </a:p>
        </p:txBody>
      </p:sp>
      <p:sp>
        <p:nvSpPr>
          <p:cNvPr id="8" name="Скругленный прямоугольник 7"/>
          <p:cNvSpPr/>
          <p:nvPr/>
        </p:nvSpPr>
        <p:spPr>
          <a:xfrm>
            <a:off x="384175" y="4019550"/>
            <a:ext cx="2600325" cy="2649538"/>
          </a:xfrm>
          <a:prstGeom prst="round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endParaRPr lang="ru-RU" sz="1800"/>
          </a:p>
        </p:txBody>
      </p:sp>
      <p:sp>
        <p:nvSpPr>
          <p:cNvPr id="425" name="Скругленный прямоугольник 424"/>
          <p:cNvSpPr/>
          <p:nvPr/>
        </p:nvSpPr>
        <p:spPr>
          <a:xfrm>
            <a:off x="3314700" y="4019550"/>
            <a:ext cx="2930525" cy="2649538"/>
          </a:xfrm>
          <a:prstGeom prst="round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just" eaLnBrk="1" hangingPunct="1">
              <a:defRPr/>
            </a:pPr>
            <a:endParaRPr lang="ru-RU" sz="1800" dirty="0">
              <a:solidFill>
                <a:schemeClr val="tx1"/>
              </a:solidFill>
            </a:endParaRPr>
          </a:p>
        </p:txBody>
      </p:sp>
      <p:sp>
        <p:nvSpPr>
          <p:cNvPr id="426" name="Скругленный прямоугольник 425"/>
          <p:cNvSpPr/>
          <p:nvPr/>
        </p:nvSpPr>
        <p:spPr>
          <a:xfrm>
            <a:off x="6580188" y="4019550"/>
            <a:ext cx="2925762" cy="2649538"/>
          </a:xfrm>
          <a:prstGeom prst="roundRect">
            <a:avLst/>
          </a:prstGeom>
          <a:noFill/>
          <a:ln w="1905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hangingPunct="1">
              <a:defRPr/>
            </a:pPr>
            <a:endParaRPr lang="ru-RU" sz="1800"/>
          </a:p>
        </p:txBody>
      </p:sp>
      <p:sp>
        <p:nvSpPr>
          <p:cNvPr id="39948" name="TextBox 8"/>
          <p:cNvSpPr txBox="1">
            <a:spLocks noChangeArrowheads="1"/>
          </p:cNvSpPr>
          <p:nvPr/>
        </p:nvSpPr>
        <p:spPr bwMode="auto">
          <a:xfrm>
            <a:off x="749300" y="3038475"/>
            <a:ext cx="20097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altLang="ru-RU" sz="2000" b="1">
                <a:solidFill>
                  <a:srgbClr val="002060"/>
                </a:solidFill>
                <a:cs typeface="Times New Roman" pitchFamily="18" charset="0"/>
              </a:rPr>
              <a:t>Налоговые доходы</a:t>
            </a:r>
          </a:p>
        </p:txBody>
      </p:sp>
      <p:sp>
        <p:nvSpPr>
          <p:cNvPr id="39949" name="TextBox 9"/>
          <p:cNvSpPr txBox="1">
            <a:spLocks noChangeArrowheads="1"/>
          </p:cNvSpPr>
          <p:nvPr/>
        </p:nvSpPr>
        <p:spPr bwMode="auto">
          <a:xfrm>
            <a:off x="3683000" y="3057525"/>
            <a:ext cx="2105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altLang="ru-RU" sz="2000" b="1" dirty="0">
                <a:solidFill>
                  <a:srgbClr val="002060"/>
                </a:solidFill>
                <a:cs typeface="Times New Roman" pitchFamily="18" charset="0"/>
              </a:rPr>
              <a:t>Неналоговые</a:t>
            </a:r>
            <a:r>
              <a:rPr lang="ru-RU" altLang="ru-RU" sz="2000" dirty="0">
                <a:solidFill>
                  <a:srgbClr val="002060"/>
                </a:solidFill>
                <a:cs typeface="Times New Roman" pitchFamily="18" charset="0"/>
              </a:rPr>
              <a:t> </a:t>
            </a:r>
            <a:r>
              <a:rPr lang="ru-RU" altLang="ru-RU" sz="2000" b="1" dirty="0">
                <a:solidFill>
                  <a:srgbClr val="002060"/>
                </a:solidFill>
                <a:cs typeface="Times New Roman" pitchFamily="18" charset="0"/>
              </a:rPr>
              <a:t>доходы</a:t>
            </a:r>
          </a:p>
        </p:txBody>
      </p:sp>
      <p:sp>
        <p:nvSpPr>
          <p:cNvPr id="39950" name="TextBox 10"/>
          <p:cNvSpPr txBox="1">
            <a:spLocks noChangeArrowheads="1"/>
          </p:cNvSpPr>
          <p:nvPr/>
        </p:nvSpPr>
        <p:spPr bwMode="auto">
          <a:xfrm>
            <a:off x="6756400" y="3081338"/>
            <a:ext cx="2527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altLang="ru-RU" sz="2000" b="1">
                <a:solidFill>
                  <a:srgbClr val="002060"/>
                </a:solidFill>
                <a:cs typeface="Times New Roman" pitchFamily="18" charset="0"/>
              </a:rPr>
              <a:t>Безвозмездные</a:t>
            </a:r>
            <a:r>
              <a:rPr lang="ru-RU" altLang="ru-RU" sz="2000">
                <a:solidFill>
                  <a:srgbClr val="002060"/>
                </a:solidFill>
                <a:cs typeface="Times New Roman" pitchFamily="18" charset="0"/>
              </a:rPr>
              <a:t> </a:t>
            </a:r>
            <a:r>
              <a:rPr lang="ru-RU" altLang="ru-RU" sz="2000" b="1">
                <a:solidFill>
                  <a:srgbClr val="002060"/>
                </a:solidFill>
                <a:cs typeface="Times New Roman" pitchFamily="18" charset="0"/>
              </a:rPr>
              <a:t>поступления</a:t>
            </a:r>
          </a:p>
        </p:txBody>
      </p:sp>
      <p:cxnSp>
        <p:nvCxnSpPr>
          <p:cNvPr id="13" name="Прямая соединительная линия 12"/>
          <p:cNvCxnSpPr/>
          <p:nvPr/>
        </p:nvCxnSpPr>
        <p:spPr>
          <a:xfrm>
            <a:off x="4631794" y="2537090"/>
            <a:ext cx="0" cy="425450"/>
          </a:xfrm>
          <a:prstGeom prst="line">
            <a:avLst/>
          </a:prstGeom>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flipV="1">
            <a:off x="1048544" y="2760927"/>
            <a:ext cx="0" cy="201613"/>
          </a:xfrm>
          <a:prstGeom prst="line">
            <a:avLst/>
          </a:prstGeom>
        </p:spPr>
        <p:style>
          <a:lnRef idx="3">
            <a:schemeClr val="dk1"/>
          </a:lnRef>
          <a:fillRef idx="0">
            <a:schemeClr val="dk1"/>
          </a:fillRef>
          <a:effectRef idx="2">
            <a:schemeClr val="dk1"/>
          </a:effectRef>
          <a:fontRef idx="minor">
            <a:schemeClr val="tx1"/>
          </a:fontRef>
        </p:style>
      </p:cxnSp>
      <p:cxnSp>
        <p:nvCxnSpPr>
          <p:cNvPr id="434" name="Прямая соединительная линия 433"/>
          <p:cNvCxnSpPr/>
          <p:nvPr/>
        </p:nvCxnSpPr>
        <p:spPr>
          <a:xfrm flipV="1">
            <a:off x="7260431" y="2760927"/>
            <a:ext cx="0" cy="201613"/>
          </a:xfrm>
          <a:prstGeom prst="line">
            <a:avLst/>
          </a:prstGeom>
        </p:spPr>
        <p:style>
          <a:lnRef idx="3">
            <a:schemeClr val="dk1"/>
          </a:lnRef>
          <a:fillRef idx="0">
            <a:schemeClr val="dk1"/>
          </a:fillRef>
          <a:effectRef idx="2">
            <a:schemeClr val="dk1"/>
          </a:effectRef>
          <a:fontRef idx="minor">
            <a:schemeClr val="tx1"/>
          </a:fontRef>
        </p:style>
      </p:cxnSp>
      <p:cxnSp>
        <p:nvCxnSpPr>
          <p:cNvPr id="17" name="Прямая соединительная линия 16"/>
          <p:cNvCxnSpPr/>
          <p:nvPr/>
        </p:nvCxnSpPr>
        <p:spPr>
          <a:xfrm>
            <a:off x="1062830" y="2754842"/>
            <a:ext cx="6197601" cy="23812"/>
          </a:xfrm>
          <a:prstGeom prst="line">
            <a:avLst/>
          </a:prstGeom>
        </p:spPr>
        <p:style>
          <a:lnRef idx="3">
            <a:schemeClr val="dk1"/>
          </a:lnRef>
          <a:fillRef idx="0">
            <a:schemeClr val="dk1"/>
          </a:fillRef>
          <a:effectRef idx="2">
            <a:schemeClr val="dk1"/>
          </a:effectRef>
          <a:fontRef idx="minor">
            <a:schemeClr val="tx1"/>
          </a:fontRef>
        </p:style>
      </p:cxnSp>
      <p:sp>
        <p:nvSpPr>
          <p:cNvPr id="39955" name="TextBox 18"/>
          <p:cNvSpPr txBox="1">
            <a:spLocks noChangeArrowheads="1"/>
          </p:cNvSpPr>
          <p:nvPr/>
        </p:nvSpPr>
        <p:spPr bwMode="auto">
          <a:xfrm>
            <a:off x="428625" y="4094163"/>
            <a:ext cx="24971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altLang="ru-RU" sz="1600">
                <a:solidFill>
                  <a:srgbClr val="002060"/>
                </a:solidFill>
                <a:cs typeface="Times New Roman" pitchFamily="18" charset="0"/>
              </a:rPr>
              <a:t>Поступления от уплаты налогов, установленных Налоговым кодексом Российской Федерации</a:t>
            </a:r>
            <a:r>
              <a:rPr lang="en-US" altLang="ru-RU" sz="1600">
                <a:solidFill>
                  <a:srgbClr val="002060"/>
                </a:solidFill>
                <a:cs typeface="Times New Roman" pitchFamily="18" charset="0"/>
              </a:rPr>
              <a:t>:</a:t>
            </a:r>
          </a:p>
          <a:p>
            <a:pPr eaLnBrk="1" hangingPunct="1"/>
            <a:r>
              <a:rPr lang="ru-RU" altLang="ru-RU" sz="1600">
                <a:solidFill>
                  <a:srgbClr val="002060"/>
                </a:solidFill>
                <a:cs typeface="Times New Roman" pitchFamily="18" charset="0"/>
              </a:rPr>
              <a:t>- налог на доходы физических лиц</a:t>
            </a:r>
          </a:p>
          <a:p>
            <a:pPr eaLnBrk="1" hangingPunct="1">
              <a:buFontTx/>
              <a:buChar char="-"/>
            </a:pPr>
            <a:r>
              <a:rPr lang="ru-RU" altLang="ru-RU" sz="1600">
                <a:solidFill>
                  <a:srgbClr val="002060"/>
                </a:solidFill>
                <a:cs typeface="Times New Roman" pitchFamily="18" charset="0"/>
              </a:rPr>
              <a:t>акцизы</a:t>
            </a:r>
          </a:p>
          <a:p>
            <a:pPr eaLnBrk="1" hangingPunct="1">
              <a:buFontTx/>
              <a:buChar char="-"/>
            </a:pPr>
            <a:r>
              <a:rPr lang="ru-RU" altLang="ru-RU" sz="1600">
                <a:solidFill>
                  <a:srgbClr val="002060"/>
                </a:solidFill>
                <a:cs typeface="Times New Roman" pitchFamily="18" charset="0"/>
              </a:rPr>
              <a:t>единый налог на вмененный доход</a:t>
            </a:r>
          </a:p>
          <a:p>
            <a:pPr eaLnBrk="1" hangingPunct="1"/>
            <a:r>
              <a:rPr lang="ru-RU" altLang="ru-RU" sz="1600">
                <a:solidFill>
                  <a:srgbClr val="002060"/>
                </a:solidFill>
                <a:cs typeface="Times New Roman" pitchFamily="18" charset="0"/>
              </a:rPr>
              <a:t>- иные налоги</a:t>
            </a:r>
          </a:p>
        </p:txBody>
      </p:sp>
      <p:sp>
        <p:nvSpPr>
          <p:cNvPr id="39956" name="TextBox 19"/>
          <p:cNvSpPr txBox="1">
            <a:spLocks noChangeArrowheads="1"/>
          </p:cNvSpPr>
          <p:nvPr/>
        </p:nvSpPr>
        <p:spPr bwMode="auto">
          <a:xfrm>
            <a:off x="3486150" y="4067175"/>
            <a:ext cx="28813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altLang="ru-RU" sz="1600">
                <a:solidFill>
                  <a:srgbClr val="002060"/>
                </a:solidFill>
                <a:cs typeface="Times New Roman" pitchFamily="18" charset="0"/>
              </a:rPr>
              <a:t>Поступления доходов от использования государственного (муниципального) имущества, от платных услуг, оказываемых казенными учреждениями, штрафных санкций за нарушение законодательства, иных неналоговых платежей</a:t>
            </a:r>
          </a:p>
        </p:txBody>
      </p:sp>
      <p:sp>
        <p:nvSpPr>
          <p:cNvPr id="39957" name="TextBox 20"/>
          <p:cNvSpPr txBox="1">
            <a:spLocks noChangeArrowheads="1"/>
          </p:cNvSpPr>
          <p:nvPr/>
        </p:nvSpPr>
        <p:spPr bwMode="auto">
          <a:xfrm>
            <a:off x="6657975" y="4106863"/>
            <a:ext cx="2847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altLang="ru-RU" sz="1600">
                <a:solidFill>
                  <a:srgbClr val="002060"/>
                </a:solidFill>
                <a:cs typeface="Times New Roman" pitchFamily="18" charset="0"/>
              </a:rPr>
              <a:t>Поступления доходы в виде финансовой помощи, полученной от бюджетов других уровней бюджетной системы Российской Федерации (межбюджетные трансферты), безвозмездные поступления от организаций и граждан</a:t>
            </a:r>
          </a:p>
        </p:txBody>
      </p:sp>
      <p:pic>
        <p:nvPicPr>
          <p:cNvPr id="399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715880984"/>
              </p:ext>
            </p:extLst>
          </p:nvPr>
        </p:nvGraphicFramePr>
        <p:xfrm>
          <a:off x="644525" y="206375"/>
          <a:ext cx="8355542" cy="6056315"/>
        </p:xfrm>
        <a:graphic>
          <a:graphicData uri="http://schemas.openxmlformats.org/drawingml/2006/table">
            <a:tbl>
              <a:tblPr/>
              <a:tblGrid>
                <a:gridCol w="2039408">
                  <a:extLst>
                    <a:ext uri="{9D8B030D-6E8A-4147-A177-3AD203B41FA5}">
                      <a16:colId xmlns:a16="http://schemas.microsoft.com/office/drawing/2014/main" xmlns="" val="20000"/>
                    </a:ext>
                  </a:extLst>
                </a:gridCol>
                <a:gridCol w="2717800">
                  <a:extLst>
                    <a:ext uri="{9D8B030D-6E8A-4147-A177-3AD203B41FA5}">
                      <a16:colId xmlns:a16="http://schemas.microsoft.com/office/drawing/2014/main" xmlns="" val="20001"/>
                    </a:ext>
                  </a:extLst>
                </a:gridCol>
                <a:gridCol w="1413934">
                  <a:extLst>
                    <a:ext uri="{9D8B030D-6E8A-4147-A177-3AD203B41FA5}">
                      <a16:colId xmlns:a16="http://schemas.microsoft.com/office/drawing/2014/main" xmlns="" val="20002"/>
                    </a:ext>
                  </a:extLst>
                </a:gridCol>
                <a:gridCol w="1024466">
                  <a:extLst>
                    <a:ext uri="{9D8B030D-6E8A-4147-A177-3AD203B41FA5}">
                      <a16:colId xmlns:a16="http://schemas.microsoft.com/office/drawing/2014/main" xmlns="" val="20003"/>
                    </a:ext>
                  </a:extLst>
                </a:gridCol>
                <a:gridCol w="1159934">
                  <a:extLst>
                    <a:ext uri="{9D8B030D-6E8A-4147-A177-3AD203B41FA5}">
                      <a16:colId xmlns:a16="http://schemas.microsoft.com/office/drawing/2014/main" xmlns="" val="20004"/>
                    </a:ext>
                  </a:extLst>
                </a:gridCol>
              </a:tblGrid>
              <a:tr h="644918">
                <a:tc gridSpan="5">
                  <a:txBody>
                    <a:bodyPr/>
                    <a:lstStyle/>
                    <a:p>
                      <a:pPr algn="ctr" fontAlgn="b"/>
                      <a:r>
                        <a:rPr lang="ru-RU" sz="1600" b="1" i="0" u="none" strike="noStrike" dirty="0" smtClean="0">
                          <a:solidFill>
                            <a:srgbClr val="002060"/>
                          </a:solidFill>
                          <a:effectLst/>
                          <a:latin typeface="Times New Roman" panose="02020603050405020304" pitchFamily="18" charset="0"/>
                          <a:cs typeface="Times New Roman" panose="02020603050405020304" pitchFamily="18" charset="0"/>
                        </a:rPr>
                        <a:t>Доходы бюджета городского округа Чехов за 2023 </a:t>
                      </a:r>
                      <a:r>
                        <a:rPr lang="ru-RU" sz="1600" b="1" i="0" u="none" strike="noStrike" dirty="0" smtClean="0">
                          <a:solidFill>
                            <a:srgbClr val="002060"/>
                          </a:solidFill>
                          <a:effectLst/>
                          <a:latin typeface="Times New Roman" panose="02020603050405020304" pitchFamily="18" charset="0"/>
                          <a:cs typeface="Times New Roman" panose="02020603050405020304" pitchFamily="18" charset="0"/>
                        </a:rPr>
                        <a:t>год</a:t>
                      </a:r>
                    </a:p>
                    <a:p>
                      <a:pPr algn="ctr" fontAlgn="b"/>
                      <a:r>
                        <a:rPr lang="ru-RU" sz="16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(информация</a:t>
                      </a:r>
                      <a:r>
                        <a:rPr lang="ru-RU" sz="1200" b="1" i="0" u="none" strike="noStrike" baseline="0" dirty="0" smtClean="0">
                          <a:solidFill>
                            <a:srgbClr val="002060"/>
                          </a:solidFill>
                          <a:effectLst/>
                          <a:latin typeface="Times New Roman" panose="02020603050405020304" pitchFamily="18" charset="0"/>
                          <a:cs typeface="Times New Roman" panose="02020603050405020304" pitchFamily="18" charset="0"/>
                        </a:rPr>
                        <a:t> об объеме и структуре налоговых и неналоговых доходов,  межбюджетных трансфертов)</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92637">
                <a:tc gridSpan="5">
                  <a:txBody>
                    <a:bodyPr/>
                    <a:lstStyle/>
                    <a:p>
                      <a:pPr algn="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(тыс. рублей</a:t>
                      </a:r>
                      <a:r>
                        <a:rPr lang="ru-RU" sz="1000" b="0" i="0" u="none" strike="noStrike" dirty="0" smtClean="0">
                          <a:solidFill>
                            <a:srgbClr val="002060"/>
                          </a:solidFill>
                          <a:effectLst/>
                          <a:latin typeface="Times New Roman" panose="02020603050405020304" pitchFamily="18" charset="0"/>
                          <a:cs typeface="Times New Roman" panose="02020603050405020304" pitchFamily="18" charset="0"/>
                        </a:rPr>
                        <a:t>)</a:t>
                      </a:r>
                      <a:endParaRPr lang="ru-RU" sz="1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22842">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396483">
                <a:tc>
                  <a:txBody>
                    <a:bodyPr/>
                    <a:lstStyle/>
                    <a:p>
                      <a:pPr algn="ctr" fontAlgn="ctr"/>
                      <a:r>
                        <a:rPr lang="ru-RU" sz="1200" b="1" i="0" u="none" strike="noStrike" dirty="0">
                          <a:solidFill>
                            <a:srgbClr val="002060"/>
                          </a:solidFill>
                          <a:effectLst/>
                          <a:latin typeface="Times New Roman"/>
                        </a:rPr>
                        <a:t>1 00 00000 00 0000 000</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Налоговые и неналоговые доходы</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3 736 908,2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3 638</a:t>
                      </a:r>
                      <a:r>
                        <a:rPr lang="ru-RU" sz="1200" b="1" i="0" u="none" strike="noStrike" baseline="0" dirty="0" smtClean="0">
                          <a:solidFill>
                            <a:srgbClr val="002060"/>
                          </a:solidFill>
                          <a:effectLst/>
                          <a:latin typeface="Times New Roman" panose="02020603050405020304" pitchFamily="18" charset="0"/>
                          <a:cs typeface="Times New Roman" panose="02020603050405020304" pitchFamily="18" charset="0"/>
                        </a:rPr>
                        <a:t> 683,5</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97,4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6057">
                <a:tc>
                  <a:txBody>
                    <a:bodyPr/>
                    <a:lstStyle/>
                    <a:p>
                      <a:pPr algn="ctr" fontAlgn="ctr"/>
                      <a:r>
                        <a:rPr lang="ru-RU" sz="1200" b="1" i="0" u="none" strike="noStrike" dirty="0">
                          <a:solidFill>
                            <a:srgbClr val="002060"/>
                          </a:solidFill>
                          <a:effectLst/>
                          <a:latin typeface="Times New Roman"/>
                        </a:rPr>
                        <a:t>1 01 00000 00 0000 000</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Налоги на прибыль, доходы</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1 652 125,0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1 640 614,6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99,3</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7090">
                <a:tc>
                  <a:txBody>
                    <a:bodyPr/>
                    <a:lstStyle/>
                    <a:p>
                      <a:pPr algn="ctr" fontAlgn="ctr"/>
                      <a:r>
                        <a:rPr lang="ru-RU" sz="1200" b="0" i="0" u="none" strike="noStrike" dirty="0">
                          <a:solidFill>
                            <a:srgbClr val="002060"/>
                          </a:solidFill>
                          <a:effectLst/>
                          <a:latin typeface="Times New Roman"/>
                        </a:rPr>
                        <a:t>1 01 02000 01 0000 110</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2060"/>
                          </a:solidFill>
                          <a:effectLst/>
                          <a:latin typeface="Times New Roman" panose="02020603050405020304" pitchFamily="18" charset="0"/>
                          <a:cs typeface="Times New Roman" panose="02020603050405020304" pitchFamily="18" charset="0"/>
                        </a:rPr>
                        <a:t>Налог на доходы физических лиц</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1 652 125,0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1 640 614,6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36364">
                <a:tc>
                  <a:txBody>
                    <a:bodyPr/>
                    <a:lstStyle/>
                    <a:p>
                      <a:pPr algn="ctr" fontAlgn="ctr"/>
                      <a:r>
                        <a:rPr lang="ru-RU" sz="1200" b="1" i="0" u="none" strike="noStrike" dirty="0">
                          <a:solidFill>
                            <a:srgbClr val="002060"/>
                          </a:solidFill>
                          <a:effectLst/>
                          <a:latin typeface="Times New Roman"/>
                        </a:rPr>
                        <a:t>1 03 00000 00 0000 000</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Налоги на товары (работы, услуги), реализуемые на территории Российской Федерации</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89 034,0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91 309,1</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102,6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3606">
                <a:tc>
                  <a:txBody>
                    <a:bodyPr/>
                    <a:lstStyle/>
                    <a:p>
                      <a:pPr algn="ctr" fontAlgn="ctr"/>
                      <a:r>
                        <a:rPr lang="ru-RU" sz="1200" b="0" i="0" u="none" strike="noStrike" dirty="0">
                          <a:solidFill>
                            <a:srgbClr val="002060"/>
                          </a:solidFill>
                          <a:effectLst/>
                          <a:latin typeface="Times New Roman"/>
                        </a:rPr>
                        <a:t>1 03 02000 01 0000 110</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206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89 034,0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91 309,1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53606">
                <a:tc>
                  <a:txBody>
                    <a:bodyPr/>
                    <a:lstStyle/>
                    <a:p>
                      <a:pPr algn="ctr" fontAlgn="ctr"/>
                      <a:r>
                        <a:rPr lang="ru-RU" sz="1200" b="0" i="0" u="none" strike="noStrike" dirty="0" smtClean="0">
                          <a:solidFill>
                            <a:srgbClr val="002060"/>
                          </a:solidFill>
                          <a:effectLst/>
                          <a:latin typeface="Times New Roman"/>
                        </a:rPr>
                        <a:t>000 10302231010000110</a:t>
                      </a:r>
                      <a:r>
                        <a:rPr lang="ru-RU" sz="1200" b="0" i="0" u="none" strike="noStrike" dirty="0">
                          <a:solidFill>
                            <a:srgbClr val="002060"/>
                          </a:solidFill>
                          <a:effectLst/>
                          <a:latin typeface="Times New Roman"/>
                        </a:rPr>
                        <a:t> </a:t>
                      </a: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42 931,0</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47 312,2</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110,2</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32948">
                <a:tc>
                  <a:txBody>
                    <a:bodyPr/>
                    <a:lstStyle/>
                    <a:p>
                      <a:pPr algn="ctr" fontAlgn="ctr"/>
                      <a:r>
                        <a:rPr lang="ru-RU" sz="1200" b="0" i="0" u="none" strike="noStrike" dirty="0" smtClean="0">
                          <a:solidFill>
                            <a:srgbClr val="002060"/>
                          </a:solidFill>
                          <a:effectLst/>
                          <a:latin typeface="Times New Roman"/>
                        </a:rPr>
                        <a:t>000 10302241010000110</a:t>
                      </a:r>
                      <a:endParaRPr lang="ru-RU" sz="1200" b="0" i="0" u="none" strike="noStrike" dirty="0">
                        <a:solidFill>
                          <a:srgbClr val="002060"/>
                        </a:solidFill>
                        <a:effectLst/>
                        <a:latin typeface="Times New Roman"/>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Доходы от уплаты акцизов на моторные масла </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246,0</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247,1</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100,4</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0726">
                <a:tc>
                  <a:txBody>
                    <a:bodyPr/>
                    <a:lstStyle/>
                    <a:p>
                      <a:pPr algn="ctr" fontAlgn="ctr"/>
                      <a:r>
                        <a:rPr lang="ru-RU" sz="1200" b="0" i="0" u="none" strike="noStrike" dirty="0" smtClean="0">
                          <a:solidFill>
                            <a:srgbClr val="002060"/>
                          </a:solidFill>
                          <a:effectLst/>
                          <a:latin typeface="Times New Roman"/>
                        </a:rPr>
                        <a:t>000 10302251010000110</a:t>
                      </a:r>
                      <a:endParaRPr lang="ru-RU" sz="1200" b="0" i="0" u="none" strike="noStrike" dirty="0">
                        <a:solidFill>
                          <a:srgbClr val="002060"/>
                        </a:solidFill>
                        <a:effectLst/>
                        <a:latin typeface="Times New Roman"/>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Доходы от уплаты акцизов на автомобильный бензин</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50 880,0</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48 900,9</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96,1</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19038">
                <a:tc>
                  <a:txBody>
                    <a:bodyPr/>
                    <a:lstStyle/>
                    <a:p>
                      <a:pPr algn="ctr" fontAlgn="ctr"/>
                      <a:r>
                        <a:rPr lang="ru-RU" sz="1200" b="0" i="0" u="none" strike="noStrike" dirty="0" smtClean="0">
                          <a:solidFill>
                            <a:srgbClr val="002060"/>
                          </a:solidFill>
                          <a:effectLst/>
                          <a:latin typeface="Times New Roman"/>
                        </a:rPr>
                        <a:t>000 10302261010000110</a:t>
                      </a:r>
                      <a:endParaRPr lang="ru-RU" sz="1200" b="0" i="0" u="none" strike="noStrike" dirty="0">
                        <a:solidFill>
                          <a:srgbClr val="002060"/>
                        </a:solidFill>
                        <a:effectLst/>
                        <a:latin typeface="Times New Roman"/>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Доходы от уплаты акцизов на прямогонный бензин</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-5 023,0</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-5 151,1</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1" u="none" strike="noStrike" dirty="0" smtClean="0">
                          <a:solidFill>
                            <a:srgbClr val="002060"/>
                          </a:solidFill>
                          <a:effectLst/>
                          <a:latin typeface="Times New Roman" panose="02020603050405020304" pitchFamily="18" charset="0"/>
                          <a:cs typeface="Times New Roman" panose="02020603050405020304" pitchFamily="18" charset="0"/>
                        </a:rPr>
                        <a:t>102,6</a:t>
                      </a:r>
                      <a:endParaRPr lang="ru-RU" sz="1200" b="0" i="1"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681038" y="87313"/>
            <a:ext cx="8548687"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ru-RU" altLang="ru-RU" sz="2000" b="1" dirty="0" smtClean="0">
              <a:solidFill>
                <a:srgbClr val="000000"/>
              </a:solidFill>
            </a:endParaRPr>
          </a:p>
          <a:p>
            <a:pPr algn="ctr" eaLnBrk="1" hangingPunct="1">
              <a:defRPr/>
            </a:pPr>
            <a:r>
              <a:rPr lang="ru-RU" altLang="ru-RU" b="1" dirty="0" smtClean="0">
                <a:solidFill>
                  <a:srgbClr val="002060"/>
                </a:solidFill>
              </a:rPr>
              <a:t>   Уважаемые граждане, жители </a:t>
            </a:r>
          </a:p>
          <a:p>
            <a:pPr algn="ctr" eaLnBrk="1" hangingPunct="1">
              <a:defRPr/>
            </a:pPr>
            <a:r>
              <a:rPr lang="ru-RU" altLang="ru-RU" b="1" dirty="0" smtClean="0">
                <a:solidFill>
                  <a:srgbClr val="002060"/>
                </a:solidFill>
              </a:rPr>
              <a:t>     городского округа Чехов</a:t>
            </a:r>
            <a:r>
              <a:rPr lang="ru-RU" altLang="ru-RU" b="1" dirty="0" smtClean="0">
                <a:solidFill>
                  <a:srgbClr val="0070C0"/>
                </a:solidFill>
              </a:rPr>
              <a:t>!</a:t>
            </a:r>
            <a:r>
              <a:rPr lang="ru-RU" altLang="ru-RU" sz="1800" b="1" dirty="0" smtClean="0">
                <a:solidFill>
                  <a:srgbClr val="0070C0"/>
                </a:solidFill>
              </a:rPr>
              <a:t/>
            </a:r>
            <a:br>
              <a:rPr lang="ru-RU" altLang="ru-RU" sz="1800" b="1" dirty="0" smtClean="0">
                <a:solidFill>
                  <a:srgbClr val="0070C0"/>
                </a:solidFill>
              </a:rPr>
            </a:br>
            <a:endParaRPr lang="ru-RU" altLang="ru-RU" sz="1800" b="1" dirty="0" smtClean="0">
              <a:solidFill>
                <a:srgbClr val="0070C0"/>
              </a:solidFill>
            </a:endParaRPr>
          </a:p>
          <a:p>
            <a:pPr algn="just" eaLnBrk="1" hangingPunct="1">
              <a:lnSpc>
                <a:spcPct val="150000"/>
              </a:lnSpc>
              <a:defRPr/>
            </a:pPr>
            <a:r>
              <a:rPr lang="ru-RU" altLang="ru-RU" sz="1400" b="1" dirty="0" smtClean="0">
                <a:solidFill>
                  <a:srgbClr val="002060"/>
                </a:solidFill>
              </a:rPr>
              <a:t>        Вашему вниманию представляется отчет об исполнении бюджета городского округа Чехов за 202</a:t>
            </a:r>
            <a:r>
              <a:rPr lang="en-US" altLang="ru-RU" sz="1400" b="1" dirty="0" smtClean="0">
                <a:solidFill>
                  <a:srgbClr val="002060"/>
                </a:solidFill>
              </a:rPr>
              <a:t>3</a:t>
            </a:r>
            <a:r>
              <a:rPr lang="ru-RU" altLang="ru-RU" sz="1400" b="1" dirty="0" smtClean="0">
                <a:solidFill>
                  <a:srgbClr val="002060"/>
                </a:solidFill>
              </a:rPr>
              <a:t> год, подготовленный Управлением финансов Администрации городского округа Чехов в доступной форме для широкого круга заинтересованных пользователей.</a:t>
            </a:r>
          </a:p>
          <a:p>
            <a:pPr algn="just" eaLnBrk="1" hangingPunct="1">
              <a:lnSpc>
                <a:spcPct val="150000"/>
              </a:lnSpc>
              <a:defRPr/>
            </a:pPr>
            <a:r>
              <a:rPr lang="ru-RU" altLang="ru-RU" sz="1400" b="1" dirty="0" smtClean="0">
                <a:solidFill>
                  <a:srgbClr val="002060"/>
                </a:solidFill>
              </a:rPr>
              <a:t>          Представленный Бюджет для граждан разработан в целях ознакомления граждан с фактическими показателями развития экономики городского округа Чехов, исполнением основных показателей бюджета городского округа Чехов, с основными направлениями расходования средств бюджета городского округа Чехов, достигнутыми результатами использования бюджетных ассигнований, направленных на реализацию муниципальных программ городского округа Чехов в 202</a:t>
            </a:r>
            <a:r>
              <a:rPr lang="en-US" altLang="ru-RU" sz="1400" b="1" dirty="0" smtClean="0">
                <a:solidFill>
                  <a:srgbClr val="002060"/>
                </a:solidFill>
              </a:rPr>
              <a:t>3</a:t>
            </a:r>
            <a:r>
              <a:rPr lang="ru-RU" altLang="ru-RU" sz="1400" b="1" dirty="0" smtClean="0">
                <a:solidFill>
                  <a:srgbClr val="002060"/>
                </a:solidFill>
              </a:rPr>
              <a:t> году. </a:t>
            </a:r>
          </a:p>
          <a:p>
            <a:pPr algn="just" eaLnBrk="1" hangingPunct="1">
              <a:lnSpc>
                <a:spcPct val="150000"/>
              </a:lnSpc>
              <a:defRPr/>
            </a:pPr>
            <a:r>
              <a:rPr lang="ru-RU" altLang="ru-RU" sz="1400" b="1" dirty="0" smtClean="0">
                <a:solidFill>
                  <a:srgbClr val="002060"/>
                </a:solidFill>
              </a:rPr>
              <a:t>          Проведение публичных слушаний по отчету об исполнении бюджета городского округа Чехов за 202</a:t>
            </a:r>
            <a:r>
              <a:rPr lang="en-US" altLang="ru-RU" sz="1400" b="1" dirty="0" smtClean="0">
                <a:solidFill>
                  <a:srgbClr val="002060"/>
                </a:solidFill>
              </a:rPr>
              <a:t>3</a:t>
            </a:r>
            <a:r>
              <a:rPr lang="ru-RU" altLang="ru-RU" sz="1400" b="1" dirty="0" smtClean="0">
                <a:solidFill>
                  <a:srgbClr val="002060"/>
                </a:solidFill>
              </a:rPr>
              <a:t> год подтверждает реализацию принципов открытости и прозрачности управления финансами в нашем муниципальном образовании. В 202</a:t>
            </a:r>
            <a:r>
              <a:rPr lang="en-US" altLang="ru-RU" sz="1400" b="1" dirty="0" smtClean="0">
                <a:solidFill>
                  <a:srgbClr val="002060"/>
                </a:solidFill>
              </a:rPr>
              <a:t>3</a:t>
            </a:r>
            <a:r>
              <a:rPr lang="ru-RU" altLang="ru-RU" sz="1400" b="1" dirty="0" smtClean="0">
                <a:solidFill>
                  <a:srgbClr val="002060"/>
                </a:solidFill>
              </a:rPr>
              <a:t> году была проведена работа по мобилизации всех имеющихся ресурсов, оптимизации неэффективных расходов, разумному использованию имеющихся средств бюджета городского округа Чехов.</a:t>
            </a:r>
          </a:p>
          <a:p>
            <a:pPr algn="just" eaLnBrk="1" hangingPunct="1">
              <a:lnSpc>
                <a:spcPct val="150000"/>
              </a:lnSpc>
              <a:defRPr/>
            </a:pPr>
            <a:r>
              <a:rPr lang="ru-RU" altLang="ru-RU" sz="1400" b="1" dirty="0" smtClean="0">
                <a:solidFill>
                  <a:srgbClr val="002060"/>
                </a:solidFill>
              </a:rPr>
              <a:t>          Бюджет для граждан нацелен на получение обратной связи от граждан, которым интересны современные проблемы муниципальных финансов в городском округе Чехов.</a:t>
            </a:r>
          </a:p>
          <a:p>
            <a:pPr algn="just" eaLnBrk="1" hangingPunct="1">
              <a:defRPr/>
            </a:pPr>
            <a:endParaRPr lang="ru-RU" altLang="ru-RU" sz="1400" b="1" dirty="0" smtClean="0">
              <a:solidFill>
                <a:srgbClr val="002060"/>
              </a:solidFill>
            </a:endParaRPr>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963"/>
            <a:ext cx="932916" cy="12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734463458"/>
              </p:ext>
            </p:extLst>
          </p:nvPr>
        </p:nvGraphicFramePr>
        <p:xfrm>
          <a:off x="534988" y="206375"/>
          <a:ext cx="8583612" cy="6520383"/>
        </p:xfrm>
        <a:graphic>
          <a:graphicData uri="http://schemas.openxmlformats.org/drawingml/2006/table">
            <a:tbl>
              <a:tblPr/>
              <a:tblGrid>
                <a:gridCol w="2267479">
                  <a:extLst>
                    <a:ext uri="{9D8B030D-6E8A-4147-A177-3AD203B41FA5}">
                      <a16:colId xmlns:a16="http://schemas.microsoft.com/office/drawing/2014/main" xmlns="" val="20000"/>
                    </a:ext>
                  </a:extLst>
                </a:gridCol>
                <a:gridCol w="2650066">
                  <a:extLst>
                    <a:ext uri="{9D8B030D-6E8A-4147-A177-3AD203B41FA5}">
                      <a16:colId xmlns:a16="http://schemas.microsoft.com/office/drawing/2014/main" xmlns="" val="20001"/>
                    </a:ext>
                  </a:extLst>
                </a:gridCol>
                <a:gridCol w="1456267">
                  <a:extLst>
                    <a:ext uri="{9D8B030D-6E8A-4147-A177-3AD203B41FA5}">
                      <a16:colId xmlns:a16="http://schemas.microsoft.com/office/drawing/2014/main" xmlns="" val="20002"/>
                    </a:ext>
                  </a:extLst>
                </a:gridCol>
                <a:gridCol w="1210733">
                  <a:extLst>
                    <a:ext uri="{9D8B030D-6E8A-4147-A177-3AD203B41FA5}">
                      <a16:colId xmlns:a16="http://schemas.microsoft.com/office/drawing/2014/main" xmlns="" val="20003"/>
                    </a:ext>
                  </a:extLst>
                </a:gridCol>
                <a:gridCol w="999067">
                  <a:extLst>
                    <a:ext uri="{9D8B030D-6E8A-4147-A177-3AD203B41FA5}">
                      <a16:colId xmlns:a16="http://schemas.microsoft.com/office/drawing/2014/main" xmlns="" val="20004"/>
                    </a:ext>
                  </a:extLst>
                </a:gridCol>
              </a:tblGrid>
              <a:tr h="645000">
                <a:tc gridSpan="5">
                  <a:txBody>
                    <a:bodyPr/>
                    <a:lstStyle/>
                    <a:p>
                      <a:pPr algn="ctr" fontAlgn="b"/>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7"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0">
                <a:tc gridSpan="5">
                  <a:txBody>
                    <a:bodyPr/>
                    <a:lstStyle/>
                    <a:p>
                      <a:pPr algn="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55525">
                <a:tc>
                  <a:txBody>
                    <a:bodyPr/>
                    <a:lstStyle/>
                    <a:p>
                      <a:pPr algn="ctr" fontAlgn="ctr"/>
                      <a:r>
                        <a:rPr lang="ru-RU" sz="1200" b="1" i="0" u="none" strike="noStrike" dirty="0" smtClean="0">
                          <a:solidFill>
                            <a:srgbClr val="002060"/>
                          </a:solidFill>
                          <a:effectLst/>
                          <a:latin typeface="Times New Roman"/>
                        </a:rPr>
                        <a:t>Код бюджетной классификации </a:t>
                      </a:r>
                      <a:endParaRPr lang="ru-RU" sz="1200" b="1"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год</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год</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2"/>
                  </a:ext>
                </a:extLst>
              </a:tr>
              <a:tr h="318944">
                <a:tc>
                  <a:txBody>
                    <a:bodyPr/>
                    <a:lstStyle/>
                    <a:p>
                      <a:pPr algn="ctr" fontAlgn="ctr"/>
                      <a:r>
                        <a:rPr lang="ru-RU" sz="1200" b="1" i="0" u="none" strike="noStrike" dirty="0" smtClean="0">
                          <a:solidFill>
                            <a:srgbClr val="002060"/>
                          </a:solidFill>
                          <a:effectLst/>
                          <a:latin typeface="Times New Roman"/>
                        </a:rPr>
                        <a:t>000 10500000000000000</a:t>
                      </a:r>
                      <a:endParaRPr lang="ru-RU" sz="1200" b="1"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Налоги на совокупный доход</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649 521,0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578 297,2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89,0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0770">
                <a:tc>
                  <a:txBody>
                    <a:bodyPr/>
                    <a:lstStyle/>
                    <a:p>
                      <a:pPr algn="ctr" fontAlgn="ctr"/>
                      <a:r>
                        <a:rPr lang="ru-RU" sz="1200" b="0" i="0" u="none" strike="noStrike" dirty="0" smtClean="0">
                          <a:solidFill>
                            <a:srgbClr val="002060"/>
                          </a:solidFill>
                          <a:effectLst/>
                          <a:latin typeface="Times New Roman"/>
                        </a:rPr>
                        <a:t>000 10501000000000110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Налог, взимаемый в связи с применением упрощенной системы налогообложения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580</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364,0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560 509,0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96,6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0770">
                <a:tc>
                  <a:txBody>
                    <a:bodyPr/>
                    <a:lstStyle/>
                    <a:p>
                      <a:pPr algn="ctr" fontAlgn="ctr"/>
                      <a:r>
                        <a:rPr lang="ru-RU" sz="1200" b="0" i="0" u="none" strike="noStrike" dirty="0" smtClean="0">
                          <a:solidFill>
                            <a:srgbClr val="002060"/>
                          </a:solidFill>
                          <a:effectLst/>
                          <a:latin typeface="Times New Roman"/>
                        </a:rPr>
                        <a:t>000 10502000020000110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618,0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9567">
                <a:tc>
                  <a:txBody>
                    <a:bodyPr/>
                    <a:lstStyle/>
                    <a:p>
                      <a:pPr algn="ctr" fontAlgn="ctr"/>
                      <a:r>
                        <a:rPr lang="ru-RU" sz="1200" b="0" i="0" u="none" strike="noStrike" dirty="0" smtClean="0">
                          <a:solidFill>
                            <a:srgbClr val="002060"/>
                          </a:solidFill>
                          <a:effectLst/>
                          <a:latin typeface="Times New Roman"/>
                        </a:rPr>
                        <a:t>000 10503000010000110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Единый сельскохозяйственный налог</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-37 8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3672">
                <a:tc>
                  <a:txBody>
                    <a:bodyPr/>
                    <a:lstStyle/>
                    <a:p>
                      <a:pPr algn="ctr" fontAlgn="ctr"/>
                      <a:r>
                        <a:rPr lang="ru-RU" sz="1200" b="0" i="0" u="none" strike="noStrike" dirty="0" smtClean="0">
                          <a:solidFill>
                            <a:srgbClr val="002060"/>
                          </a:solidFill>
                          <a:effectLst/>
                          <a:latin typeface="Times New Roman"/>
                        </a:rPr>
                        <a:t>000 10504010020000110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 зачисляемый в бюджеты городских округов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68 605,0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17 843,3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26,0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9929">
                <a:tc>
                  <a:txBody>
                    <a:bodyPr/>
                    <a:lstStyle/>
                    <a:p>
                      <a:pPr algn="ctr" fontAlgn="ctr"/>
                      <a:r>
                        <a:rPr lang="ru-RU" sz="1200" b="0" i="0" u="none" strike="noStrike" dirty="0" smtClean="0">
                          <a:solidFill>
                            <a:srgbClr val="002060"/>
                          </a:solidFill>
                          <a:effectLst/>
                          <a:latin typeface="Times New Roman"/>
                        </a:rPr>
                        <a:t>000 1 0507000010000 110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Налог, взимаемый в связи с применением специального налогового режима "Автоматизированная упрощенная система налогообложения"</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552,0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754 028,3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89929">
                <a:tc>
                  <a:txBody>
                    <a:bodyPr/>
                    <a:lstStyle/>
                    <a:p>
                      <a:pPr algn="ctr" fontAlgn="ctr"/>
                      <a:r>
                        <a:rPr lang="ru-RU" sz="1200" b="1" i="0" u="none" strike="noStrike" dirty="0" smtClean="0">
                          <a:solidFill>
                            <a:srgbClr val="002060"/>
                          </a:solidFill>
                          <a:effectLst/>
                          <a:latin typeface="Times New Roman"/>
                        </a:rPr>
                        <a:t>000 10601000000000110</a:t>
                      </a:r>
                      <a:endParaRPr lang="ru-RU" sz="1200" b="1"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Налоги на имущество</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756 234,0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754 028,3</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99,7</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2762">
                <a:tc>
                  <a:txBody>
                    <a:bodyPr/>
                    <a:lstStyle/>
                    <a:p>
                      <a:pPr algn="ctr" fontAlgn="ctr"/>
                      <a:r>
                        <a:rPr lang="ru-RU" sz="1200" b="0" i="0" u="none" strike="noStrike" dirty="0" smtClean="0">
                          <a:solidFill>
                            <a:srgbClr val="002060"/>
                          </a:solidFill>
                          <a:effectLst/>
                          <a:latin typeface="Times New Roman"/>
                        </a:rPr>
                        <a:t>000 10601000000000110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Налог на имущество физических лиц</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143 917,0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139 704,8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1951">
                <a:tc>
                  <a:txBody>
                    <a:bodyPr/>
                    <a:lstStyle/>
                    <a:p>
                      <a:pPr algn="ctr" fontAlgn="ctr"/>
                      <a:r>
                        <a:rPr lang="ru-RU" sz="1200" b="0" i="0" u="none" strike="noStrike" dirty="0" smtClean="0">
                          <a:solidFill>
                            <a:srgbClr val="002060"/>
                          </a:solidFill>
                          <a:effectLst/>
                          <a:latin typeface="Times New Roman"/>
                        </a:rPr>
                        <a:t>000 10606000000000110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Земельный налог</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612 317,0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614 323,5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47134">
                <a:tc>
                  <a:txBody>
                    <a:bodyPr/>
                    <a:lstStyle/>
                    <a:p>
                      <a:pPr algn="ctr" fontAlgn="ctr"/>
                      <a:r>
                        <a:rPr lang="ru-RU" sz="1200" b="0" i="0" u="none" strike="noStrike" dirty="0" smtClean="0">
                          <a:solidFill>
                            <a:srgbClr val="002060"/>
                          </a:solidFill>
                          <a:effectLst/>
                          <a:latin typeface="Times New Roman"/>
                        </a:rPr>
                        <a:t>000 10606030000000110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Земельный налог с организаций</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350 600,0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340 520,0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19091">
                <a:tc>
                  <a:txBody>
                    <a:bodyPr/>
                    <a:lstStyle/>
                    <a:p>
                      <a:pPr algn="ctr" fontAlgn="ctr"/>
                      <a:r>
                        <a:rPr lang="ru-RU" sz="1200" b="0" i="0" u="none" strike="noStrike" dirty="0" smtClean="0">
                          <a:solidFill>
                            <a:srgbClr val="002060"/>
                          </a:solidFill>
                          <a:effectLst/>
                          <a:latin typeface="Times New Roman"/>
                        </a:rPr>
                        <a:t>000 10606040000000110</a:t>
                      </a:r>
                      <a:endParaRPr lang="ru-RU" sz="1200" b="0"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Земельный налог с физических лиц</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261 717,0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273 803,6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104,6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740520798"/>
              </p:ext>
            </p:extLst>
          </p:nvPr>
        </p:nvGraphicFramePr>
        <p:xfrm>
          <a:off x="641350" y="657225"/>
          <a:ext cx="8392583" cy="6088438"/>
        </p:xfrm>
        <a:graphic>
          <a:graphicData uri="http://schemas.openxmlformats.org/drawingml/2006/table">
            <a:tbl>
              <a:tblPr/>
              <a:tblGrid>
                <a:gridCol w="1949450">
                  <a:extLst>
                    <a:ext uri="{9D8B030D-6E8A-4147-A177-3AD203B41FA5}">
                      <a16:colId xmlns:a16="http://schemas.microsoft.com/office/drawing/2014/main" xmlns="" val="20000"/>
                    </a:ext>
                  </a:extLst>
                </a:gridCol>
                <a:gridCol w="3005667">
                  <a:extLst>
                    <a:ext uri="{9D8B030D-6E8A-4147-A177-3AD203B41FA5}">
                      <a16:colId xmlns:a16="http://schemas.microsoft.com/office/drawing/2014/main" xmlns="" val="20001"/>
                    </a:ext>
                  </a:extLst>
                </a:gridCol>
                <a:gridCol w="1117600">
                  <a:extLst>
                    <a:ext uri="{9D8B030D-6E8A-4147-A177-3AD203B41FA5}">
                      <a16:colId xmlns:a16="http://schemas.microsoft.com/office/drawing/2014/main" xmlns="" val="20002"/>
                    </a:ext>
                  </a:extLst>
                </a:gridCol>
                <a:gridCol w="1278466">
                  <a:extLst>
                    <a:ext uri="{9D8B030D-6E8A-4147-A177-3AD203B41FA5}">
                      <a16:colId xmlns:a16="http://schemas.microsoft.com/office/drawing/2014/main" xmlns="" val="20003"/>
                    </a:ext>
                  </a:extLst>
                </a:gridCol>
                <a:gridCol w="1041400">
                  <a:extLst>
                    <a:ext uri="{9D8B030D-6E8A-4147-A177-3AD203B41FA5}">
                      <a16:colId xmlns:a16="http://schemas.microsoft.com/office/drawing/2014/main" xmlns="" val="20004"/>
                    </a:ext>
                  </a:extLst>
                </a:gridCol>
              </a:tblGrid>
              <a:tr h="919313">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276645">
                <a:tc>
                  <a:txBody>
                    <a:bodyPr/>
                    <a:lstStyle/>
                    <a:p>
                      <a:pPr algn="ctr" fontAlgn="ctr"/>
                      <a:r>
                        <a:rPr lang="ru-RU" sz="1200" b="1" i="0" u="none" strike="noStrike" dirty="0" smtClean="0">
                          <a:solidFill>
                            <a:srgbClr val="002060"/>
                          </a:solidFill>
                          <a:effectLst/>
                          <a:latin typeface="Times New Roman"/>
                        </a:rPr>
                        <a:t>000 10800000000000000</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Государственная пошлина</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20 250,0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20 000,6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98,8</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0329">
                <a:tc>
                  <a:txBody>
                    <a:bodyPr/>
                    <a:lstStyle/>
                    <a:p>
                      <a:pPr algn="ctr" fontAlgn="ctr"/>
                      <a:r>
                        <a:rPr lang="ru-RU" sz="1200" b="0" i="0" u="none" strike="noStrike" dirty="0" smtClean="0">
                          <a:solidFill>
                            <a:srgbClr val="002060"/>
                          </a:solidFill>
                          <a:effectLst/>
                          <a:latin typeface="Times New Roman"/>
                        </a:rPr>
                        <a:t>000 10803010010000110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Государственная пошлина</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20 000,0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19 760,6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98,87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19367">
                <a:tc>
                  <a:txBody>
                    <a:bodyPr/>
                    <a:lstStyle/>
                    <a:p>
                      <a:pPr algn="ctr" fontAlgn="ctr"/>
                      <a:r>
                        <a:rPr lang="ru-RU" sz="1200" b="0" i="0" u="none" strike="noStrike" dirty="0" smtClean="0">
                          <a:solidFill>
                            <a:srgbClr val="002060"/>
                          </a:solidFill>
                          <a:effectLst/>
                          <a:latin typeface="Times New Roman"/>
                        </a:rPr>
                        <a:t>000 10803010010000110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Государственная пошлина по делам, рассматриваемым в судах общей юрисдикции, мировыми судьями (за исключением Верховного Суда Российской Федерации)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20 000,0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19 760,6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98,8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6488">
                <a:tc>
                  <a:txBody>
                    <a:bodyPr/>
                    <a:lstStyle/>
                    <a:p>
                      <a:pPr algn="ctr" fontAlgn="ctr"/>
                      <a:r>
                        <a:rPr lang="ru-RU" sz="1200" b="0" i="0" u="none" strike="noStrike" dirty="0" smtClean="0">
                          <a:solidFill>
                            <a:srgbClr val="002060"/>
                          </a:solidFill>
                          <a:effectLst/>
                          <a:latin typeface="Times New Roman"/>
                        </a:rPr>
                        <a:t>000 10807000010000110</a:t>
                      </a:r>
                      <a:r>
                        <a:rPr lang="ru-RU" sz="1200" b="0" i="0" u="none" strike="noStrike" dirty="0">
                          <a:solidFill>
                            <a:srgbClr val="002060"/>
                          </a:solidFill>
                          <a:effectLst/>
                          <a:latin typeface="Times New Roman"/>
                        </a:rPr>
                        <a:t>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Государственная пошлина за государственную регистрацию, а также за совершение прочих юридически значимых действий</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250,0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240,0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96,0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3608">
                <a:tc>
                  <a:txBody>
                    <a:bodyPr/>
                    <a:lstStyle/>
                    <a:p>
                      <a:pPr algn="ctr" fontAlgn="ctr"/>
                      <a:r>
                        <a:rPr lang="ru-RU" sz="1200" b="0" i="0" u="none" strike="noStrike" dirty="0" smtClean="0">
                          <a:solidFill>
                            <a:srgbClr val="002060"/>
                          </a:solidFill>
                          <a:effectLst/>
                          <a:latin typeface="Times New Roman"/>
                        </a:rPr>
                        <a:t>000 10807150010000110</a:t>
                      </a:r>
                      <a:r>
                        <a:rPr lang="ru-RU" sz="1200" b="1" i="0" u="none" strike="noStrike" dirty="0">
                          <a:solidFill>
                            <a:srgbClr val="002060"/>
                          </a:solidFill>
                          <a:effectLst/>
                          <a:latin typeface="Times New Roman"/>
                        </a:rPr>
                        <a:t>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Государственная пошлина за выдачу разрешения на установку рекламной конструкции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250,0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240,0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96,0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3608">
                <a:tc>
                  <a:txBody>
                    <a:bodyPr/>
                    <a:lstStyle/>
                    <a:p>
                      <a:pPr algn="ctr" fontAlgn="ctr"/>
                      <a:r>
                        <a:rPr lang="ru-RU" sz="1200" b="1" i="0" u="none" strike="noStrike" dirty="0" smtClean="0">
                          <a:solidFill>
                            <a:srgbClr val="002060"/>
                          </a:solidFill>
                          <a:effectLst/>
                          <a:latin typeface="Times New Roman"/>
                        </a:rPr>
                        <a:t>000 10900000000000000</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Задолженность и перерасчеты по отмененным налогам, сборам и иным обязательным платежам</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14,4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02121">
                <a:tc>
                  <a:txBody>
                    <a:bodyPr/>
                    <a:lstStyle/>
                    <a:p>
                      <a:pPr algn="ctr" fontAlgn="ctr"/>
                      <a:r>
                        <a:rPr lang="ru-RU" sz="1200" b="0" i="0" u="none" strike="noStrike" dirty="0" smtClean="0">
                          <a:solidFill>
                            <a:srgbClr val="002060"/>
                          </a:solidFill>
                          <a:effectLst/>
                          <a:latin typeface="Times New Roman"/>
                        </a:rPr>
                        <a:t>000 10904000000000110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Налоги на имущество</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15,4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7535">
                <a:tc>
                  <a:txBody>
                    <a:bodyPr/>
                    <a:lstStyle/>
                    <a:p>
                      <a:pPr algn="ctr" fontAlgn="ctr"/>
                      <a:r>
                        <a:rPr lang="ru-RU" sz="1200" b="0" i="0" u="none" strike="noStrike" dirty="0" smtClean="0">
                          <a:solidFill>
                            <a:srgbClr val="002060"/>
                          </a:solidFill>
                          <a:effectLst/>
                          <a:latin typeface="Times New Roman"/>
                        </a:rPr>
                        <a:t>000 10904050000000110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Земельный налог (по обязательствам, возникшим до 1 января 2006 года)</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15,45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736488">
                <a:tc>
                  <a:txBody>
                    <a:bodyPr/>
                    <a:lstStyle/>
                    <a:p>
                      <a:pPr algn="ctr" fontAlgn="ctr"/>
                      <a:r>
                        <a:rPr lang="ru-RU" sz="1200" b="0" i="0" u="none" strike="noStrike" dirty="0" smtClean="0">
                          <a:solidFill>
                            <a:srgbClr val="002060"/>
                          </a:solidFill>
                          <a:effectLst/>
                          <a:latin typeface="Times New Roman"/>
                        </a:rPr>
                        <a:t>000 10904052040000110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Земельный налог (по обязательствам, возникшим до 1 января 2006 года), мобилизуемый на территориях городских округов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-0,9,5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08865177"/>
              </p:ext>
            </p:extLst>
          </p:nvPr>
        </p:nvGraphicFramePr>
        <p:xfrm>
          <a:off x="641350" y="657225"/>
          <a:ext cx="8629650" cy="6059880"/>
        </p:xfrm>
        <a:graphic>
          <a:graphicData uri="http://schemas.openxmlformats.org/drawingml/2006/table">
            <a:tbl>
              <a:tblPr/>
              <a:tblGrid>
                <a:gridCol w="2084917">
                  <a:extLst>
                    <a:ext uri="{9D8B030D-6E8A-4147-A177-3AD203B41FA5}">
                      <a16:colId xmlns:a16="http://schemas.microsoft.com/office/drawing/2014/main" xmlns="" val="20000"/>
                    </a:ext>
                  </a:extLst>
                </a:gridCol>
                <a:gridCol w="2870200">
                  <a:extLst>
                    <a:ext uri="{9D8B030D-6E8A-4147-A177-3AD203B41FA5}">
                      <a16:colId xmlns:a16="http://schemas.microsoft.com/office/drawing/2014/main" xmlns="" val="20001"/>
                    </a:ext>
                  </a:extLst>
                </a:gridCol>
                <a:gridCol w="1253066">
                  <a:extLst>
                    <a:ext uri="{9D8B030D-6E8A-4147-A177-3AD203B41FA5}">
                      <a16:colId xmlns:a16="http://schemas.microsoft.com/office/drawing/2014/main" xmlns="" val="20002"/>
                    </a:ext>
                  </a:extLst>
                </a:gridCol>
                <a:gridCol w="1210734">
                  <a:extLst>
                    <a:ext uri="{9D8B030D-6E8A-4147-A177-3AD203B41FA5}">
                      <a16:colId xmlns:a16="http://schemas.microsoft.com/office/drawing/2014/main" xmlns="" val="20003"/>
                    </a:ext>
                  </a:extLst>
                </a:gridCol>
                <a:gridCol w="1210733">
                  <a:extLst>
                    <a:ext uri="{9D8B030D-6E8A-4147-A177-3AD203B41FA5}">
                      <a16:colId xmlns:a16="http://schemas.microsoft.com/office/drawing/2014/main" xmlns="" val="20004"/>
                    </a:ext>
                  </a:extLst>
                </a:gridCol>
              </a:tblGrid>
              <a:tr h="919315">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53606">
                <a:tc>
                  <a:txBody>
                    <a:bodyPr/>
                    <a:lstStyle/>
                    <a:p>
                      <a:pPr algn="ctr" fontAlgn="ctr"/>
                      <a:r>
                        <a:rPr lang="ru-RU" sz="1200" b="1" i="0" u="none" strike="noStrike" dirty="0" smtClean="0">
                          <a:solidFill>
                            <a:srgbClr val="002060"/>
                          </a:solidFill>
                          <a:effectLst/>
                          <a:latin typeface="Times New Roman"/>
                        </a:rPr>
                        <a:t>000 11100000000000000</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228 949,0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214 300,0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96,6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50881">
                <a:tc>
                  <a:txBody>
                    <a:bodyPr/>
                    <a:lstStyle/>
                    <a:p>
                      <a:pPr algn="ctr" fontAlgn="ctr"/>
                      <a:r>
                        <a:rPr lang="ru-RU" sz="1200" b="0" i="0" u="none" strike="noStrike" dirty="0" smtClean="0">
                          <a:solidFill>
                            <a:srgbClr val="002060"/>
                          </a:solidFill>
                          <a:effectLst/>
                          <a:latin typeface="Times New Roman"/>
                        </a:rPr>
                        <a:t>000 11105000000000120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182 877,6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168 095,4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91,9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68002">
                <a:tc>
                  <a:txBody>
                    <a:bodyPr/>
                    <a:lstStyle/>
                    <a:p>
                      <a:pPr algn="ctr" fontAlgn="ctr"/>
                      <a:r>
                        <a:rPr lang="ru-RU" sz="1200" b="0" i="0" u="none" strike="noStrike" dirty="0" smtClean="0">
                          <a:solidFill>
                            <a:srgbClr val="002060"/>
                          </a:solidFill>
                          <a:effectLst/>
                          <a:latin typeface="Times New Roman"/>
                        </a:rPr>
                        <a:t>000 11105012040000120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округов, а также средства от продажи права на заключение договоров аренды указанных земельных участков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128 627,6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113 167,3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85122">
                <a:tc>
                  <a:txBody>
                    <a:bodyPr/>
                    <a:lstStyle/>
                    <a:p>
                      <a:pPr algn="ctr" fontAlgn="ctr"/>
                      <a:r>
                        <a:rPr lang="ru-RU" sz="1200" b="0" i="0" u="none" strike="noStrike" dirty="0" smtClean="0">
                          <a:solidFill>
                            <a:srgbClr val="002060"/>
                          </a:solidFill>
                          <a:effectLst/>
                          <a:latin typeface="Times New Roman"/>
                        </a:rPr>
                        <a:t>000 11105024040000120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городских округов (за исключением земельных участков муниципальных бюджетных и автономных учреждений)</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38 300,0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38 543,4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017844900"/>
              </p:ext>
            </p:extLst>
          </p:nvPr>
        </p:nvGraphicFramePr>
        <p:xfrm>
          <a:off x="641350" y="657225"/>
          <a:ext cx="8629650" cy="6082234"/>
        </p:xfrm>
        <a:graphic>
          <a:graphicData uri="http://schemas.openxmlformats.org/drawingml/2006/table">
            <a:tbl>
              <a:tblPr/>
              <a:tblGrid>
                <a:gridCol w="1897950">
                  <a:extLst>
                    <a:ext uri="{9D8B030D-6E8A-4147-A177-3AD203B41FA5}">
                      <a16:colId xmlns:a16="http://schemas.microsoft.com/office/drawing/2014/main" xmlns="" val="20000"/>
                    </a:ext>
                  </a:extLst>
                </a:gridCol>
                <a:gridCol w="2908639">
                  <a:extLst>
                    <a:ext uri="{9D8B030D-6E8A-4147-A177-3AD203B41FA5}">
                      <a16:colId xmlns:a16="http://schemas.microsoft.com/office/drawing/2014/main" xmlns="" val="20001"/>
                    </a:ext>
                  </a:extLst>
                </a:gridCol>
                <a:gridCol w="1189928">
                  <a:extLst>
                    <a:ext uri="{9D8B030D-6E8A-4147-A177-3AD203B41FA5}">
                      <a16:colId xmlns:a16="http://schemas.microsoft.com/office/drawing/2014/main" xmlns="" val="20002"/>
                    </a:ext>
                  </a:extLst>
                </a:gridCol>
                <a:gridCol w="1346200">
                  <a:extLst>
                    <a:ext uri="{9D8B030D-6E8A-4147-A177-3AD203B41FA5}">
                      <a16:colId xmlns:a16="http://schemas.microsoft.com/office/drawing/2014/main" xmlns="" val="20003"/>
                    </a:ext>
                  </a:extLst>
                </a:gridCol>
                <a:gridCol w="1286933">
                  <a:extLst>
                    <a:ext uri="{9D8B030D-6E8A-4147-A177-3AD203B41FA5}">
                      <a16:colId xmlns:a16="http://schemas.microsoft.com/office/drawing/2014/main" xmlns="" val="20004"/>
                    </a:ext>
                  </a:extLst>
                </a:gridCol>
              </a:tblGrid>
              <a:tr h="919163">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53600">
                <a:tc>
                  <a:txBody>
                    <a:bodyPr/>
                    <a:lstStyle/>
                    <a:p>
                      <a:pPr algn="ctr" fontAlgn="ctr"/>
                      <a:r>
                        <a:rPr lang="ru-RU" sz="1200" b="0" i="0" u="none" strike="noStrike" dirty="0" smtClean="0">
                          <a:solidFill>
                            <a:srgbClr val="002060"/>
                          </a:solidFill>
                          <a:effectLst/>
                          <a:latin typeface="Times New Roman"/>
                        </a:rPr>
                        <a:t>000 11105074040000120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округов (за исключением земельных участков</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15 950,0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16 384,7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53600">
                <a:tc>
                  <a:txBody>
                    <a:bodyPr/>
                    <a:lstStyle/>
                    <a:p>
                      <a:pPr algn="ctr" fontAlgn="ctr"/>
                      <a:r>
                        <a:rPr lang="ru-RU" sz="1200" b="0" i="0" u="none" strike="noStrike" dirty="0" smtClean="0">
                          <a:solidFill>
                            <a:srgbClr val="002060"/>
                          </a:solidFill>
                          <a:effectLst/>
                          <a:latin typeface="Times New Roman"/>
                        </a:rPr>
                        <a:t>000 11105312040000120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 Плата по соглашениям об установлении сервитута, заключенным органами местного самоуправления городских округов</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93,7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93,8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01444">
                <a:tc>
                  <a:txBody>
                    <a:bodyPr/>
                    <a:lstStyle/>
                    <a:p>
                      <a:pPr algn="ctr" fontAlgn="ctr"/>
                      <a:r>
                        <a:rPr lang="ru-RU" sz="1200" b="0" i="0" u="none" strike="noStrike" dirty="0" smtClean="0">
                          <a:solidFill>
                            <a:srgbClr val="002060"/>
                          </a:solidFill>
                          <a:effectLst/>
                          <a:latin typeface="Times New Roman"/>
                        </a:rPr>
                        <a:t>000 11107000000000120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Платежи от государственных и муниципальных унитарных предприятий</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160,7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160,7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18075">
                <a:tc>
                  <a:txBody>
                    <a:bodyPr/>
                    <a:lstStyle/>
                    <a:p>
                      <a:pPr algn="ctr" fontAlgn="ctr"/>
                      <a:r>
                        <a:rPr lang="ru-RU" sz="1200" b="0" i="0" u="none" strike="noStrike" dirty="0" smtClean="0">
                          <a:solidFill>
                            <a:srgbClr val="002060"/>
                          </a:solidFill>
                          <a:effectLst/>
                          <a:latin typeface="Times New Roman"/>
                        </a:rPr>
                        <a:t>000 11109000000000120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Прочие доходы от использования имущества и прав, находящихся в государственной и муниципальной собственности</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45 817,0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45</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950,2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05579">
                <a:tc>
                  <a:txBody>
                    <a:bodyPr/>
                    <a:lstStyle/>
                    <a:p>
                      <a:pPr algn="ctr" fontAlgn="ctr"/>
                      <a:r>
                        <a:rPr lang="ru-RU" sz="1200" b="0" i="0" u="none" strike="noStrike" dirty="0" smtClean="0">
                          <a:solidFill>
                            <a:srgbClr val="002060"/>
                          </a:solidFill>
                          <a:effectLst/>
                          <a:latin typeface="Times New Roman"/>
                        </a:rPr>
                        <a:t>000 11109044040002120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наем жилых помещений)</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22 280,0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23 170,5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47688">
                <a:tc>
                  <a:txBody>
                    <a:bodyPr/>
                    <a:lstStyle/>
                    <a:p>
                      <a:pPr algn="ctr" fontAlgn="ctr"/>
                      <a:r>
                        <a:rPr lang="ru-RU" sz="1200" b="0" i="0" u="none" strike="noStrike" dirty="0" smtClean="0">
                          <a:solidFill>
                            <a:srgbClr val="002060"/>
                          </a:solidFill>
                          <a:effectLst/>
                          <a:latin typeface="Times New Roman"/>
                        </a:rPr>
                        <a:t>000 11109044040004120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 же имущества муниципальных унитарных предприятий, в том числе казенных) (плата по договорам коммерческого найма жилого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помещения)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3 570,0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3 669,7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3495440696"/>
              </p:ext>
            </p:extLst>
          </p:nvPr>
        </p:nvGraphicFramePr>
        <p:xfrm>
          <a:off x="641350" y="657225"/>
          <a:ext cx="8629650" cy="6009324"/>
        </p:xfrm>
        <a:graphic>
          <a:graphicData uri="http://schemas.openxmlformats.org/drawingml/2006/table">
            <a:tbl>
              <a:tblPr/>
              <a:tblGrid>
                <a:gridCol w="1897950">
                  <a:extLst>
                    <a:ext uri="{9D8B030D-6E8A-4147-A177-3AD203B41FA5}">
                      <a16:colId xmlns:a16="http://schemas.microsoft.com/office/drawing/2014/main" xmlns="" val="20000"/>
                    </a:ext>
                  </a:extLst>
                </a:gridCol>
                <a:gridCol w="2908639">
                  <a:extLst>
                    <a:ext uri="{9D8B030D-6E8A-4147-A177-3AD203B41FA5}">
                      <a16:colId xmlns:a16="http://schemas.microsoft.com/office/drawing/2014/main" xmlns="" val="20001"/>
                    </a:ext>
                  </a:extLst>
                </a:gridCol>
                <a:gridCol w="1189928">
                  <a:extLst>
                    <a:ext uri="{9D8B030D-6E8A-4147-A177-3AD203B41FA5}">
                      <a16:colId xmlns:a16="http://schemas.microsoft.com/office/drawing/2014/main" xmlns="" val="20002"/>
                    </a:ext>
                  </a:extLst>
                </a:gridCol>
                <a:gridCol w="1244600">
                  <a:extLst>
                    <a:ext uri="{9D8B030D-6E8A-4147-A177-3AD203B41FA5}">
                      <a16:colId xmlns:a16="http://schemas.microsoft.com/office/drawing/2014/main" xmlns="" val="20003"/>
                    </a:ext>
                  </a:extLst>
                </a:gridCol>
                <a:gridCol w="1388533">
                  <a:extLst>
                    <a:ext uri="{9D8B030D-6E8A-4147-A177-3AD203B41FA5}">
                      <a16:colId xmlns:a16="http://schemas.microsoft.com/office/drawing/2014/main" xmlns="" val="20004"/>
                    </a:ext>
                  </a:extLst>
                </a:gridCol>
              </a:tblGrid>
              <a:tr h="919234">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1407060">
                <a:tc>
                  <a:txBody>
                    <a:bodyPr/>
                    <a:lstStyle/>
                    <a:p>
                      <a:pPr algn="ctr" fontAlgn="ctr"/>
                      <a:r>
                        <a:rPr lang="ru-RU" sz="1200" b="0" i="0" u="none" strike="noStrike" dirty="0" smtClean="0">
                          <a:solidFill>
                            <a:srgbClr val="002060"/>
                          </a:solidFill>
                          <a:effectLst/>
                          <a:latin typeface="Times New Roman"/>
                        </a:rPr>
                        <a:t>000 11109044040005120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размещение объектов)</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2 586,5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2 606,7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66267">
                <a:tc>
                  <a:txBody>
                    <a:bodyPr/>
                    <a:lstStyle/>
                    <a:p>
                      <a:pPr algn="ctr" fontAlgn="ctr"/>
                      <a:r>
                        <a:rPr lang="ru-RU" sz="1200" b="0" i="0" u="none" strike="noStrike" dirty="0" smtClean="0">
                          <a:solidFill>
                            <a:srgbClr val="002060"/>
                          </a:solidFill>
                          <a:effectLst/>
                          <a:latin typeface="Times New Roman"/>
                        </a:rPr>
                        <a:t>000 11109080040001120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за рекламу)</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8 446,0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7 154,9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84,7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33749">
                <a:tc>
                  <a:txBody>
                    <a:bodyPr/>
                    <a:lstStyle/>
                    <a:p>
                      <a:pPr algn="ctr" fontAlgn="ctr"/>
                      <a:r>
                        <a:rPr lang="ru-RU" sz="1200" b="0" i="0" u="none" strike="noStrike" dirty="0" smtClean="0">
                          <a:solidFill>
                            <a:srgbClr val="002060"/>
                          </a:solidFill>
                          <a:effectLst/>
                          <a:latin typeface="Times New Roman"/>
                        </a:rPr>
                        <a:t>000 11109080040002120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 размещение НТО)</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7 988,0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8 402,1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105,2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213722616"/>
              </p:ext>
            </p:extLst>
          </p:nvPr>
        </p:nvGraphicFramePr>
        <p:xfrm>
          <a:off x="655638" y="544332"/>
          <a:ext cx="8629649" cy="6189693"/>
        </p:xfrm>
        <a:graphic>
          <a:graphicData uri="http://schemas.openxmlformats.org/drawingml/2006/table">
            <a:tbl>
              <a:tblPr/>
              <a:tblGrid>
                <a:gridCol w="2067983">
                  <a:extLst>
                    <a:ext uri="{9D8B030D-6E8A-4147-A177-3AD203B41FA5}">
                      <a16:colId xmlns:a16="http://schemas.microsoft.com/office/drawing/2014/main" xmlns="" val="20000"/>
                    </a:ext>
                  </a:extLst>
                </a:gridCol>
                <a:gridCol w="2853267">
                  <a:extLst>
                    <a:ext uri="{9D8B030D-6E8A-4147-A177-3AD203B41FA5}">
                      <a16:colId xmlns:a16="http://schemas.microsoft.com/office/drawing/2014/main" xmlns="" val="20001"/>
                    </a:ext>
                  </a:extLst>
                </a:gridCol>
                <a:gridCol w="1117600">
                  <a:extLst>
                    <a:ext uri="{9D8B030D-6E8A-4147-A177-3AD203B41FA5}">
                      <a16:colId xmlns:a16="http://schemas.microsoft.com/office/drawing/2014/main" xmlns="" val="20002"/>
                    </a:ext>
                  </a:extLst>
                </a:gridCol>
                <a:gridCol w="1202267">
                  <a:extLst>
                    <a:ext uri="{9D8B030D-6E8A-4147-A177-3AD203B41FA5}">
                      <a16:colId xmlns:a16="http://schemas.microsoft.com/office/drawing/2014/main" xmlns="" val="20003"/>
                    </a:ext>
                  </a:extLst>
                </a:gridCol>
                <a:gridCol w="1388532">
                  <a:extLst>
                    <a:ext uri="{9D8B030D-6E8A-4147-A177-3AD203B41FA5}">
                      <a16:colId xmlns:a16="http://schemas.microsoft.com/office/drawing/2014/main" xmlns="" val="20004"/>
                    </a:ext>
                  </a:extLst>
                </a:gridCol>
              </a:tblGrid>
              <a:tr h="919150">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a:t>
                      </a:r>
                      <a:endParaRPr lang="ru-RU" sz="1200" b="1"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2023год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1462200">
                <a:tc>
                  <a:txBody>
                    <a:bodyPr/>
                    <a:lstStyle/>
                    <a:p>
                      <a:pPr algn="ctr" fontAlgn="ctr"/>
                      <a:r>
                        <a:rPr lang="ru-RU" sz="1200" b="0" i="0" u="none" strike="noStrike" dirty="0" smtClean="0">
                          <a:solidFill>
                            <a:schemeClr val="accent1">
                              <a:lumMod val="75000"/>
                            </a:schemeClr>
                          </a:solidFill>
                          <a:effectLst/>
                          <a:latin typeface="Times New Roman"/>
                        </a:rPr>
                        <a:t>000 11109080040003120</a:t>
                      </a:r>
                      <a:endParaRPr lang="ru-RU" sz="1200" b="0"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(организация ярмарок)</a:t>
                      </a:r>
                      <a:endParaRPr lang="ru-RU" sz="10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406,5</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407,1</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100,1</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0726">
                <a:tc>
                  <a:txBody>
                    <a:bodyPr/>
                    <a:lstStyle/>
                    <a:p>
                      <a:pPr algn="ctr" fontAlgn="ctr"/>
                      <a:r>
                        <a:rPr lang="ru-RU" sz="1200" b="0" i="0" u="none" strike="noStrike" dirty="0" smtClean="0">
                          <a:solidFill>
                            <a:schemeClr val="accent1">
                              <a:lumMod val="75000"/>
                            </a:schemeClr>
                          </a:solidFill>
                          <a:effectLst/>
                          <a:latin typeface="Times New Roman"/>
                        </a:rPr>
                        <a:t>000 11109080040004120</a:t>
                      </a:r>
                      <a:endParaRPr lang="ru-RU" sz="1200" b="0"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ru-RU" sz="9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(сезонные летние кафе)</a:t>
                      </a:r>
                      <a:endParaRPr lang="ru-RU" sz="9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540,0</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539,2</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99,8</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0726">
                <a:tc>
                  <a:txBody>
                    <a:bodyPr/>
                    <a:lstStyle/>
                    <a:p>
                      <a:pPr algn="ctr" fontAlgn="ctr"/>
                      <a:r>
                        <a:rPr lang="ru-RU" sz="1200" b="1" i="0" u="none" strike="noStrike" dirty="0" smtClean="0">
                          <a:solidFill>
                            <a:schemeClr val="accent1">
                              <a:lumMod val="75000"/>
                            </a:schemeClr>
                          </a:solidFill>
                          <a:effectLst/>
                          <a:latin typeface="Times New Roman"/>
                        </a:rPr>
                        <a:t>000 11200000000000000</a:t>
                      </a:r>
                      <a:endParaRPr lang="ru-RU" sz="1200" b="1"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Платежи при пользовании природными ресурсами</a:t>
                      </a:r>
                      <a:endParaRPr lang="ru-RU" sz="12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1 306,0</a:t>
                      </a:r>
                      <a:endParaRPr lang="ru-RU" sz="12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smtClean="0">
                          <a:solidFill>
                            <a:schemeClr val="accent1">
                              <a:lumMod val="75000"/>
                            </a:schemeClr>
                          </a:solidFill>
                          <a:effectLst/>
                          <a:latin typeface="Times New Roman" panose="02020603050405020304" pitchFamily="18" charset="0"/>
                          <a:cs typeface="Times New Roman" panose="02020603050405020304" pitchFamily="18" charset="0"/>
                        </a:rPr>
                        <a:t>1 109,</a:t>
                      </a:r>
                      <a:endParaRPr lang="ru-RU" sz="12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84,9</a:t>
                      </a:r>
                      <a:endParaRPr lang="ru-RU" sz="12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3605">
                <a:tc>
                  <a:txBody>
                    <a:bodyPr/>
                    <a:lstStyle/>
                    <a:p>
                      <a:pPr algn="ctr" fontAlgn="ctr"/>
                      <a:r>
                        <a:rPr lang="ru-RU" sz="1200" b="0" i="0" u="none" strike="noStrike" dirty="0" smtClean="0">
                          <a:solidFill>
                            <a:schemeClr val="accent1">
                              <a:lumMod val="75000"/>
                            </a:schemeClr>
                          </a:solidFill>
                          <a:effectLst/>
                          <a:latin typeface="Times New Roman"/>
                        </a:rPr>
                        <a:t>000 11201010010000120</a:t>
                      </a:r>
                      <a:endParaRPr lang="ru-RU" sz="1200" b="0"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 Плата за выбросы загрязняющих веществ в атмосферный воздух стационарными объектами</a:t>
                      </a:r>
                      <a:endParaRPr lang="ru-RU" sz="11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402,0</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622,0</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154,7</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0726">
                <a:tc>
                  <a:txBody>
                    <a:bodyPr/>
                    <a:lstStyle/>
                    <a:p>
                      <a:pPr algn="ctr" fontAlgn="ctr"/>
                      <a:r>
                        <a:rPr lang="ru-RU" sz="1200" b="0" i="0" u="none" strike="noStrike" dirty="0" smtClean="0">
                          <a:solidFill>
                            <a:schemeClr val="accent1">
                              <a:lumMod val="75000"/>
                            </a:schemeClr>
                          </a:solidFill>
                          <a:effectLst/>
                          <a:latin typeface="Times New Roman"/>
                        </a:rPr>
                        <a:t>000 11201030010000120</a:t>
                      </a:r>
                      <a:endParaRPr lang="ru-RU" sz="1200" b="0"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 Плата за сбросы загрязняющих веществ в водные объекты</a:t>
                      </a:r>
                      <a:endParaRPr lang="ru-RU" sz="11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500,0</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341,1</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68,2</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2508">
                <a:tc>
                  <a:txBody>
                    <a:bodyPr/>
                    <a:lstStyle/>
                    <a:p>
                      <a:pPr algn="ctr" fontAlgn="ctr"/>
                      <a:r>
                        <a:rPr lang="ru-RU" sz="1200" b="0" i="0" u="none" strike="noStrike" dirty="0" smtClean="0">
                          <a:solidFill>
                            <a:schemeClr val="accent1">
                              <a:lumMod val="75000"/>
                            </a:schemeClr>
                          </a:solidFill>
                          <a:effectLst/>
                          <a:latin typeface="Times New Roman"/>
                        </a:rPr>
                        <a:t>000 11201040010000120</a:t>
                      </a:r>
                      <a:endParaRPr lang="ru-RU" sz="1200" b="0"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Плата за размещение отходов производства и потребления</a:t>
                      </a:r>
                      <a:endParaRPr lang="ru-RU" sz="11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404,0</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146,1</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36,2</a:t>
                      </a:r>
                      <a:endParaRPr lang="ru-RU" sz="12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2252">
                <a:tc>
                  <a:txBody>
                    <a:bodyPr/>
                    <a:lstStyle/>
                    <a:p>
                      <a:pPr algn="ctr" fontAlgn="ctr"/>
                      <a:r>
                        <a:rPr lang="ru-RU" sz="1100" b="1" i="0" u="none" strike="noStrike" dirty="0" smtClean="0">
                          <a:solidFill>
                            <a:schemeClr val="accent1">
                              <a:lumMod val="75000"/>
                            </a:schemeClr>
                          </a:solidFill>
                          <a:effectLst/>
                          <a:latin typeface="Times New Roman"/>
                        </a:rPr>
                        <a:t>000 11300000000000000</a:t>
                      </a:r>
                      <a:endParaRPr lang="ru-RU" sz="1100" b="1"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Доходы от оказания платных услуг и компенсации затрат государства</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18 195,1</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18 283,6</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100,5</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7461">
                <a:tc>
                  <a:txBody>
                    <a:bodyPr/>
                    <a:lstStyle/>
                    <a:p>
                      <a:pPr algn="ctr" fontAlgn="ctr"/>
                      <a:r>
                        <a:rPr lang="ru-RU" sz="1100" b="1" i="0" u="none" strike="noStrike" dirty="0" smtClean="0">
                          <a:solidFill>
                            <a:schemeClr val="accent1">
                              <a:lumMod val="75000"/>
                            </a:schemeClr>
                          </a:solidFill>
                          <a:effectLst/>
                          <a:latin typeface="Times New Roman"/>
                        </a:rPr>
                        <a:t>000 11301000000000130</a:t>
                      </a:r>
                      <a:endParaRPr lang="ru-RU" sz="1100" b="1" i="0" u="none" strike="noStrike" dirty="0">
                        <a:solidFill>
                          <a:schemeClr val="accent1">
                            <a:lumMod val="75000"/>
                          </a:schemeClr>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Доходы от оказания платных услуг (работ</a:t>
                      </a:r>
                      <a:r>
                        <a:rPr lang="ru-RU" sz="1100" b="0"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100" b="0"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12 924,1</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13 033,9</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100,8</a:t>
                      </a:r>
                      <a:endParaRPr lang="ru-RU" sz="11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256772335"/>
              </p:ext>
            </p:extLst>
          </p:nvPr>
        </p:nvGraphicFramePr>
        <p:xfrm>
          <a:off x="641350" y="657225"/>
          <a:ext cx="8629650" cy="5248074"/>
        </p:xfrm>
        <a:graphic>
          <a:graphicData uri="http://schemas.openxmlformats.org/drawingml/2006/table">
            <a:tbl>
              <a:tblPr/>
              <a:tblGrid>
                <a:gridCol w="1897950">
                  <a:extLst>
                    <a:ext uri="{9D8B030D-6E8A-4147-A177-3AD203B41FA5}">
                      <a16:colId xmlns:a16="http://schemas.microsoft.com/office/drawing/2014/main" xmlns="" val="20000"/>
                    </a:ext>
                  </a:extLst>
                </a:gridCol>
                <a:gridCol w="3346394">
                  <a:extLst>
                    <a:ext uri="{9D8B030D-6E8A-4147-A177-3AD203B41FA5}">
                      <a16:colId xmlns:a16="http://schemas.microsoft.com/office/drawing/2014/main" xmlns="" val="20001"/>
                    </a:ext>
                  </a:extLst>
                </a:gridCol>
                <a:gridCol w="1040039">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1354667">
                  <a:extLst>
                    <a:ext uri="{9D8B030D-6E8A-4147-A177-3AD203B41FA5}">
                      <a16:colId xmlns:a16="http://schemas.microsoft.com/office/drawing/2014/main" xmlns="" val="20004"/>
                    </a:ext>
                  </a:extLst>
                </a:gridCol>
              </a:tblGrid>
              <a:tr h="919423">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2023год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736522">
                <a:tc>
                  <a:txBody>
                    <a:bodyPr/>
                    <a:lstStyle/>
                    <a:p>
                      <a:pPr algn="ctr" fontAlgn="ctr"/>
                      <a:r>
                        <a:rPr lang="ru-RU" sz="1200" b="0" i="0" u="none" strike="noStrike" dirty="0" smtClean="0">
                          <a:solidFill>
                            <a:srgbClr val="002060"/>
                          </a:solidFill>
                          <a:effectLst/>
                          <a:latin typeface="Times New Roman"/>
                        </a:rPr>
                        <a:t>000 11301530040000130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Плата за оказание услуг по присоединению объектов дорожного сервиса к автомобильным дорогам общего пользования местного значения, зачисляемая в бюджеты городских округов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21,2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0363">
                <a:tc>
                  <a:txBody>
                    <a:bodyPr/>
                    <a:lstStyle/>
                    <a:p>
                      <a:pPr algn="ctr" fontAlgn="ctr"/>
                      <a:r>
                        <a:rPr lang="ru-RU" sz="1200" b="0" i="0" u="none" strike="noStrike" dirty="0" smtClean="0">
                          <a:solidFill>
                            <a:srgbClr val="002060"/>
                          </a:solidFill>
                          <a:effectLst/>
                          <a:latin typeface="Times New Roman"/>
                        </a:rPr>
                        <a:t>000 11301990000000130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Прочие доходы от оказания платных услуг (работ)</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12 924,1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13 012,8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3633">
                <a:tc>
                  <a:txBody>
                    <a:bodyPr/>
                    <a:lstStyle/>
                    <a:p>
                      <a:pPr algn="ctr" fontAlgn="ctr"/>
                      <a:r>
                        <a:rPr lang="ru-RU" sz="1200" b="0" i="0" u="none" strike="noStrike" dirty="0" smtClean="0">
                          <a:solidFill>
                            <a:srgbClr val="002060"/>
                          </a:solidFill>
                          <a:effectLst/>
                          <a:latin typeface="Times New Roman"/>
                        </a:rPr>
                        <a:t>000 11301994040000130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Прочие доходы от оказания платных услуг (работ) получателями средств бюджетов городских округов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12 924,1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13 012,87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3633">
                <a:tc>
                  <a:txBody>
                    <a:bodyPr/>
                    <a:lstStyle/>
                    <a:p>
                      <a:pPr algn="ctr" fontAlgn="ctr"/>
                      <a:r>
                        <a:rPr lang="ru-RU" sz="1200" b="0" i="0" u="none" strike="noStrike" dirty="0" smtClean="0">
                          <a:solidFill>
                            <a:srgbClr val="002060"/>
                          </a:solidFill>
                          <a:effectLst/>
                          <a:latin typeface="Times New Roman"/>
                        </a:rPr>
                        <a:t>000 11301994040100130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Прочие доходы от оказания платных услуг (работ) получателями средств бюджетов городских округов МКУ «МФЦ городского округа Чехов»</a:t>
                      </a:r>
                    </a:p>
                    <a:p>
                      <a:pPr algn="l"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9 151,4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9 102,2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3633">
                <a:tc>
                  <a:txBody>
                    <a:bodyPr/>
                    <a:lstStyle/>
                    <a:p>
                      <a:pPr algn="ctr" fontAlgn="ctr"/>
                      <a:r>
                        <a:rPr lang="ru-RU" sz="1200" b="0" i="0" u="none" strike="noStrike" dirty="0" smtClean="0">
                          <a:solidFill>
                            <a:srgbClr val="002060"/>
                          </a:solidFill>
                          <a:effectLst/>
                          <a:latin typeface="Times New Roman"/>
                        </a:rPr>
                        <a:t>000 11301994040301130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Прочие доходы от оказания платных услуг МКУ «Единая дежурно-диспетчерская служба»</a:t>
                      </a:r>
                    </a:p>
                    <a:p>
                      <a:pPr algn="l"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2 004,0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2 167,5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108,2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85187">
                <a:tc>
                  <a:txBody>
                    <a:bodyPr/>
                    <a:lstStyle/>
                    <a:p>
                      <a:pPr algn="ctr" fontAlgn="ctr"/>
                      <a:r>
                        <a:rPr lang="ru-RU" sz="1200" b="0" i="0" u="none" strike="noStrike" dirty="0" smtClean="0">
                          <a:solidFill>
                            <a:srgbClr val="002060"/>
                          </a:solidFill>
                          <a:effectLst/>
                          <a:latin typeface="Times New Roman"/>
                        </a:rPr>
                        <a:t>000 11301994040502130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Прочие доходы от оказания платных услуг МКУ «Ритуал-Чехов» (плата за оформление родственных, почетных, воинских захоронений, созданных с 1 августа 2004 года по 30 июня 2020 года включительно, превышающих установленный ОМСУ размер данных мест захоронений, как семейные (родовые) захоронения)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1 768,7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1 743,1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98,6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278848134"/>
              </p:ext>
            </p:extLst>
          </p:nvPr>
        </p:nvGraphicFramePr>
        <p:xfrm>
          <a:off x="660400" y="390525"/>
          <a:ext cx="8610600" cy="5969523"/>
        </p:xfrm>
        <a:graphic>
          <a:graphicData uri="http://schemas.openxmlformats.org/drawingml/2006/table">
            <a:tbl>
              <a:tblPr/>
              <a:tblGrid>
                <a:gridCol w="2074333">
                  <a:extLst>
                    <a:ext uri="{9D8B030D-6E8A-4147-A177-3AD203B41FA5}">
                      <a16:colId xmlns:a16="http://schemas.microsoft.com/office/drawing/2014/main" xmlns="" val="20000"/>
                    </a:ext>
                  </a:extLst>
                </a:gridCol>
                <a:gridCol w="2713206">
                  <a:extLst>
                    <a:ext uri="{9D8B030D-6E8A-4147-A177-3AD203B41FA5}">
                      <a16:colId xmlns:a16="http://schemas.microsoft.com/office/drawing/2014/main" xmlns="" val="20001"/>
                    </a:ext>
                  </a:extLst>
                </a:gridCol>
                <a:gridCol w="1223794">
                  <a:extLst>
                    <a:ext uri="{9D8B030D-6E8A-4147-A177-3AD203B41FA5}">
                      <a16:colId xmlns:a16="http://schemas.microsoft.com/office/drawing/2014/main" xmlns="" val="20002"/>
                    </a:ext>
                  </a:extLst>
                </a:gridCol>
                <a:gridCol w="1236134">
                  <a:extLst>
                    <a:ext uri="{9D8B030D-6E8A-4147-A177-3AD203B41FA5}">
                      <a16:colId xmlns:a16="http://schemas.microsoft.com/office/drawing/2014/main" xmlns="" val="20003"/>
                    </a:ext>
                  </a:extLst>
                </a:gridCol>
                <a:gridCol w="1363133">
                  <a:extLst>
                    <a:ext uri="{9D8B030D-6E8A-4147-A177-3AD203B41FA5}">
                      <a16:colId xmlns:a16="http://schemas.microsoft.com/office/drawing/2014/main" xmlns="" val="20004"/>
                    </a:ext>
                  </a:extLst>
                </a:gridCol>
              </a:tblGrid>
              <a:tr h="919566">
                <a:tc>
                  <a:txBody>
                    <a:bodyPr/>
                    <a:lstStyle/>
                    <a:p>
                      <a:pPr algn="ctr" fontAlgn="ctr"/>
                      <a:r>
                        <a:rPr lang="ru-RU" sz="1200" b="1" i="0" u="none" strike="noStrike" dirty="0">
                          <a:solidFill>
                            <a:srgbClr val="002060"/>
                          </a:solidFill>
                          <a:effectLst/>
                          <a:latin typeface="Times New Roman"/>
                        </a:rPr>
                        <a:t>Код бюджетной </a:t>
                      </a:r>
                      <a:r>
                        <a:rPr lang="ru-RU" sz="1200" b="1" i="0" u="none" strike="noStrike" dirty="0" smtClean="0">
                          <a:solidFill>
                            <a:srgbClr val="002060"/>
                          </a:solidFill>
                          <a:effectLst/>
                          <a:latin typeface="Times New Roman"/>
                        </a:rPr>
                        <a:t>классификации</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81559">
                <a:tc>
                  <a:txBody>
                    <a:bodyPr/>
                    <a:lstStyle/>
                    <a:p>
                      <a:pPr algn="ctr" fontAlgn="ctr"/>
                      <a:r>
                        <a:rPr lang="ru-RU" sz="1200" b="1" i="0" u="none" strike="noStrike" dirty="0" smtClean="0">
                          <a:solidFill>
                            <a:srgbClr val="002060"/>
                          </a:solidFill>
                          <a:effectLst/>
                          <a:latin typeface="Times New Roman"/>
                        </a:rPr>
                        <a:t>000 11302000000000130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Доходы от компенсации затрат государства</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5 271,0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5 249,7</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99,6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80534">
                <a:tc>
                  <a:txBody>
                    <a:bodyPr/>
                    <a:lstStyle/>
                    <a:p>
                      <a:pPr algn="ctr" fontAlgn="ctr"/>
                      <a:r>
                        <a:rPr lang="ru-RU" sz="1200" b="0" i="0" u="none" strike="noStrike" dirty="0" smtClean="0">
                          <a:solidFill>
                            <a:srgbClr val="002060"/>
                          </a:solidFill>
                          <a:effectLst/>
                          <a:latin typeface="Times New Roman"/>
                        </a:rPr>
                        <a:t>000 11302990000001130</a:t>
                      </a:r>
                      <a:endParaRPr lang="ru-RU" sz="1200" b="0"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округов (компенсация затрат на захоронение по гарантированному перечню)</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757,0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738,0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8066">
                <a:tc>
                  <a:txBody>
                    <a:bodyPr/>
                    <a:lstStyle/>
                    <a:p>
                      <a:pPr algn="ctr" fontAlgn="ctr"/>
                      <a:r>
                        <a:rPr lang="ru-RU" sz="1200" b="0" i="0" u="none" strike="noStrike" dirty="0" smtClean="0">
                          <a:solidFill>
                            <a:srgbClr val="002060"/>
                          </a:solidFill>
                          <a:effectLst/>
                          <a:latin typeface="Times New Roman"/>
                        </a:rPr>
                        <a:t>000 11302994040002130</a:t>
                      </a:r>
                      <a:endParaRPr lang="ru-RU" sz="1200" b="0"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Прочие доходы от компенсации затрат бюджетов городских округов (прочие)</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4 514,0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4 511,7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2600">
                <a:tc>
                  <a:txBody>
                    <a:bodyPr/>
                    <a:lstStyle/>
                    <a:p>
                      <a:pPr algn="ctr" fontAlgn="ctr"/>
                      <a:r>
                        <a:rPr lang="ru-RU" sz="1200" b="1" i="0" u="none" strike="noStrike" dirty="0" smtClean="0">
                          <a:solidFill>
                            <a:srgbClr val="002060"/>
                          </a:solidFill>
                          <a:effectLst/>
                          <a:latin typeface="Times New Roman"/>
                        </a:rPr>
                        <a:t>000 11400000000000000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205 028,6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206 277,2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100,6</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5667">
                <a:tc>
                  <a:txBody>
                    <a:bodyPr/>
                    <a:lstStyle/>
                    <a:p>
                      <a:pPr algn="ctr" fontAlgn="ctr"/>
                      <a:r>
                        <a:rPr lang="ru-RU" sz="1200" b="0" i="0" u="none" strike="noStrike" dirty="0" smtClean="0">
                          <a:solidFill>
                            <a:srgbClr val="002060"/>
                          </a:solidFill>
                          <a:effectLst/>
                          <a:latin typeface="Times New Roman"/>
                        </a:rPr>
                        <a:t>000 11401000000000410</a:t>
                      </a:r>
                      <a:endParaRPr lang="ru-RU" sz="1200" b="0"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продажи квартир</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44 086,5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44 086,5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3719">
                <a:tc>
                  <a:txBody>
                    <a:bodyPr/>
                    <a:lstStyle/>
                    <a:p>
                      <a:pPr algn="ctr" fontAlgn="ctr"/>
                      <a:r>
                        <a:rPr lang="ru-RU" sz="1200" b="0" i="0" u="none" strike="noStrike" dirty="0" smtClean="0">
                          <a:solidFill>
                            <a:srgbClr val="002060"/>
                          </a:solidFill>
                          <a:effectLst/>
                          <a:latin typeface="Times New Roman"/>
                        </a:rPr>
                        <a:t>000 11403000000000410</a:t>
                      </a:r>
                      <a:endParaRPr lang="ru-RU" sz="1200" b="0"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реализации имущества, находящегося в государственной и муниципальной собственности </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9 690,0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9 692,2 </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086609">
                <a:tc>
                  <a:txBody>
                    <a:bodyPr/>
                    <a:lstStyle/>
                    <a:p>
                      <a:pPr algn="ctr" fontAlgn="ctr"/>
                      <a:r>
                        <a:rPr lang="ru-RU" sz="1200" b="0" i="0" u="none" strike="noStrike" dirty="0" smtClean="0">
                          <a:solidFill>
                            <a:srgbClr val="002060"/>
                          </a:solidFill>
                          <a:effectLst/>
                          <a:latin typeface="Times New Roman"/>
                        </a:rPr>
                        <a:t>000 11402043040000410</a:t>
                      </a:r>
                      <a:endParaRPr lang="ru-RU" sz="1200" b="0"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реализации иного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9 690,0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590,0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917749608"/>
              </p:ext>
            </p:extLst>
          </p:nvPr>
        </p:nvGraphicFramePr>
        <p:xfrm>
          <a:off x="641350" y="657225"/>
          <a:ext cx="8629650" cy="5529886"/>
        </p:xfrm>
        <a:graphic>
          <a:graphicData uri="http://schemas.openxmlformats.org/drawingml/2006/table">
            <a:tbl>
              <a:tblPr/>
              <a:tblGrid>
                <a:gridCol w="1897950">
                  <a:extLst>
                    <a:ext uri="{9D8B030D-6E8A-4147-A177-3AD203B41FA5}">
                      <a16:colId xmlns:a16="http://schemas.microsoft.com/office/drawing/2014/main" xmlns="" val="20000"/>
                    </a:ext>
                  </a:extLst>
                </a:gridCol>
                <a:gridCol w="3064285">
                  <a:extLst>
                    <a:ext uri="{9D8B030D-6E8A-4147-A177-3AD203B41FA5}">
                      <a16:colId xmlns:a16="http://schemas.microsoft.com/office/drawing/2014/main" xmlns="" val="20001"/>
                    </a:ext>
                  </a:extLst>
                </a:gridCol>
                <a:gridCol w="1152815">
                  <a:extLst>
                    <a:ext uri="{9D8B030D-6E8A-4147-A177-3AD203B41FA5}">
                      <a16:colId xmlns:a16="http://schemas.microsoft.com/office/drawing/2014/main" xmlns="" val="20002"/>
                    </a:ext>
                  </a:extLst>
                </a:gridCol>
                <a:gridCol w="1202267">
                  <a:extLst>
                    <a:ext uri="{9D8B030D-6E8A-4147-A177-3AD203B41FA5}">
                      <a16:colId xmlns:a16="http://schemas.microsoft.com/office/drawing/2014/main" xmlns="" val="20003"/>
                    </a:ext>
                  </a:extLst>
                </a:gridCol>
                <a:gridCol w="1312333">
                  <a:extLst>
                    <a:ext uri="{9D8B030D-6E8A-4147-A177-3AD203B41FA5}">
                      <a16:colId xmlns:a16="http://schemas.microsoft.com/office/drawing/2014/main" xmlns="" val="20004"/>
                    </a:ext>
                  </a:extLst>
                </a:gridCol>
              </a:tblGrid>
              <a:tr h="919450">
                <a:tc>
                  <a:txBody>
                    <a:bodyPr/>
                    <a:lstStyle/>
                    <a:p>
                      <a:pPr algn="ctr" fontAlgn="ctr"/>
                      <a:r>
                        <a:rPr lang="ru-RU" sz="1200" b="1" i="0" u="none" strike="noStrike" dirty="0" smtClean="0">
                          <a:solidFill>
                            <a:srgbClr val="002060"/>
                          </a:solidFill>
                          <a:effectLst/>
                          <a:latin typeface="Times New Roman"/>
                        </a:rPr>
                        <a:t>Код бюджетной 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53650">
                <a:tc>
                  <a:txBody>
                    <a:bodyPr/>
                    <a:lstStyle/>
                    <a:p>
                      <a:pPr algn="ctr" fontAlgn="ctr"/>
                      <a:r>
                        <a:rPr lang="ru-RU" sz="1200" b="0" i="0" u="none" strike="noStrike" dirty="0" smtClean="0">
                          <a:solidFill>
                            <a:srgbClr val="002060"/>
                          </a:solidFill>
                          <a:effectLst/>
                          <a:latin typeface="Times New Roman"/>
                        </a:rPr>
                        <a:t>000 11406000000000430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38 752,1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39</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545,8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36543">
                <a:tc>
                  <a:txBody>
                    <a:bodyPr/>
                    <a:lstStyle/>
                    <a:p>
                      <a:pPr algn="ctr" fontAlgn="ctr"/>
                      <a:r>
                        <a:rPr lang="ru-RU" sz="1200" b="0" i="0" u="none" strike="noStrike" dirty="0" smtClean="0">
                          <a:solidFill>
                            <a:srgbClr val="002060"/>
                          </a:solidFill>
                          <a:effectLst/>
                          <a:latin typeface="Times New Roman"/>
                        </a:rPr>
                        <a:t>000 11406012040000430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Доходы от продажи земельных участков, государственная собственность на которые не разграничена и которые расположены в границах городских округов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37 084,6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37 881,3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3650">
                <a:tc>
                  <a:txBody>
                    <a:bodyPr/>
                    <a:lstStyle/>
                    <a:p>
                      <a:pPr algn="ctr" fontAlgn="ctr"/>
                      <a:r>
                        <a:rPr lang="ru-RU" sz="1200" b="0" i="0" u="none" strike="noStrike" dirty="0" smtClean="0">
                          <a:solidFill>
                            <a:srgbClr val="002060"/>
                          </a:solidFill>
                          <a:effectLst/>
                          <a:latin typeface="Times New Roman"/>
                        </a:rPr>
                        <a:t>000 11406024040000430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собственности городских округов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1 664,5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1 664,5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36543">
                <a:tc>
                  <a:txBody>
                    <a:bodyPr/>
                    <a:lstStyle/>
                    <a:p>
                      <a:pPr algn="ctr" fontAlgn="ctr"/>
                      <a:r>
                        <a:rPr lang="ru-RU" sz="1200" b="0" i="0" u="none" strike="noStrike" dirty="0" smtClean="0">
                          <a:solidFill>
                            <a:srgbClr val="002060"/>
                          </a:solidFill>
                          <a:effectLst/>
                          <a:latin typeface="Times New Roman"/>
                        </a:rPr>
                        <a:t>000 11406310000000430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Плата за увеличение площади земельных участков, находящихся в частной собственности, в результате перераспределения таких земельных участков </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112 500,0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112 952,7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19437">
                <a:tc>
                  <a:txBody>
                    <a:bodyPr/>
                    <a:lstStyle/>
                    <a:p>
                      <a:pPr algn="ctr" fontAlgn="ctr"/>
                      <a:r>
                        <a:rPr lang="ru-RU" sz="1200" b="0" i="0" u="none" strike="noStrike" dirty="0" smtClean="0">
                          <a:solidFill>
                            <a:srgbClr val="002060"/>
                          </a:solidFill>
                          <a:effectLst/>
                          <a:latin typeface="Times New Roman"/>
                        </a:rPr>
                        <a:t>000 11406312040000430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112</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500,0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112 952,7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4165">
                <a:tc>
                  <a:txBody>
                    <a:bodyPr/>
                    <a:lstStyle/>
                    <a:p>
                      <a:pPr algn="ctr" fontAlgn="ctr"/>
                      <a:r>
                        <a:rPr lang="ru-RU" sz="1200" b="1" i="0" u="none" strike="noStrike" dirty="0" smtClean="0">
                          <a:solidFill>
                            <a:srgbClr val="002060"/>
                          </a:solidFill>
                          <a:effectLst/>
                          <a:latin typeface="Times New Roman"/>
                        </a:rPr>
                        <a:t>000 11600000000000000</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Штрафы, санкции, возмещение ущерба</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89 518,3</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86 188,5</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96,3</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53650">
                <a:tc>
                  <a:txBody>
                    <a:bodyPr/>
                    <a:lstStyle/>
                    <a:p>
                      <a:pPr algn="ctr" fontAlgn="ctr"/>
                      <a:r>
                        <a:rPr lang="ru-RU" sz="1200" b="0" i="0" u="none" strike="noStrike" dirty="0" smtClean="0">
                          <a:solidFill>
                            <a:srgbClr val="002060"/>
                          </a:solidFill>
                          <a:effectLst/>
                          <a:latin typeface="Times New Roman"/>
                        </a:rPr>
                        <a:t>000 11601000010000140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Административные штрафы, установленные Кодексом Российской Федерации об административных правонарушениях</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7 608,0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3 887,4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51,1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3189852582"/>
              </p:ext>
            </p:extLst>
          </p:nvPr>
        </p:nvGraphicFramePr>
        <p:xfrm>
          <a:off x="785284" y="657225"/>
          <a:ext cx="8875183" cy="5964954"/>
        </p:xfrm>
        <a:graphic>
          <a:graphicData uri="http://schemas.openxmlformats.org/drawingml/2006/table">
            <a:tbl>
              <a:tblPr/>
              <a:tblGrid>
                <a:gridCol w="1897950">
                  <a:extLst>
                    <a:ext uri="{9D8B030D-6E8A-4147-A177-3AD203B41FA5}">
                      <a16:colId xmlns:a16="http://schemas.microsoft.com/office/drawing/2014/main" xmlns="" val="20000"/>
                    </a:ext>
                  </a:extLst>
                </a:gridCol>
                <a:gridCol w="3677142">
                  <a:extLst>
                    <a:ext uri="{9D8B030D-6E8A-4147-A177-3AD203B41FA5}">
                      <a16:colId xmlns:a16="http://schemas.microsoft.com/office/drawing/2014/main" xmlns="" val="20001"/>
                    </a:ext>
                  </a:extLst>
                </a:gridCol>
                <a:gridCol w="1115691">
                  <a:extLst>
                    <a:ext uri="{9D8B030D-6E8A-4147-A177-3AD203B41FA5}">
                      <a16:colId xmlns:a16="http://schemas.microsoft.com/office/drawing/2014/main" xmlns="" val="20002"/>
                    </a:ext>
                  </a:extLst>
                </a:gridCol>
                <a:gridCol w="11176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tblGrid>
              <a:tr h="919259">
                <a:tc>
                  <a:txBody>
                    <a:bodyPr/>
                    <a:lstStyle/>
                    <a:p>
                      <a:pPr algn="ctr" fontAlgn="ctr"/>
                      <a:r>
                        <a:rPr lang="ru-RU" sz="1200" b="1" i="0" u="none" strike="noStrike" dirty="0" smtClean="0">
                          <a:solidFill>
                            <a:srgbClr val="002060"/>
                          </a:solidFill>
                          <a:effectLst/>
                          <a:latin typeface="Times New Roman"/>
                        </a:rPr>
                        <a:t>Код бюджетной 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1"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53601">
                <a:tc>
                  <a:txBody>
                    <a:bodyPr/>
                    <a:lstStyle/>
                    <a:p>
                      <a:pPr algn="ctr" fontAlgn="ctr"/>
                      <a:r>
                        <a:rPr lang="ru-RU" sz="1200" b="0" i="0" u="none" strike="noStrike" dirty="0" smtClean="0">
                          <a:solidFill>
                            <a:srgbClr val="002060"/>
                          </a:solidFill>
                          <a:effectLst/>
                          <a:latin typeface="Times New Roman"/>
                        </a:rPr>
                        <a:t>000 11601050010000140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5 Кодекса Российской Федерации об административных правонарушениях</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97386">
                <a:tc>
                  <a:txBody>
                    <a:bodyPr/>
                    <a:lstStyle/>
                    <a:p>
                      <a:pPr algn="ctr" fontAlgn="ctr"/>
                      <a:r>
                        <a:rPr lang="ru-RU" sz="1200" b="0" i="0" u="none" strike="noStrike" dirty="0" smtClean="0">
                          <a:solidFill>
                            <a:schemeClr val="bg2">
                              <a:lumMod val="25000"/>
                            </a:schemeClr>
                          </a:solidFill>
                          <a:effectLst/>
                          <a:latin typeface="Times New Roman"/>
                        </a:rPr>
                        <a:t>000 11601060010000140</a:t>
                      </a:r>
                      <a:endParaRPr lang="ru-RU" sz="1200" b="0" i="0" u="none" strike="noStrike" dirty="0">
                        <a:solidFill>
                          <a:schemeClr val="bg2">
                            <a:lumMod val="25000"/>
                          </a:schemeClr>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101,4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36479">
                <a:tc>
                  <a:txBody>
                    <a:bodyPr/>
                    <a:lstStyle/>
                    <a:p>
                      <a:pPr algn="ctr" fontAlgn="ctr"/>
                      <a:r>
                        <a:rPr lang="ru-RU" sz="1200" b="0" i="0" u="none" strike="noStrike" dirty="0" smtClean="0">
                          <a:solidFill>
                            <a:schemeClr val="bg2">
                              <a:lumMod val="25000"/>
                            </a:schemeClr>
                          </a:solidFill>
                          <a:effectLst/>
                          <a:latin typeface="Times New Roman"/>
                        </a:rPr>
                        <a:t>000 11601070010000140</a:t>
                      </a:r>
                      <a:endParaRPr lang="ru-RU" sz="1200" b="0" i="0" u="none" strike="noStrike" dirty="0">
                        <a:solidFill>
                          <a:schemeClr val="bg2">
                            <a:lumMod val="25000"/>
                          </a:schemeClr>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29,2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36,6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19357">
                <a:tc>
                  <a:txBody>
                    <a:bodyPr/>
                    <a:lstStyle/>
                    <a:p>
                      <a:pPr algn="ctr" fontAlgn="ctr"/>
                      <a:r>
                        <a:rPr lang="ru-RU" sz="1200" b="0" i="0" u="none" strike="noStrike" dirty="0" smtClean="0">
                          <a:solidFill>
                            <a:schemeClr val="bg2">
                              <a:lumMod val="25000"/>
                            </a:schemeClr>
                          </a:solidFill>
                          <a:effectLst/>
                          <a:latin typeface="Times New Roman"/>
                        </a:rPr>
                        <a:t>000 11601080010000140</a:t>
                      </a:r>
                      <a:endParaRPr lang="ru-RU" sz="1200" b="0" i="0" u="none" strike="noStrike" dirty="0">
                        <a:solidFill>
                          <a:schemeClr val="bg2">
                            <a:lumMod val="25000"/>
                          </a:schemeClr>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19357">
                <a:tc>
                  <a:txBody>
                    <a:bodyPr/>
                    <a:lstStyle/>
                    <a:p>
                      <a:pPr algn="ctr" fontAlgn="ctr"/>
                      <a:r>
                        <a:rPr lang="ru-RU" sz="1200" b="0" i="0" u="none" strike="noStrike" dirty="0" smtClean="0">
                          <a:solidFill>
                            <a:schemeClr val="bg2">
                              <a:lumMod val="25000"/>
                            </a:schemeClr>
                          </a:solidFill>
                          <a:effectLst/>
                          <a:latin typeface="Times New Roman"/>
                        </a:rPr>
                        <a:t>000 11601110010000140</a:t>
                      </a:r>
                      <a:endParaRPr lang="ru-RU" sz="1200" b="0" i="0" u="none" strike="noStrike" dirty="0">
                        <a:solidFill>
                          <a:schemeClr val="bg2">
                            <a:lumMod val="25000"/>
                          </a:schemeClr>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9 Кодекса Российской Федерации об административных правонарушениях, за административные правонарушения в промышленности, строительстве и энергетике</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15,2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36479">
                <a:tc>
                  <a:txBody>
                    <a:bodyPr/>
                    <a:lstStyle/>
                    <a:p>
                      <a:pPr algn="ctr" fontAlgn="ctr"/>
                      <a:r>
                        <a:rPr lang="ru-RU" sz="1200" b="0" i="0" u="none" strike="noStrike" dirty="0" smtClean="0">
                          <a:solidFill>
                            <a:schemeClr val="bg2">
                              <a:lumMod val="25000"/>
                            </a:schemeClr>
                          </a:solidFill>
                          <a:effectLst/>
                          <a:latin typeface="Times New Roman"/>
                        </a:rPr>
                        <a:t>000 11601130010000140</a:t>
                      </a:r>
                      <a:endParaRPr lang="ru-RU" sz="1200" b="0" i="0" u="none" strike="noStrike" dirty="0">
                        <a:solidFill>
                          <a:schemeClr val="bg2">
                            <a:lumMod val="25000"/>
                          </a:schemeClr>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Административные штрафы, установленные главой 13 Кодекса Российской Федерации об административных правонарушениях, за административные правонарушения в области связи и информации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7374" y="441332"/>
            <a:ext cx="4515502"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altLang="ru-RU" b="1" cap="all" dirty="0">
                <a:ln w="0"/>
                <a:solidFill>
                  <a:prstClr val="black"/>
                </a:solidFill>
                <a:effectLst>
                  <a:reflection blurRad="12700" stA="50000" endPos="50000" dist="5000" dir="5400000" sy="-100000" rotWithShape="0"/>
                </a:effectLst>
                <a:cs typeface="Times New Roman" pitchFamily="18" charset="0"/>
              </a:rPr>
              <a:t>ГОРОДСКОЙ ОКРУГ</a:t>
            </a:r>
          </a:p>
          <a:p>
            <a:pPr algn="ctr">
              <a:defRPr/>
            </a:pPr>
            <a:r>
              <a:rPr lang="ru-RU" altLang="ru-RU" b="1" cap="all" dirty="0">
                <a:ln w="0"/>
                <a:solidFill>
                  <a:prstClr val="black"/>
                </a:solidFill>
                <a:effectLst>
                  <a:reflection blurRad="12700" stA="50000" endPos="50000" dist="5000" dir="5400000" sy="-100000" rotWithShape="0"/>
                </a:effectLst>
                <a:cs typeface="Times New Roman" pitchFamily="18" charset="0"/>
              </a:rPr>
              <a:t> ЧЕХОВ</a:t>
            </a:r>
            <a:endParaRPr lang="ru-RU" b="1" cap="all" dirty="0">
              <a:ln w="0"/>
              <a:solidFill>
                <a:prstClr val="black"/>
              </a:solidFill>
              <a:effectLst>
                <a:reflection blurRad="12700" stA="50000" endPos="50000" dist="5000" dir="5400000" sy="-100000" rotWithShape="0"/>
              </a:effectLst>
            </a:endParaRPr>
          </a:p>
        </p:txBody>
      </p:sp>
      <p:pic>
        <p:nvPicPr>
          <p:cNvPr id="25603" name="Picture 31" descr="Чеховский муниципальный рай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3608388"/>
            <a:ext cx="3074988" cy="2676525"/>
          </a:xfrm>
          <a:prstGeom prst="rect">
            <a:avLst/>
          </a:prstGeom>
          <a:solidFill>
            <a:srgbClr val="FF3300"/>
          </a:solidFill>
          <a:ln w="12700">
            <a:solidFill>
              <a:schemeClr val="tx1"/>
            </a:solidFill>
            <a:miter lim="800000"/>
            <a:headEnd/>
            <a:tailEnd/>
          </a:ln>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441325"/>
            <a:ext cx="3074988" cy="26844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Прямоугольник 2"/>
          <p:cNvSpPr>
            <a:spLocks noChangeArrowheads="1"/>
          </p:cNvSpPr>
          <p:nvPr/>
        </p:nvSpPr>
        <p:spPr bwMode="auto">
          <a:xfrm>
            <a:off x="890588" y="1501775"/>
            <a:ext cx="4656137" cy="29543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defRPr/>
            </a:pPr>
            <a:r>
              <a:rPr lang="ru-RU" altLang="ru-RU" sz="1800" i="1" dirty="0" smtClean="0">
                <a:solidFill>
                  <a:schemeClr val="tx1">
                    <a:lumMod val="85000"/>
                    <a:lumOff val="15000"/>
                  </a:schemeClr>
                </a:solidFill>
                <a:cs typeface="Times New Roman" panose="02020603050405020304" pitchFamily="18" charset="0"/>
              </a:rPr>
              <a:t>•</a:t>
            </a:r>
            <a:r>
              <a:rPr lang="ru-RU" altLang="ru-RU" sz="1600" i="1" dirty="0" smtClean="0">
                <a:solidFill>
                  <a:schemeClr val="tx1">
                    <a:lumMod val="85000"/>
                    <a:lumOff val="15000"/>
                  </a:schemeClr>
                </a:solidFill>
                <a:cs typeface="Times New Roman" panose="02020603050405020304" pitchFamily="18" charset="0"/>
              </a:rPr>
              <a:t>  </a:t>
            </a:r>
            <a:r>
              <a:rPr lang="ru-RU" altLang="ru-RU" sz="1600" dirty="0" smtClean="0">
                <a:solidFill>
                  <a:srgbClr val="002060"/>
                </a:solidFill>
                <a:cs typeface="Times New Roman" panose="02020603050405020304" pitchFamily="18" charset="0"/>
              </a:rPr>
              <a:t>Площадь территории 866 км² </a:t>
            </a:r>
          </a:p>
          <a:p>
            <a:pPr algn="just" eaLnBrk="1" hangingPunct="1">
              <a:defRPr/>
            </a:pPr>
            <a:r>
              <a:rPr lang="ru-RU" altLang="ru-RU" sz="1800" dirty="0" smtClean="0">
                <a:solidFill>
                  <a:srgbClr val="002060"/>
                </a:solidFill>
                <a:cs typeface="Times New Roman" panose="02020603050405020304" pitchFamily="18" charset="0"/>
              </a:rPr>
              <a:t>•</a:t>
            </a:r>
            <a:r>
              <a:rPr lang="ru-RU" altLang="ru-RU" sz="1600" dirty="0" smtClean="0">
                <a:solidFill>
                  <a:srgbClr val="FF0000"/>
                </a:solidFill>
                <a:cs typeface="Times New Roman" panose="02020603050405020304" pitchFamily="18" charset="0"/>
              </a:rPr>
              <a:t> </a:t>
            </a:r>
            <a:r>
              <a:rPr lang="ru-RU" altLang="ru-RU" sz="1600" dirty="0" smtClean="0">
                <a:solidFill>
                  <a:srgbClr val="002060"/>
                </a:solidFill>
                <a:cs typeface="Times New Roman" panose="02020603050405020304" pitchFamily="18" charset="0"/>
              </a:rPr>
              <a:t>Численность </a:t>
            </a:r>
            <a:r>
              <a:rPr lang="ru-RU" altLang="ru-RU" sz="1600" dirty="0" smtClean="0">
                <a:solidFill>
                  <a:srgbClr val="002060"/>
                </a:solidFill>
                <a:cs typeface="Times New Roman" panose="02020603050405020304" pitchFamily="18" charset="0"/>
              </a:rPr>
              <a:t>населения на 01.01.2024 – 1</a:t>
            </a:r>
            <a:r>
              <a:rPr lang="en-US" altLang="ru-RU" sz="1600" dirty="0" smtClean="0">
                <a:solidFill>
                  <a:srgbClr val="002060"/>
                </a:solidFill>
                <a:cs typeface="Times New Roman" panose="02020603050405020304" pitchFamily="18" charset="0"/>
              </a:rPr>
              <a:t>46,9</a:t>
            </a:r>
            <a:r>
              <a:rPr lang="ru-RU" altLang="ru-RU" sz="1600" dirty="0" smtClean="0">
                <a:solidFill>
                  <a:srgbClr val="002060"/>
                </a:solidFill>
                <a:cs typeface="Times New Roman" panose="02020603050405020304" pitchFamily="18" charset="0"/>
              </a:rPr>
              <a:t> тыс. человек</a:t>
            </a:r>
          </a:p>
          <a:p>
            <a:pPr algn="just" eaLnBrk="1" hangingPunct="1">
              <a:defRPr/>
            </a:pPr>
            <a:r>
              <a:rPr lang="ru-RU" altLang="ru-RU" sz="1800" dirty="0" smtClean="0">
                <a:solidFill>
                  <a:srgbClr val="002060"/>
                </a:solidFill>
                <a:cs typeface="Times New Roman" panose="02020603050405020304" pitchFamily="18" charset="0"/>
              </a:rPr>
              <a:t>•</a:t>
            </a:r>
            <a:r>
              <a:rPr lang="ru-RU" altLang="ru-RU" sz="1600" dirty="0" smtClean="0">
                <a:solidFill>
                  <a:srgbClr val="002060"/>
                </a:solidFill>
                <a:cs typeface="Times New Roman" panose="02020603050405020304" pitchFamily="18" charset="0"/>
              </a:rPr>
              <a:t> </a:t>
            </a:r>
            <a:r>
              <a:rPr lang="ru-RU" altLang="ru-RU" sz="1600" dirty="0" smtClean="0">
                <a:solidFill>
                  <a:srgbClr val="002060"/>
                </a:solidFill>
                <a:cs typeface="Times New Roman" panose="02020603050405020304" pitchFamily="18" charset="0"/>
              </a:rPr>
              <a:t> В </a:t>
            </a:r>
            <a:r>
              <a:rPr lang="ru-RU" altLang="ru-RU" sz="1600" dirty="0" smtClean="0">
                <a:solidFill>
                  <a:srgbClr val="002060"/>
                </a:solidFill>
                <a:cs typeface="Times New Roman" panose="02020603050405020304" pitchFamily="18" charset="0"/>
              </a:rPr>
              <a:t>составе округа 146 населенных пунктов</a:t>
            </a:r>
          </a:p>
          <a:p>
            <a:pPr algn="just" eaLnBrk="1" hangingPunct="1">
              <a:defRPr/>
            </a:pPr>
            <a:r>
              <a:rPr lang="ru-RU" altLang="ru-RU" sz="1800" dirty="0" smtClean="0">
                <a:solidFill>
                  <a:srgbClr val="002060"/>
                </a:solidFill>
                <a:cs typeface="Times New Roman" panose="02020603050405020304" pitchFamily="18" charset="0"/>
              </a:rPr>
              <a:t>• </a:t>
            </a:r>
            <a:r>
              <a:rPr lang="ru-RU" altLang="ru-RU" sz="1600" dirty="0" smtClean="0">
                <a:solidFill>
                  <a:srgbClr val="002060"/>
                </a:solidFill>
                <a:cs typeface="Times New Roman" panose="02020603050405020304" pitchFamily="18" charset="0"/>
              </a:rPr>
              <a:t>Административный </a:t>
            </a:r>
            <a:r>
              <a:rPr lang="ru-RU" altLang="ru-RU" sz="1600" dirty="0" smtClean="0">
                <a:solidFill>
                  <a:srgbClr val="002060"/>
                </a:solidFill>
                <a:cs typeface="Times New Roman" panose="02020603050405020304" pitchFamily="18" charset="0"/>
              </a:rPr>
              <a:t>центр – город Чехов с населением 7</a:t>
            </a:r>
            <a:r>
              <a:rPr lang="en-US" altLang="ru-RU" sz="1600" dirty="0" smtClean="0">
                <a:solidFill>
                  <a:srgbClr val="002060"/>
                </a:solidFill>
                <a:cs typeface="Times New Roman" panose="02020603050405020304" pitchFamily="18" charset="0"/>
              </a:rPr>
              <a:t>0,8</a:t>
            </a:r>
            <a:r>
              <a:rPr lang="ru-RU" altLang="ru-RU" sz="1600" dirty="0" smtClean="0">
                <a:solidFill>
                  <a:srgbClr val="002060"/>
                </a:solidFill>
                <a:cs typeface="Times New Roman" panose="02020603050405020304" pitchFamily="18" charset="0"/>
              </a:rPr>
              <a:t> тыс. человек</a:t>
            </a:r>
          </a:p>
          <a:p>
            <a:pPr algn="just" eaLnBrk="1" hangingPunct="1">
              <a:defRPr/>
            </a:pPr>
            <a:r>
              <a:rPr lang="ru-RU" altLang="ru-RU" sz="1800" dirty="0" smtClean="0">
                <a:solidFill>
                  <a:srgbClr val="002060"/>
                </a:solidFill>
                <a:cs typeface="Times New Roman" panose="02020603050405020304" pitchFamily="18" charset="0"/>
              </a:rPr>
              <a:t>•</a:t>
            </a:r>
            <a:r>
              <a:rPr lang="ru-RU" altLang="ru-RU" sz="1600" dirty="0" smtClean="0">
                <a:solidFill>
                  <a:srgbClr val="FF0000"/>
                </a:solidFill>
                <a:cs typeface="Times New Roman" panose="02020603050405020304" pitchFamily="18" charset="0"/>
              </a:rPr>
              <a:t> </a:t>
            </a:r>
            <a:r>
              <a:rPr lang="ru-RU" altLang="ru-RU" sz="1600" dirty="0" smtClean="0">
                <a:solidFill>
                  <a:srgbClr val="002060"/>
                </a:solidFill>
                <a:cs typeface="Times New Roman" panose="02020603050405020304" pitchFamily="18" charset="0"/>
              </a:rPr>
              <a:t>Предприятий и организаций всех форм собственности, состоящих на налоговом учете </a:t>
            </a:r>
            <a:r>
              <a:rPr lang="ru-RU" altLang="ru-RU" sz="1600" dirty="0" err="1" smtClean="0">
                <a:solidFill>
                  <a:srgbClr val="002060"/>
                </a:solidFill>
                <a:cs typeface="Times New Roman" panose="02020603050405020304" pitchFamily="18" charset="0"/>
              </a:rPr>
              <a:t>зарегестрировано</a:t>
            </a:r>
            <a:r>
              <a:rPr lang="ru-RU" altLang="ru-RU" sz="1600" dirty="0" smtClean="0">
                <a:solidFill>
                  <a:srgbClr val="002060"/>
                </a:solidFill>
                <a:cs typeface="Times New Roman" panose="02020603050405020304" pitchFamily="18" charset="0"/>
              </a:rPr>
              <a:t>:  </a:t>
            </a:r>
          </a:p>
          <a:p>
            <a:pPr algn="just" eaLnBrk="1" hangingPunct="1">
              <a:defRPr/>
            </a:pPr>
            <a:r>
              <a:rPr lang="ru-RU" altLang="ru-RU" sz="1600" dirty="0" smtClean="0">
                <a:solidFill>
                  <a:srgbClr val="002060"/>
                </a:solidFill>
                <a:cs typeface="Times New Roman" panose="02020603050405020304" pitchFamily="18" charset="0"/>
              </a:rPr>
              <a:t>на 01.01.202</a:t>
            </a:r>
            <a:r>
              <a:rPr lang="en-US" altLang="ru-RU" sz="1600" dirty="0" smtClean="0">
                <a:solidFill>
                  <a:srgbClr val="002060"/>
                </a:solidFill>
                <a:cs typeface="Times New Roman" panose="02020603050405020304" pitchFamily="18" charset="0"/>
              </a:rPr>
              <a:t>3</a:t>
            </a:r>
            <a:r>
              <a:rPr lang="ru-RU" altLang="ru-RU" sz="1600" dirty="0" smtClean="0">
                <a:solidFill>
                  <a:srgbClr val="002060"/>
                </a:solidFill>
                <a:cs typeface="Times New Roman" panose="02020603050405020304" pitchFamily="18" charset="0"/>
              </a:rPr>
              <a:t> – 2 866 юридических лиц, </a:t>
            </a:r>
          </a:p>
          <a:p>
            <a:pPr algn="just" eaLnBrk="1" hangingPunct="1">
              <a:defRPr/>
            </a:pPr>
            <a:r>
              <a:rPr lang="ru-RU" altLang="ru-RU" sz="1600" dirty="0" smtClean="0">
                <a:solidFill>
                  <a:srgbClr val="002060"/>
                </a:solidFill>
                <a:cs typeface="Times New Roman" panose="02020603050405020304" pitchFamily="18" charset="0"/>
              </a:rPr>
              <a:t>3 378 индивидуальных </a:t>
            </a:r>
            <a:r>
              <a:rPr lang="ru-RU" altLang="ru-RU" sz="1600" dirty="0" smtClean="0">
                <a:solidFill>
                  <a:srgbClr val="002060"/>
                </a:solidFill>
                <a:cs typeface="Times New Roman" panose="02020603050405020304" pitchFamily="18" charset="0"/>
              </a:rPr>
              <a:t>предпринимателей.</a:t>
            </a:r>
            <a:endParaRPr lang="ru-RU" altLang="ru-RU" sz="1600" dirty="0" smtClean="0">
              <a:solidFill>
                <a:srgbClr val="002060"/>
              </a:solidFill>
              <a:cs typeface="Times New Roman" panose="02020603050405020304" pitchFamily="18" charset="0"/>
            </a:endParaRPr>
          </a:p>
        </p:txBody>
      </p:sp>
      <p:pic>
        <p:nvPicPr>
          <p:cNvPr id="2560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4705350"/>
            <a:ext cx="2074862" cy="15795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963" y="4705350"/>
            <a:ext cx="2163762" cy="15795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07963"/>
            <a:ext cx="738188" cy="97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3878798980"/>
              </p:ext>
            </p:extLst>
          </p:nvPr>
        </p:nvGraphicFramePr>
        <p:xfrm>
          <a:off x="641350" y="534078"/>
          <a:ext cx="8629649" cy="6247722"/>
        </p:xfrm>
        <a:graphic>
          <a:graphicData uri="http://schemas.openxmlformats.org/drawingml/2006/table">
            <a:tbl>
              <a:tblPr/>
              <a:tblGrid>
                <a:gridCol w="1897950">
                  <a:extLst>
                    <a:ext uri="{9D8B030D-6E8A-4147-A177-3AD203B41FA5}">
                      <a16:colId xmlns:a16="http://schemas.microsoft.com/office/drawing/2014/main" xmlns="" val="20000"/>
                    </a:ext>
                  </a:extLst>
                </a:gridCol>
                <a:gridCol w="3307482">
                  <a:extLst>
                    <a:ext uri="{9D8B030D-6E8A-4147-A177-3AD203B41FA5}">
                      <a16:colId xmlns:a16="http://schemas.microsoft.com/office/drawing/2014/main" xmlns="" val="20001"/>
                    </a:ext>
                  </a:extLst>
                </a:gridCol>
                <a:gridCol w="943605">
                  <a:extLst>
                    <a:ext uri="{9D8B030D-6E8A-4147-A177-3AD203B41FA5}">
                      <a16:colId xmlns:a16="http://schemas.microsoft.com/office/drawing/2014/main" xmlns="" val="20002"/>
                    </a:ext>
                  </a:extLst>
                </a:gridCol>
                <a:gridCol w="1117480">
                  <a:extLst>
                    <a:ext uri="{9D8B030D-6E8A-4147-A177-3AD203B41FA5}">
                      <a16:colId xmlns:a16="http://schemas.microsoft.com/office/drawing/2014/main" xmlns="" val="20003"/>
                    </a:ext>
                  </a:extLst>
                </a:gridCol>
                <a:gridCol w="1363132">
                  <a:extLst>
                    <a:ext uri="{9D8B030D-6E8A-4147-A177-3AD203B41FA5}">
                      <a16:colId xmlns:a16="http://schemas.microsoft.com/office/drawing/2014/main" xmlns="" val="20004"/>
                    </a:ext>
                  </a:extLst>
                </a:gridCol>
              </a:tblGrid>
              <a:tr h="96837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2060"/>
                          </a:solidFill>
                          <a:effectLst/>
                          <a:latin typeface="Times New Roman"/>
                        </a:rPr>
                        <a:t>Код бюджетной классификации</a:t>
                      </a:r>
                    </a:p>
                    <a:p>
                      <a:pPr algn="ctr" fontAlgn="ctr"/>
                      <a:endParaRPr lang="ru-RU" sz="1200" b="0" i="0" u="none" strike="noStrike" dirty="0">
                        <a:solidFill>
                          <a:srgbClr val="000000"/>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1102200">
                <a:tc>
                  <a:txBody>
                    <a:bodyPr/>
                    <a:lstStyle/>
                    <a:p>
                      <a:pPr algn="ctr" fontAlgn="ctr"/>
                      <a:r>
                        <a:rPr lang="ru-RU" sz="1200" b="0" i="0" u="none" strike="noStrike" dirty="0" smtClean="0">
                          <a:solidFill>
                            <a:schemeClr val="tx1"/>
                          </a:solidFill>
                          <a:effectLst/>
                          <a:latin typeface="Times New Roman"/>
                        </a:rPr>
                        <a:t>000 11601140010000140</a:t>
                      </a:r>
                      <a:endParaRPr lang="ru-RU" sz="1200" b="0" i="0" u="none" strike="noStrike" dirty="0">
                        <a:solidFill>
                          <a:schemeClr val="tx1"/>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1 200,0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115,3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02200">
                <a:tc>
                  <a:txBody>
                    <a:bodyPr/>
                    <a:lstStyle/>
                    <a:p>
                      <a:pPr algn="ctr" fontAlgn="ctr"/>
                      <a:r>
                        <a:rPr lang="ru-RU" sz="1200" b="0" i="0" u="none" strike="noStrike" dirty="0" smtClean="0">
                          <a:solidFill>
                            <a:schemeClr val="tx1"/>
                          </a:solidFill>
                          <a:effectLst/>
                          <a:latin typeface="Times New Roman"/>
                        </a:rPr>
                        <a:t>000 11601150010000140</a:t>
                      </a:r>
                      <a:endParaRPr lang="ru-RU" sz="1200" b="0" i="0" u="none" strike="noStrike" dirty="0">
                        <a:solidFill>
                          <a:schemeClr val="tx1"/>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32,6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203,6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19328">
                <a:tc>
                  <a:txBody>
                    <a:bodyPr/>
                    <a:lstStyle/>
                    <a:p>
                      <a:pPr algn="ctr" fontAlgn="ctr"/>
                      <a:r>
                        <a:rPr lang="ru-RU" sz="1200" b="0" i="0" u="none" strike="noStrike" dirty="0" smtClean="0">
                          <a:solidFill>
                            <a:schemeClr val="tx1"/>
                          </a:solidFill>
                          <a:effectLst/>
                          <a:latin typeface="Times New Roman"/>
                        </a:rPr>
                        <a:t>000 11601170010000140</a:t>
                      </a:r>
                      <a:endParaRPr lang="ru-RU" sz="1200" b="0" i="0" u="none" strike="noStrike" dirty="0">
                        <a:solidFill>
                          <a:schemeClr val="tx1"/>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19328">
                <a:tc>
                  <a:txBody>
                    <a:bodyPr/>
                    <a:lstStyle/>
                    <a:p>
                      <a:pPr algn="ctr" fontAlgn="ctr"/>
                      <a:r>
                        <a:rPr lang="ru-RU" sz="1200" b="0" i="0" u="none" strike="noStrike" dirty="0" smtClean="0">
                          <a:solidFill>
                            <a:schemeClr val="tx1"/>
                          </a:solidFill>
                          <a:effectLst/>
                          <a:latin typeface="Times New Roman"/>
                        </a:rPr>
                        <a:t>000 11601190010000140</a:t>
                      </a:r>
                      <a:endParaRPr lang="ru-RU" sz="1200" b="0" i="0" u="none" strike="noStrike" dirty="0">
                        <a:solidFill>
                          <a:schemeClr val="tx1"/>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3 662,0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55,9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79100">
                <a:tc>
                  <a:txBody>
                    <a:bodyPr/>
                    <a:lstStyle/>
                    <a:p>
                      <a:pPr algn="ctr" fontAlgn="ctr"/>
                      <a:r>
                        <a:rPr lang="ru-RU" sz="1200" b="0" i="0" u="none" strike="noStrike" dirty="0" smtClean="0">
                          <a:solidFill>
                            <a:schemeClr val="tx1"/>
                          </a:solidFill>
                          <a:effectLst/>
                          <a:latin typeface="Times New Roman"/>
                        </a:rPr>
                        <a:t>000 11601200010000140</a:t>
                      </a:r>
                      <a:endParaRPr lang="ru-RU" sz="1200" b="0" i="0" u="none" strike="noStrike" dirty="0">
                        <a:solidFill>
                          <a:schemeClr val="tx1"/>
                        </a:solidFill>
                        <a:effectLst/>
                        <a:latin typeface="Times New Roman"/>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2 650,0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3 492,3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131,8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399146040"/>
              </p:ext>
            </p:extLst>
          </p:nvPr>
        </p:nvGraphicFramePr>
        <p:xfrm>
          <a:off x="641350" y="617538"/>
          <a:ext cx="8629650" cy="6211134"/>
        </p:xfrm>
        <a:graphic>
          <a:graphicData uri="http://schemas.openxmlformats.org/drawingml/2006/table">
            <a:tbl>
              <a:tblPr/>
              <a:tblGrid>
                <a:gridCol w="1897950">
                  <a:extLst>
                    <a:ext uri="{9D8B030D-6E8A-4147-A177-3AD203B41FA5}">
                      <a16:colId xmlns:a16="http://schemas.microsoft.com/office/drawing/2014/main" xmlns="" val="20000"/>
                    </a:ext>
                  </a:extLst>
                </a:gridCol>
                <a:gridCol w="3297755">
                  <a:extLst>
                    <a:ext uri="{9D8B030D-6E8A-4147-A177-3AD203B41FA5}">
                      <a16:colId xmlns:a16="http://schemas.microsoft.com/office/drawing/2014/main" xmlns="" val="20001"/>
                    </a:ext>
                  </a:extLst>
                </a:gridCol>
                <a:gridCol w="1139478">
                  <a:extLst>
                    <a:ext uri="{9D8B030D-6E8A-4147-A177-3AD203B41FA5}">
                      <a16:colId xmlns:a16="http://schemas.microsoft.com/office/drawing/2014/main" xmlns="" val="20002"/>
                    </a:ext>
                  </a:extLst>
                </a:gridCol>
                <a:gridCol w="1024467">
                  <a:extLst>
                    <a:ext uri="{9D8B030D-6E8A-4147-A177-3AD203B41FA5}">
                      <a16:colId xmlns:a16="http://schemas.microsoft.com/office/drawing/2014/main" xmlns="" val="20003"/>
                    </a:ext>
                  </a:extLst>
                </a:gridCol>
                <a:gridCol w="1270000">
                  <a:extLst>
                    <a:ext uri="{9D8B030D-6E8A-4147-A177-3AD203B41FA5}">
                      <a16:colId xmlns:a16="http://schemas.microsoft.com/office/drawing/2014/main" xmlns="" val="20004"/>
                    </a:ext>
                  </a:extLst>
                </a:gridCol>
              </a:tblGrid>
              <a:tr h="958541">
                <a:tc>
                  <a:txBody>
                    <a:bodyPr/>
                    <a:lstStyle/>
                    <a:p>
                      <a:pPr algn="ctr" fontAlgn="ctr"/>
                      <a:r>
                        <a:rPr lang="ru-RU" sz="1200" b="1" i="0" u="none" strike="noStrike" dirty="0" smtClean="0">
                          <a:solidFill>
                            <a:srgbClr val="002060"/>
                          </a:solidFill>
                          <a:effectLst/>
                          <a:latin typeface="Times New Roman"/>
                        </a:rPr>
                        <a:t>Код бюджетной 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553617">
                <a:tc>
                  <a:txBody>
                    <a:bodyPr/>
                    <a:lstStyle/>
                    <a:p>
                      <a:pPr algn="ctr" fontAlgn="ctr"/>
                      <a:r>
                        <a:rPr lang="ru-RU" sz="1200" b="0" i="0" u="none" strike="noStrike" dirty="0" smtClean="0">
                          <a:solidFill>
                            <a:srgbClr val="002060"/>
                          </a:solidFill>
                          <a:effectLst/>
                          <a:latin typeface="Times New Roman"/>
                        </a:rPr>
                        <a:t>000 11602000020000140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Административные штрафы, установленные законами субъектов Российской Федерации об административных правонарушениях</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8 198,0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2 958,0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36,1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19383">
                <a:tc>
                  <a:txBody>
                    <a:bodyPr/>
                    <a:lstStyle/>
                    <a:p>
                      <a:pPr algn="ctr" fontAlgn="ctr"/>
                      <a:r>
                        <a:rPr lang="ru-RU" sz="1200" b="0" i="0" u="none" strike="noStrike" dirty="0" smtClean="0">
                          <a:solidFill>
                            <a:srgbClr val="002060"/>
                          </a:solidFill>
                          <a:effectLst/>
                          <a:latin typeface="Times New Roman"/>
                        </a:rPr>
                        <a:t>000 11607000000000140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8 976,4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9 720,7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108,3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3617">
                <a:tc>
                  <a:txBody>
                    <a:bodyPr/>
                    <a:lstStyle/>
                    <a:p>
                      <a:pPr algn="ctr" fontAlgn="ctr"/>
                      <a:r>
                        <a:rPr lang="ru-RU" sz="1200" b="0" i="0" u="none" strike="noStrike" dirty="0" smtClean="0">
                          <a:solidFill>
                            <a:srgbClr val="002060"/>
                          </a:solidFill>
                          <a:effectLst/>
                          <a:latin typeface="Times New Roman"/>
                        </a:rPr>
                        <a:t>000 11607010040000140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Штрафы, неустойки, пени, уплаченные в случае просрочки исполнения поставщиком (подрядчиком, исполнителем)</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2 424,0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3 093,8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127,6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6500">
                <a:tc>
                  <a:txBody>
                    <a:bodyPr/>
                    <a:lstStyle/>
                    <a:p>
                      <a:pPr algn="ctr" fontAlgn="ctr"/>
                      <a:r>
                        <a:rPr lang="ru-RU" sz="1200" b="0" i="0" u="none" strike="noStrike" dirty="0" smtClean="0">
                          <a:solidFill>
                            <a:srgbClr val="002060"/>
                          </a:solidFill>
                          <a:effectLst/>
                          <a:latin typeface="Times New Roman"/>
                        </a:rPr>
                        <a:t>000 11607090040000140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6 552,4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6 626,8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101,1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0734">
                <a:tc>
                  <a:txBody>
                    <a:bodyPr/>
                    <a:lstStyle/>
                    <a:p>
                      <a:pPr algn="ctr" fontAlgn="ctr"/>
                      <a:r>
                        <a:rPr lang="ru-RU" sz="1200" b="0" i="0" u="none" strike="noStrike" dirty="0" smtClean="0">
                          <a:solidFill>
                            <a:srgbClr val="002060"/>
                          </a:solidFill>
                          <a:effectLst/>
                          <a:latin typeface="Times New Roman"/>
                        </a:rPr>
                        <a:t>000 11610000000000140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Платежи в целях возмещения причиненного ущерба (убытков)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53 335,9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55 159,0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103,4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36500">
                <a:tc>
                  <a:txBody>
                    <a:bodyPr/>
                    <a:lstStyle/>
                    <a:p>
                      <a:pPr algn="ctr" fontAlgn="ctr"/>
                      <a:r>
                        <a:rPr lang="ru-RU" sz="1200" b="0" i="0" u="none" strike="noStrike" dirty="0" smtClean="0">
                          <a:solidFill>
                            <a:srgbClr val="002060"/>
                          </a:solidFill>
                          <a:effectLst/>
                          <a:latin typeface="Times New Roman"/>
                        </a:rPr>
                        <a:t>000 11610030040000140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Платежи по искам о возмещении ущерба, а также платежи, уплачиваемые при добровольном возмещении ущерба, причиненного муниципальному имуществу городского округа </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47 500,0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49 132,7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103,4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02035">
                <a:tc>
                  <a:txBody>
                    <a:bodyPr/>
                    <a:lstStyle/>
                    <a:p>
                      <a:pPr algn="ctr" fontAlgn="ctr"/>
                      <a:r>
                        <a:rPr lang="ru-RU" sz="1200" b="0" i="0" u="none" strike="noStrike" dirty="0" smtClean="0">
                          <a:solidFill>
                            <a:srgbClr val="002060"/>
                          </a:solidFill>
                          <a:effectLst/>
                          <a:latin typeface="Times New Roman"/>
                        </a:rPr>
                        <a:t>000 11610032040000140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Прочее возмещение ущерба, причиненного муниципальному имуществу городского округа</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47 500,0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49 132,7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103,4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36500">
                <a:tc>
                  <a:txBody>
                    <a:bodyPr/>
                    <a:lstStyle/>
                    <a:p>
                      <a:pPr algn="ctr" fontAlgn="ctr"/>
                      <a:r>
                        <a:rPr lang="ru-RU" sz="1200" b="0" i="0" u="none" strike="noStrike" dirty="0" smtClean="0">
                          <a:solidFill>
                            <a:srgbClr val="002060"/>
                          </a:solidFill>
                          <a:effectLst/>
                          <a:latin typeface="Times New Roman"/>
                        </a:rPr>
                        <a:t>000 11610100000000140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 Денежные взыскания, налагаемые в возмещение ущерба, причиненного в результате незаконного или нецелевого использования бюджетных средств</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5 835,9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5 954,8</a:t>
                      </a:r>
                    </a:p>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680672732"/>
              </p:ext>
            </p:extLst>
          </p:nvPr>
        </p:nvGraphicFramePr>
        <p:xfrm>
          <a:off x="624417" y="538692"/>
          <a:ext cx="8629650" cy="5800977"/>
        </p:xfrm>
        <a:graphic>
          <a:graphicData uri="http://schemas.openxmlformats.org/drawingml/2006/table">
            <a:tbl>
              <a:tblPr/>
              <a:tblGrid>
                <a:gridCol w="1897950">
                  <a:extLst>
                    <a:ext uri="{9D8B030D-6E8A-4147-A177-3AD203B41FA5}">
                      <a16:colId xmlns:a16="http://schemas.microsoft.com/office/drawing/2014/main" xmlns="" val="20000"/>
                    </a:ext>
                  </a:extLst>
                </a:gridCol>
                <a:gridCol w="3589592">
                  <a:extLst>
                    <a:ext uri="{9D8B030D-6E8A-4147-A177-3AD203B41FA5}">
                      <a16:colId xmlns:a16="http://schemas.microsoft.com/office/drawing/2014/main" xmlns="" val="20001"/>
                    </a:ext>
                  </a:extLst>
                </a:gridCol>
                <a:gridCol w="949241">
                  <a:extLst>
                    <a:ext uri="{9D8B030D-6E8A-4147-A177-3AD203B41FA5}">
                      <a16:colId xmlns:a16="http://schemas.microsoft.com/office/drawing/2014/main" xmlns="" val="20002"/>
                    </a:ext>
                  </a:extLst>
                </a:gridCol>
                <a:gridCol w="973667">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919456">
                <a:tc>
                  <a:txBody>
                    <a:bodyPr/>
                    <a:lstStyle/>
                    <a:p>
                      <a:pPr algn="ctr" fontAlgn="ctr"/>
                      <a:r>
                        <a:rPr lang="ru-RU" sz="1200" b="1" i="0" u="none" strike="noStrike" dirty="0" smtClean="0">
                          <a:solidFill>
                            <a:srgbClr val="002060"/>
                          </a:solidFill>
                          <a:effectLst/>
                          <a:latin typeface="Times New Roman"/>
                        </a:rPr>
                        <a:t>Код бюджетной 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год</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736559">
                <a:tc>
                  <a:txBody>
                    <a:bodyPr/>
                    <a:lstStyle/>
                    <a:p>
                      <a:pPr algn="ctr" fontAlgn="ctr"/>
                      <a:r>
                        <a:rPr lang="ru-RU" sz="1200" b="0" i="0" u="none" strike="noStrike" dirty="0" smtClean="0">
                          <a:solidFill>
                            <a:srgbClr val="002060"/>
                          </a:solidFill>
                          <a:effectLst/>
                          <a:latin typeface="Times New Roman"/>
                        </a:rPr>
                        <a:t>000 11610100040000140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Денежные взыскания, налагаемые в возмещение ущерба, причиненного в результате незаконного или нецелевого использования бюджетных средств (в части бюджетов городских округов)</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5 835,9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5 954,8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02354">
                <a:tc>
                  <a:txBody>
                    <a:bodyPr/>
                    <a:lstStyle/>
                    <a:p>
                      <a:pPr algn="ctr" fontAlgn="ctr"/>
                      <a:r>
                        <a:rPr lang="ru-RU" sz="1200" b="0" i="0" u="none" strike="noStrike" dirty="0" smtClean="0">
                          <a:solidFill>
                            <a:srgbClr val="002060"/>
                          </a:solidFill>
                          <a:effectLst/>
                          <a:latin typeface="Times New Roman"/>
                        </a:rPr>
                        <a:t>000 11610123010041140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 Доходы от денежных взысканий (штрафов), поступающие в счет погашения задолженности, образовавшейся до 1 января 2020 года, подлежащие зачислению в бюджеты бюджетной системы Российской Федерации по нормативам, действовавшим в 2019 год</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smtClean="0">
                          <a:solidFill>
                            <a:srgbClr val="002060"/>
                          </a:solidFill>
                          <a:effectLst/>
                          <a:latin typeface="Times New Roman" panose="02020603050405020304" pitchFamily="18" charset="0"/>
                          <a:cs typeface="Times New Roman" panose="02020603050405020304" pitchFamily="18" charset="0"/>
                        </a:rPr>
                        <a:t>71,5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85251">
                <a:tc>
                  <a:txBody>
                    <a:bodyPr/>
                    <a:lstStyle/>
                    <a:p>
                      <a:pPr algn="ctr" fontAlgn="ctr"/>
                      <a:r>
                        <a:rPr lang="ru-RU" sz="1200" b="0" i="0" u="none" strike="noStrike" dirty="0" smtClean="0">
                          <a:solidFill>
                            <a:srgbClr val="002060"/>
                          </a:solidFill>
                          <a:effectLst/>
                          <a:latin typeface="Times New Roman"/>
                        </a:rPr>
                        <a:t>000 11611050010000140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 Платежи по искам о возмещении вреда, причиненного окружающей среде, а также платежи, уплачиваемые при добровольном возмещении вреда, причиненного окружающей среде (за исключением вреда, причиненного окружающей среде на особо охраняемых природных территориях, а также вреда, причиненного водным объектам), подлежащие зачислению в бюджет муниципального образования</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168,3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68149">
                <a:tc>
                  <a:txBody>
                    <a:bodyPr/>
                    <a:lstStyle/>
                    <a:p>
                      <a:pPr algn="ctr" fontAlgn="ctr"/>
                      <a:r>
                        <a:rPr lang="ru-RU" sz="1200" b="0" i="0" u="none" strike="noStrike" dirty="0" smtClean="0">
                          <a:solidFill>
                            <a:srgbClr val="002060"/>
                          </a:solidFill>
                          <a:effectLst/>
                          <a:latin typeface="Times New Roman"/>
                        </a:rPr>
                        <a:t>000 11618000020000140</a:t>
                      </a: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smtClean="0">
                          <a:solidFill>
                            <a:srgbClr val="002060"/>
                          </a:solidFill>
                          <a:effectLst/>
                          <a:latin typeface="Times New Roman" panose="02020603050405020304" pitchFamily="18" charset="0"/>
                          <a:cs typeface="Times New Roman" panose="02020603050405020304" pitchFamily="18" charset="0"/>
                        </a:rPr>
                        <a:t>Доходы от сумм пеней, предусмотренных законодательством Российской Федерации о налогах и сборах, подлежащие зачислению в бюджеты субъектов Российской Федерации по нормативу, установленному Бюджетным кодексом Российской Федерации, распределяемые Федеральным казначейством между бюджетами субъектов Российской Федерации в соответствии с федеральным законом о федеральном бюджете</a:t>
                      </a:r>
                      <a:endParaRPr lang="ru-RU" sz="11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11 400,0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14 295,1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125,4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663431984"/>
              </p:ext>
            </p:extLst>
          </p:nvPr>
        </p:nvGraphicFramePr>
        <p:xfrm>
          <a:off x="626534" y="657225"/>
          <a:ext cx="8644467" cy="5350109"/>
        </p:xfrm>
        <a:graphic>
          <a:graphicData uri="http://schemas.openxmlformats.org/drawingml/2006/table">
            <a:tbl>
              <a:tblPr/>
              <a:tblGrid>
                <a:gridCol w="1803400">
                  <a:extLst>
                    <a:ext uri="{9D8B030D-6E8A-4147-A177-3AD203B41FA5}">
                      <a16:colId xmlns:a16="http://schemas.microsoft.com/office/drawing/2014/main" xmlns="" val="20000"/>
                    </a:ext>
                  </a:extLst>
                </a:gridCol>
                <a:gridCol w="2929467">
                  <a:extLst>
                    <a:ext uri="{9D8B030D-6E8A-4147-A177-3AD203B41FA5}">
                      <a16:colId xmlns:a16="http://schemas.microsoft.com/office/drawing/2014/main" xmlns="" val="20001"/>
                    </a:ext>
                  </a:extLst>
                </a:gridCol>
                <a:gridCol w="1158607">
                  <a:extLst>
                    <a:ext uri="{9D8B030D-6E8A-4147-A177-3AD203B41FA5}">
                      <a16:colId xmlns:a16="http://schemas.microsoft.com/office/drawing/2014/main" xmlns="" val="20002"/>
                    </a:ext>
                  </a:extLst>
                </a:gridCol>
                <a:gridCol w="1347525">
                  <a:extLst>
                    <a:ext uri="{9D8B030D-6E8A-4147-A177-3AD203B41FA5}">
                      <a16:colId xmlns:a16="http://schemas.microsoft.com/office/drawing/2014/main" xmlns="" val="20003"/>
                    </a:ext>
                  </a:extLst>
                </a:gridCol>
                <a:gridCol w="1405468">
                  <a:extLst>
                    <a:ext uri="{9D8B030D-6E8A-4147-A177-3AD203B41FA5}">
                      <a16:colId xmlns:a16="http://schemas.microsoft.com/office/drawing/2014/main" xmlns="" val="20004"/>
                    </a:ext>
                  </a:extLst>
                </a:gridCol>
              </a:tblGrid>
              <a:tr h="919565">
                <a:tc>
                  <a:txBody>
                    <a:bodyPr/>
                    <a:lstStyle/>
                    <a:p>
                      <a:pPr algn="ctr" fontAlgn="ctr"/>
                      <a:r>
                        <a:rPr lang="ru-RU" sz="1200" b="1" i="0" u="none" strike="noStrike" dirty="0" smtClean="0">
                          <a:solidFill>
                            <a:srgbClr val="002060"/>
                          </a:solidFill>
                          <a:effectLst/>
                          <a:latin typeface="Times New Roman"/>
                        </a:rPr>
                        <a:t>Код бюджетной классификации</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Наименование 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 </a:t>
                      </a:r>
                    </a:p>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276721">
                <a:tc>
                  <a:txBody>
                    <a:bodyPr/>
                    <a:lstStyle/>
                    <a:p>
                      <a:pPr algn="ctr" fontAlgn="ctr"/>
                      <a:r>
                        <a:rPr lang="ru-RU" sz="1200" b="1" i="0" u="none" strike="noStrike" dirty="0" smtClean="0">
                          <a:solidFill>
                            <a:srgbClr val="002060"/>
                          </a:solidFill>
                          <a:effectLst/>
                          <a:latin typeface="Times New Roman"/>
                        </a:rPr>
                        <a:t>000 11700000000000000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Прочие неналоговые доходы</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26 747,2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28 260,7</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105,7</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0769">
                <a:tc>
                  <a:txBody>
                    <a:bodyPr/>
                    <a:lstStyle/>
                    <a:p>
                      <a:pPr algn="ctr" fontAlgn="ctr"/>
                      <a:r>
                        <a:rPr lang="ru-RU" sz="1200" b="0" i="0" u="none" strike="noStrike" dirty="0" smtClean="0">
                          <a:solidFill>
                            <a:srgbClr val="002060"/>
                          </a:solidFill>
                          <a:effectLst/>
                          <a:latin typeface="Times New Roman"/>
                        </a:rPr>
                        <a:t>000 11716000000000180</a:t>
                      </a:r>
                      <a:endParaRPr lang="ru-RU" sz="1200" b="0"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Прочие неналоговые доходы в части невыясненных поступлений, по которым не осуществлен возврат (уточнение) не позднее трех лет со дня их зачисления на единый счет соответствующего бюджета бюджетной системы Российской Федерации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1 404,9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5338">
                <a:tc>
                  <a:txBody>
                    <a:bodyPr/>
                    <a:lstStyle/>
                    <a:p>
                      <a:pPr algn="ctr" fontAlgn="ctr"/>
                      <a:r>
                        <a:rPr lang="ru-RU" sz="1200" b="1" i="0" u="none" strike="noStrike" dirty="0" smtClean="0">
                          <a:solidFill>
                            <a:srgbClr val="002060"/>
                          </a:solidFill>
                          <a:effectLst/>
                          <a:latin typeface="Times New Roman"/>
                        </a:rPr>
                        <a:t>000 20000000000000000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Безвозмездные поступления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4 638 542,2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4 276 508,2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92,2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3669">
                <a:tc>
                  <a:txBody>
                    <a:bodyPr/>
                    <a:lstStyle/>
                    <a:p>
                      <a:pPr algn="ctr" fontAlgn="ctr"/>
                      <a:r>
                        <a:rPr lang="ru-RU" sz="1200" b="1" i="0" u="none" strike="noStrike" dirty="0" smtClean="0">
                          <a:solidFill>
                            <a:srgbClr val="002060"/>
                          </a:solidFill>
                          <a:effectLst/>
                          <a:latin typeface="Times New Roman"/>
                        </a:rPr>
                        <a:t>000 20200000000000000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Российской Федерации</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4 637 042,2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4 306 506,4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92,9</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3039">
                <a:tc>
                  <a:txBody>
                    <a:bodyPr/>
                    <a:lstStyle/>
                    <a:p>
                      <a:pPr algn="ctr" fontAlgn="ctr"/>
                      <a:r>
                        <a:rPr lang="ru-RU" sz="1200" b="1" i="0" u="none" strike="noStrike" dirty="0" smtClean="0">
                          <a:solidFill>
                            <a:srgbClr val="002060"/>
                          </a:solidFill>
                          <a:effectLst/>
                          <a:latin typeface="Times New Roman"/>
                        </a:rPr>
                        <a:t>000 20210000000000150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Дотации бюджетам бюджетной системы Российской Федерации</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38 742,0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38 742,0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3669">
                <a:tc>
                  <a:txBody>
                    <a:bodyPr/>
                    <a:lstStyle/>
                    <a:p>
                      <a:pPr algn="ctr" fontAlgn="ctr"/>
                      <a:r>
                        <a:rPr lang="ru-RU" sz="1200" b="1" i="0" u="none" strike="noStrike" dirty="0" smtClean="0">
                          <a:solidFill>
                            <a:srgbClr val="002060"/>
                          </a:solidFill>
                          <a:effectLst/>
                          <a:latin typeface="Times New Roman"/>
                        </a:rPr>
                        <a:t>000 20220000000000150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2 343 790,2</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2 025 504,0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86,4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7653">
                <a:tc>
                  <a:txBody>
                    <a:bodyPr/>
                    <a:lstStyle/>
                    <a:p>
                      <a:pPr algn="ctr" fontAlgn="ctr"/>
                      <a:r>
                        <a:rPr lang="ru-RU" sz="1200" b="1" i="0" u="none" strike="noStrike" dirty="0" smtClean="0">
                          <a:solidFill>
                            <a:srgbClr val="002060"/>
                          </a:solidFill>
                          <a:effectLst/>
                          <a:latin typeface="Times New Roman"/>
                        </a:rPr>
                        <a:t>000 20230000000000150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Субвенции бюджетам бюджетной системы Российской Федерации</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2 226 131,7</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2 214 483,4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99,5</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25522">
                <a:tc>
                  <a:txBody>
                    <a:bodyPr/>
                    <a:lstStyle/>
                    <a:p>
                      <a:pPr algn="ctr" fontAlgn="ctr"/>
                      <a:r>
                        <a:rPr lang="ru-RU" sz="1200" b="1" i="0" u="none" strike="noStrike" dirty="0" smtClean="0">
                          <a:solidFill>
                            <a:srgbClr val="002060"/>
                          </a:solidFill>
                          <a:effectLst/>
                          <a:latin typeface="Times New Roman"/>
                        </a:rPr>
                        <a:t>000 20700000000000000</a:t>
                      </a:r>
                      <a:endParaRPr lang="ru-RU" sz="1200" b="1" i="0" u="none" strike="noStrike" dirty="0">
                        <a:solidFill>
                          <a:srgbClr val="002060"/>
                        </a:solidFill>
                        <a:effectLst/>
                        <a:latin typeface="Times New Roman"/>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Прочие  безвозмездные  поступления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1 500,0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1 348,3</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89,9</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553244604"/>
              </p:ext>
            </p:extLst>
          </p:nvPr>
        </p:nvGraphicFramePr>
        <p:xfrm>
          <a:off x="641350" y="657225"/>
          <a:ext cx="8629650" cy="3034341"/>
        </p:xfrm>
        <a:graphic>
          <a:graphicData uri="http://schemas.openxmlformats.org/drawingml/2006/table">
            <a:tbl>
              <a:tblPr/>
              <a:tblGrid>
                <a:gridCol w="1926752">
                  <a:extLst>
                    <a:ext uri="{9D8B030D-6E8A-4147-A177-3AD203B41FA5}">
                      <a16:colId xmlns:a16="http://schemas.microsoft.com/office/drawing/2014/main" xmlns="" val="20000"/>
                    </a:ext>
                  </a:extLst>
                </a:gridCol>
                <a:gridCol w="2879837">
                  <a:extLst>
                    <a:ext uri="{9D8B030D-6E8A-4147-A177-3AD203B41FA5}">
                      <a16:colId xmlns:a16="http://schemas.microsoft.com/office/drawing/2014/main" xmlns="" val="20001"/>
                    </a:ext>
                  </a:extLst>
                </a:gridCol>
                <a:gridCol w="1157142">
                  <a:extLst>
                    <a:ext uri="{9D8B030D-6E8A-4147-A177-3AD203B41FA5}">
                      <a16:colId xmlns:a16="http://schemas.microsoft.com/office/drawing/2014/main" xmlns="" val="20002"/>
                    </a:ext>
                  </a:extLst>
                </a:gridCol>
                <a:gridCol w="1336652">
                  <a:extLst>
                    <a:ext uri="{9D8B030D-6E8A-4147-A177-3AD203B41FA5}">
                      <a16:colId xmlns:a16="http://schemas.microsoft.com/office/drawing/2014/main" xmlns="" val="20003"/>
                    </a:ext>
                  </a:extLst>
                </a:gridCol>
                <a:gridCol w="1329267">
                  <a:extLst>
                    <a:ext uri="{9D8B030D-6E8A-4147-A177-3AD203B41FA5}">
                      <a16:colId xmlns:a16="http://schemas.microsoft.com/office/drawing/2014/main" xmlns="" val="20004"/>
                    </a:ext>
                  </a:extLst>
                </a:gridCol>
              </a:tblGrid>
              <a:tr h="919404">
                <a:tc>
                  <a:txBody>
                    <a:bodyPr/>
                    <a:lstStyle/>
                    <a:p>
                      <a:pPr algn="ctr" fontAlgn="ctr"/>
                      <a:r>
                        <a:rPr lang="ru-RU" sz="1200" b="1" i="0" u="none" strike="noStrike" dirty="0" smtClean="0">
                          <a:solidFill>
                            <a:srgbClr val="002060"/>
                          </a:solidFill>
                          <a:effectLst/>
                          <a:latin typeface="Times New Roman"/>
                        </a:rPr>
                        <a:t>Код бюджетной классификации</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Наименование </a:t>
                      </a: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показателя</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Назначено</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(Плановые</a:t>
                      </a:r>
                      <a:r>
                        <a:rPr lang="ru-RU" sz="1200" b="0" i="0" u="none" strike="noStrike" baseline="0" dirty="0" smtClean="0">
                          <a:solidFill>
                            <a:srgbClr val="002060"/>
                          </a:solidFill>
                          <a:effectLst/>
                          <a:latin typeface="Times New Roman" panose="02020603050405020304" pitchFamily="18" charset="0"/>
                          <a:cs typeface="Times New Roman" panose="02020603050405020304" pitchFamily="18" charset="0"/>
                        </a:rPr>
                        <a:t> назначения по последнему уточнению)</a:t>
                      </a:r>
                      <a:endParaRPr lang="ru-RU" sz="1200" b="0" i="0" u="none" strike="noStrike" dirty="0" smtClean="0">
                        <a:solidFill>
                          <a:srgbClr val="002060"/>
                        </a:solidFill>
                        <a:effectLst/>
                        <a:latin typeface="Times New Roman" panose="02020603050405020304" pitchFamily="18" charset="0"/>
                        <a:cs typeface="Times New Roman" panose="02020603050405020304" pitchFamily="18" charset="0"/>
                      </a:endParaRP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Исполнено</a:t>
                      </a:r>
                    </a:p>
                    <a:p>
                      <a:pPr algn="ctr" fontAlgn="ct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(Факт)</a:t>
                      </a:r>
                    </a:p>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2023 </a:t>
                      </a:r>
                      <a:r>
                        <a:rPr lang="ru-RU" sz="1200" b="1" i="0" u="none" strike="noStrike" dirty="0">
                          <a:solidFill>
                            <a:srgbClr val="002060"/>
                          </a:solidFill>
                          <a:effectLst/>
                          <a:latin typeface="Times New Roman" panose="02020603050405020304" pitchFamily="18" charset="0"/>
                          <a:cs typeface="Times New Roman" panose="02020603050405020304" pitchFamily="18" charset="0"/>
                        </a:rPr>
                        <a:t>год </a:t>
                      </a: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Процент исполнения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919368">
                <a:tc>
                  <a:txBody>
                    <a:bodyPr/>
                    <a:lstStyle/>
                    <a:p>
                      <a:pPr algn="ctr" fontAlgn="ctr"/>
                      <a:r>
                        <a:rPr lang="ru-RU" sz="1200" b="1" i="0" u="none" strike="noStrike" dirty="0" smtClean="0">
                          <a:solidFill>
                            <a:srgbClr val="002060"/>
                          </a:solidFill>
                          <a:effectLst/>
                          <a:latin typeface="Times New Roman"/>
                        </a:rPr>
                        <a:t>000 21800000000000000</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16</a:t>
                      </a:r>
                      <a:r>
                        <a:rPr lang="ru-RU" sz="1200" b="1" i="0" u="none" strike="noStrike" baseline="0" dirty="0" smtClean="0">
                          <a:solidFill>
                            <a:srgbClr val="002060"/>
                          </a:solidFill>
                          <a:effectLst/>
                          <a:latin typeface="Times New Roman" panose="02020603050405020304" pitchFamily="18" charset="0"/>
                          <a:cs typeface="Times New Roman" panose="02020603050405020304" pitchFamily="18" charset="0"/>
                        </a:rPr>
                        <a:t> 519,5</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6488">
                <a:tc>
                  <a:txBody>
                    <a:bodyPr/>
                    <a:lstStyle/>
                    <a:p>
                      <a:pPr algn="ctr" fontAlgn="ctr"/>
                      <a:r>
                        <a:rPr lang="ru-RU" sz="1200" b="1" i="0" u="none" strike="noStrike" dirty="0" smtClean="0">
                          <a:solidFill>
                            <a:srgbClr val="002060"/>
                          </a:solidFill>
                          <a:effectLst/>
                          <a:latin typeface="Times New Roman"/>
                        </a:rPr>
                        <a:t>000 21900000000000000</a:t>
                      </a:r>
                      <a:endParaRPr lang="ru-RU" sz="1200" b="1"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-47 856,5</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6237">
                <a:tc>
                  <a:txBody>
                    <a:bodyPr/>
                    <a:lstStyle/>
                    <a:p>
                      <a:pPr algn="ctr" fontAlgn="ctr"/>
                      <a:endParaRPr lang="ru-RU" sz="1200" b="0" i="0" u="none" strike="noStrike" dirty="0">
                        <a:solidFill>
                          <a:srgbClr val="002060"/>
                        </a:solidFill>
                        <a:effectLst/>
                        <a:latin typeface="Times New Roman"/>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ВСЕГО ДОХОДОВ </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8 375 450,4</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7 915 191,7</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panose="02020603050405020304" pitchFamily="18" charset="0"/>
                          <a:cs typeface="Times New Roman" panose="02020603050405020304" pitchFamily="18" charset="0"/>
                        </a:rPr>
                        <a:t>94,5</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968" marR="4968" marT="4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noGrp="1"/>
          </p:cNvGraphicFramePr>
          <p:nvPr>
            <p:extLst>
              <p:ext uri="{D42A27DB-BD31-4B8C-83A1-F6EECF244321}">
                <p14:modId xmlns:p14="http://schemas.microsoft.com/office/powerpoint/2010/main" val="2874719869"/>
              </p:ext>
            </p:extLst>
          </p:nvPr>
        </p:nvGraphicFramePr>
        <p:xfrm>
          <a:off x="262467" y="389468"/>
          <a:ext cx="9292840" cy="5929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464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noGrp="1"/>
          </p:cNvGraphicFramePr>
          <p:nvPr>
            <p:extLst>
              <p:ext uri="{D42A27DB-BD31-4B8C-83A1-F6EECF244321}">
                <p14:modId xmlns:p14="http://schemas.microsoft.com/office/powerpoint/2010/main" val="3774984628"/>
              </p:ext>
            </p:extLst>
          </p:nvPr>
        </p:nvGraphicFramePr>
        <p:xfrm>
          <a:off x="397669" y="296333"/>
          <a:ext cx="9330267" cy="63330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9" y="296332"/>
            <a:ext cx="576262" cy="79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10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noGrp="1"/>
          </p:cNvGraphicFramePr>
          <p:nvPr>
            <p:extLst>
              <p:ext uri="{D42A27DB-BD31-4B8C-83A1-F6EECF244321}">
                <p14:modId xmlns:p14="http://schemas.microsoft.com/office/powerpoint/2010/main" val="2024151484"/>
              </p:ext>
            </p:extLst>
          </p:nvPr>
        </p:nvGraphicFramePr>
        <p:xfrm>
          <a:off x="284161" y="372533"/>
          <a:ext cx="9061186" cy="614018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1" y="372532"/>
            <a:ext cx="576262" cy="79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284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noGrp="1"/>
          </p:cNvGraphicFramePr>
          <p:nvPr>
            <p:extLst>
              <p:ext uri="{D42A27DB-BD31-4B8C-83A1-F6EECF244321}">
                <p14:modId xmlns:p14="http://schemas.microsoft.com/office/powerpoint/2010/main" val="650186565"/>
              </p:ext>
            </p:extLst>
          </p:nvPr>
        </p:nvGraphicFramePr>
        <p:xfrm>
          <a:off x="279400" y="186267"/>
          <a:ext cx="9278571"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8520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802913870"/>
              </p:ext>
            </p:extLst>
          </p:nvPr>
        </p:nvGraphicFramePr>
        <p:xfrm>
          <a:off x="561710" y="1346200"/>
          <a:ext cx="8854016" cy="4648807"/>
        </p:xfrm>
        <a:graphic>
          <a:graphicData uri="http://schemas.openxmlformats.org/drawingml/2006/table">
            <a:tbl>
              <a:tblPr firstRow="1" firstCol="1" bandRow="1">
                <a:tableStyleId>{5C22544A-7EE6-4342-B048-85BDC9FD1C3A}</a:tableStyleId>
              </a:tblPr>
              <a:tblGrid>
                <a:gridCol w="1886308">
                  <a:extLst>
                    <a:ext uri="{9D8B030D-6E8A-4147-A177-3AD203B41FA5}">
                      <a16:colId xmlns:a16="http://schemas.microsoft.com/office/drawing/2014/main" xmlns="" val="20000"/>
                    </a:ext>
                  </a:extLst>
                </a:gridCol>
                <a:gridCol w="1077306">
                  <a:extLst>
                    <a:ext uri="{9D8B030D-6E8A-4147-A177-3AD203B41FA5}">
                      <a16:colId xmlns:a16="http://schemas.microsoft.com/office/drawing/2014/main" xmlns="" val="20001"/>
                    </a:ext>
                  </a:extLst>
                </a:gridCol>
                <a:gridCol w="1160310">
                  <a:extLst>
                    <a:ext uri="{9D8B030D-6E8A-4147-A177-3AD203B41FA5}">
                      <a16:colId xmlns:a16="http://schemas.microsoft.com/office/drawing/2014/main" xmlns="" val="20002"/>
                    </a:ext>
                  </a:extLst>
                </a:gridCol>
                <a:gridCol w="1242730">
                  <a:extLst>
                    <a:ext uri="{9D8B030D-6E8A-4147-A177-3AD203B41FA5}">
                      <a16:colId xmlns:a16="http://schemas.microsoft.com/office/drawing/2014/main" xmlns="" val="20003"/>
                    </a:ext>
                  </a:extLst>
                </a:gridCol>
                <a:gridCol w="1242730">
                  <a:extLst>
                    <a:ext uri="{9D8B030D-6E8A-4147-A177-3AD203B41FA5}">
                      <a16:colId xmlns:a16="http://schemas.microsoft.com/office/drawing/2014/main" xmlns="" val="20004"/>
                    </a:ext>
                  </a:extLst>
                </a:gridCol>
                <a:gridCol w="1122316">
                  <a:extLst>
                    <a:ext uri="{9D8B030D-6E8A-4147-A177-3AD203B41FA5}">
                      <a16:colId xmlns:a16="http://schemas.microsoft.com/office/drawing/2014/main" xmlns="" val="20005"/>
                    </a:ext>
                  </a:extLst>
                </a:gridCol>
                <a:gridCol w="1122316">
                  <a:extLst>
                    <a:ext uri="{9D8B030D-6E8A-4147-A177-3AD203B41FA5}">
                      <a16:colId xmlns:a16="http://schemas.microsoft.com/office/drawing/2014/main" xmlns="" val="20006"/>
                    </a:ext>
                  </a:extLst>
                </a:gridCol>
              </a:tblGrid>
              <a:tr h="526910">
                <a:tc rowSpan="2">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Виды доходов</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Городской </a:t>
                      </a:r>
                      <a:r>
                        <a:rPr lang="ru-RU" sz="1200" b="1" dirty="0">
                          <a:solidFill>
                            <a:schemeClr val="tx1"/>
                          </a:solidFill>
                          <a:effectLst/>
                          <a:latin typeface="Times New Roman" panose="02020603050405020304" pitchFamily="18" charset="0"/>
                          <a:cs typeface="Times New Roman" panose="02020603050405020304" pitchFamily="18" charset="0"/>
                        </a:rPr>
                        <a:t>округ Чехов</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В сравнении с отдельными муниципальными образованиями Московской области</a:t>
                      </a:r>
                      <a:endParaRPr lang="ru-RU" sz="8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61609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Городской </a:t>
                      </a:r>
                      <a:r>
                        <a:rPr lang="ru-RU" sz="1200" b="1" dirty="0">
                          <a:solidFill>
                            <a:schemeClr val="tx1"/>
                          </a:solidFill>
                          <a:effectLst/>
                          <a:latin typeface="Times New Roman" panose="02020603050405020304" pitchFamily="18" charset="0"/>
                          <a:cs typeface="Times New Roman" panose="02020603050405020304" pitchFamily="18" charset="0"/>
                        </a:rPr>
                        <a:t>округ Подольск</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Городской </a:t>
                      </a:r>
                      <a:r>
                        <a:rPr lang="ru-RU" sz="1200" b="1" dirty="0">
                          <a:solidFill>
                            <a:schemeClr val="tx1"/>
                          </a:solidFill>
                          <a:effectLst/>
                          <a:latin typeface="Times New Roman" panose="02020603050405020304" pitchFamily="18" charset="0"/>
                          <a:cs typeface="Times New Roman" panose="02020603050405020304" pitchFamily="18" charset="0"/>
                        </a:rPr>
                        <a:t>округ Домодедово</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Городской </a:t>
                      </a:r>
                      <a:r>
                        <a:rPr lang="ru-RU" sz="1200" b="1" dirty="0">
                          <a:solidFill>
                            <a:schemeClr val="tx1"/>
                          </a:solidFill>
                          <a:effectLst/>
                          <a:latin typeface="Times New Roman" panose="02020603050405020304" pitchFamily="18" charset="0"/>
                          <a:cs typeface="Times New Roman" panose="02020603050405020304" pitchFamily="18" charset="0"/>
                        </a:rPr>
                        <a:t>округ </a:t>
                      </a:r>
                      <a:r>
                        <a:rPr lang="ru-RU" sz="1200" b="1" dirty="0" smtClean="0">
                          <a:solidFill>
                            <a:schemeClr val="tx1"/>
                          </a:solidFill>
                          <a:effectLst/>
                          <a:latin typeface="Times New Roman" panose="02020603050405020304" pitchFamily="18" charset="0"/>
                          <a:cs typeface="Times New Roman" panose="02020603050405020304" pitchFamily="18" charset="0"/>
                        </a:rPr>
                        <a:t>Серпухов</a:t>
                      </a:r>
                    </a:p>
                    <a:p>
                      <a:pPr algn="ctr">
                        <a:lnSpc>
                          <a:spcPct val="115000"/>
                        </a:lnSpc>
                        <a:spcAft>
                          <a:spcPts val="0"/>
                        </a:spcAft>
                      </a:pP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Городской </a:t>
                      </a:r>
                      <a:r>
                        <a:rPr lang="ru-RU" sz="1200" b="1" dirty="0">
                          <a:solidFill>
                            <a:schemeClr val="tx1"/>
                          </a:solidFill>
                          <a:effectLst/>
                          <a:latin typeface="Times New Roman" panose="02020603050405020304" pitchFamily="18" charset="0"/>
                          <a:cs typeface="Times New Roman" panose="02020603050405020304" pitchFamily="18" charset="0"/>
                        </a:rPr>
                        <a:t>округ Ступино</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ru-RU" sz="12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Городской </a:t>
                      </a:r>
                    </a:p>
                    <a:p>
                      <a:pPr algn="ctr">
                        <a:lnSpc>
                          <a:spcPct val="100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округ </a:t>
                      </a:r>
                      <a:r>
                        <a:rPr lang="ru-RU" sz="1200" b="1" dirty="0">
                          <a:solidFill>
                            <a:schemeClr val="tx1"/>
                          </a:solidFill>
                          <a:effectLst/>
                          <a:latin typeface="Times New Roman" panose="02020603050405020304" pitchFamily="18" charset="0"/>
                          <a:cs typeface="Times New Roman" panose="02020603050405020304" pitchFamily="18" charset="0"/>
                        </a:rPr>
                        <a:t>Наро-Фоминск</a:t>
                      </a:r>
                      <a:endParaRPr lang="ru-RU"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532185">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Доходы всего, в </a:t>
                      </a:r>
                      <a:r>
                        <a:rPr lang="ru-RU" sz="1200" dirty="0" err="1">
                          <a:solidFill>
                            <a:schemeClr val="tx1"/>
                          </a:solidFill>
                          <a:effectLst/>
                          <a:latin typeface="Times New Roman" panose="02020603050405020304" pitchFamily="18" charset="0"/>
                          <a:cs typeface="Times New Roman" panose="02020603050405020304" pitchFamily="18" charset="0"/>
                        </a:rPr>
                        <a:t>т.ч</a:t>
                      </a:r>
                      <a:r>
                        <a:rPr lang="ru-RU" sz="1200" dirty="0">
                          <a:solidFill>
                            <a:schemeClr val="tx1"/>
                          </a:solidFill>
                          <a:effectLst/>
                          <a:latin typeface="Times New Roman" panose="02020603050405020304" pitchFamily="18" charset="0"/>
                          <a:cs typeface="Times New Roman" panose="02020603050405020304" pitchFamily="18" charset="0"/>
                        </a:rPr>
                        <a:t>. (</a:t>
                      </a:r>
                      <a:r>
                        <a:rPr lang="ru-RU" sz="1200" dirty="0" err="1">
                          <a:solidFill>
                            <a:schemeClr val="tx1"/>
                          </a:solidFill>
                          <a:effectLst/>
                          <a:latin typeface="Times New Roman" panose="02020603050405020304" pitchFamily="18" charset="0"/>
                          <a:cs typeface="Times New Roman" panose="02020603050405020304" pitchFamily="18" charset="0"/>
                        </a:rPr>
                        <a:t>тыс.руб</a:t>
                      </a:r>
                      <a:r>
                        <a:rPr lang="ru-RU"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5 828 652,9</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chemeClr val="tx1"/>
                          </a:solidFill>
                          <a:effectLst/>
                          <a:latin typeface="Times New Roman" panose="02020603050405020304" pitchFamily="18" charset="0"/>
                          <a:cs typeface="Times New Roman" panose="02020603050405020304" pitchFamily="18" charset="0"/>
                        </a:rPr>
                        <a:t>13</a:t>
                      </a:r>
                      <a:r>
                        <a:rPr lang="en-US" sz="1200" dirty="0" smtClean="0">
                          <a:solidFill>
                            <a:schemeClr val="tx1"/>
                          </a:solidFill>
                          <a:effectLst/>
                          <a:latin typeface="Times New Roman" panose="02020603050405020304" pitchFamily="18" charset="0"/>
                          <a:cs typeface="Times New Roman" panose="02020603050405020304" pitchFamily="18" charset="0"/>
                        </a:rPr>
                        <a:t> </a:t>
                      </a:r>
                      <a:r>
                        <a:rPr lang="ru-RU" sz="1200" dirty="0" smtClean="0">
                          <a:solidFill>
                            <a:schemeClr val="tx1"/>
                          </a:solidFill>
                          <a:effectLst/>
                          <a:latin typeface="Times New Roman" panose="02020603050405020304" pitchFamily="18" charset="0"/>
                          <a:cs typeface="Times New Roman" panose="02020603050405020304" pitchFamily="18" charset="0"/>
                        </a:rPr>
                        <a:t>097 </a:t>
                      </a:r>
                      <a:r>
                        <a:rPr lang="ru-RU" sz="1200" dirty="0">
                          <a:solidFill>
                            <a:schemeClr val="tx1"/>
                          </a:solidFill>
                          <a:effectLst/>
                          <a:latin typeface="Times New Roman" panose="02020603050405020304" pitchFamily="18" charset="0"/>
                          <a:cs typeface="Times New Roman" panose="02020603050405020304" pitchFamily="18" charset="0"/>
                        </a:rPr>
                        <a:t>996,7</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8 318 523,9</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8 820 220,6</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6 729 588,5</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7 756 115,6</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81956">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Налоговые и неналоговые доходы</a:t>
                      </a:r>
                    </a:p>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a:t>
                      </a:r>
                      <a:r>
                        <a:rPr lang="ru-RU" sz="1200" dirty="0" err="1">
                          <a:solidFill>
                            <a:schemeClr val="tx1"/>
                          </a:solidFill>
                          <a:effectLst/>
                          <a:latin typeface="Times New Roman" panose="02020603050405020304" pitchFamily="18" charset="0"/>
                          <a:cs typeface="Times New Roman" panose="02020603050405020304" pitchFamily="18" charset="0"/>
                        </a:rPr>
                        <a:t>тыс.руб</a:t>
                      </a:r>
                      <a:r>
                        <a:rPr lang="ru-RU"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2 979 902,9</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6 351 553,8</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a:solidFill>
                            <a:schemeClr val="tx1"/>
                          </a:solidFill>
                          <a:effectLst/>
                          <a:latin typeface="Times New Roman" panose="02020603050405020304" pitchFamily="18" charset="0"/>
                          <a:cs typeface="Times New Roman" panose="02020603050405020304" pitchFamily="18" charset="0"/>
                        </a:rPr>
                        <a:t>4 604 848,2</a:t>
                      </a:r>
                      <a:endParaRPr lang="ru-RU" sz="120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a:solidFill>
                            <a:schemeClr val="tx1"/>
                          </a:solidFill>
                          <a:effectLst/>
                          <a:latin typeface="Times New Roman" panose="02020603050405020304" pitchFamily="18" charset="0"/>
                          <a:cs typeface="Times New Roman" panose="02020603050405020304" pitchFamily="18" charset="0"/>
                        </a:rPr>
                        <a:t>3 046 924,6</a:t>
                      </a:r>
                      <a:endParaRPr lang="ru-RU" sz="120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3 459 561,0</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3 224 959,7</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82970">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Численность населения</a:t>
                      </a:r>
                    </a:p>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a:t>
                      </a:r>
                      <a:r>
                        <a:rPr lang="ru-RU" sz="1200" dirty="0" err="1">
                          <a:solidFill>
                            <a:schemeClr val="tx1"/>
                          </a:solidFill>
                          <a:effectLst/>
                          <a:latin typeface="Times New Roman" panose="02020603050405020304" pitchFamily="18" charset="0"/>
                          <a:cs typeface="Times New Roman" panose="02020603050405020304" pitchFamily="18" charset="0"/>
                        </a:rPr>
                        <a:t>тыс.чел</a:t>
                      </a:r>
                      <a:r>
                        <a:rPr lang="ru-RU"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131,2</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332,6</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183,7</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a:solidFill>
                            <a:schemeClr val="tx1"/>
                          </a:solidFill>
                          <a:effectLst/>
                          <a:latin typeface="Times New Roman" panose="02020603050405020304" pitchFamily="18" charset="0"/>
                          <a:cs typeface="Times New Roman" panose="02020603050405020304" pitchFamily="18" charset="0"/>
                        </a:rPr>
                        <a:t>160,7</a:t>
                      </a:r>
                      <a:endParaRPr lang="ru-RU" sz="120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118,3</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179,5</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955320">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Налоговые и неналоговые доходы в расчете на душу населения</a:t>
                      </a:r>
                    </a:p>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a:t>
                      </a:r>
                      <a:r>
                        <a:rPr lang="ru-RU" sz="1200" dirty="0" err="1">
                          <a:solidFill>
                            <a:schemeClr val="tx1"/>
                          </a:solidFill>
                          <a:effectLst/>
                          <a:latin typeface="Times New Roman" panose="02020603050405020304" pitchFamily="18" charset="0"/>
                          <a:cs typeface="Times New Roman" panose="02020603050405020304" pitchFamily="18" charset="0"/>
                        </a:rPr>
                        <a:t>тыс.руб</a:t>
                      </a:r>
                      <a:r>
                        <a:rPr lang="ru-RU"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22 710,1</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19 096,7</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25 866,1</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1 8961,9</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29 249,2</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17 966,8</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49442" marR="49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2375794" y="390525"/>
            <a:ext cx="74540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ea typeface="Calibri" pitchFamily="34" charset="0"/>
                <a:cs typeface="Times New Roman" pitchFamily="18" charset="0"/>
              </a:rPr>
              <a:t>        Информация об удельном объеме налоговых и неналоговых доходов               бюджета городского округа Чехов в расчете на душу населения в сравнении с другими муниципальными образованиями Московской области в 2023 году</a:t>
            </a:r>
            <a:endParaRPr kumimoji="0" lang="ru-RU" altLang="ru-RU" sz="6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TextBox 5"/>
          <p:cNvSpPr txBox="1"/>
          <p:nvPr/>
        </p:nvSpPr>
        <p:spPr>
          <a:xfrm>
            <a:off x="561709" y="6053667"/>
            <a:ext cx="8692357" cy="784830"/>
          </a:xfrm>
          <a:prstGeom prst="rect">
            <a:avLst/>
          </a:prstGeom>
          <a:noFill/>
        </p:spPr>
        <p:txBody>
          <a:bodyPr wrap="square" rtlCol="0">
            <a:spAutoFit/>
          </a:bodyPr>
          <a:lstStyle/>
          <a:p>
            <a:r>
              <a:rPr lang="ru-RU" sz="900" dirty="0" smtClean="0"/>
              <a:t>*Численность населения на 01.01.2023  </a:t>
            </a:r>
          </a:p>
          <a:p>
            <a:r>
              <a:rPr lang="en-US" sz="900" dirty="0" smtClean="0">
                <a:hlinkClick r:id="rId3"/>
              </a:rPr>
              <a:t>https</a:t>
            </a:r>
            <a:r>
              <a:rPr lang="en-US" sz="900" dirty="0">
                <a:hlinkClick r:id="rId3"/>
              </a:rPr>
              <a:t>://</a:t>
            </a:r>
            <a:r>
              <a:rPr lang="en-US" sz="900" dirty="0" smtClean="0">
                <a:hlinkClick r:id="rId3"/>
              </a:rPr>
              <a:t>77.rosstat.gov.ru/folder/64504?print=1</a:t>
            </a:r>
            <a:endParaRPr lang="ru-RU" sz="900" dirty="0" smtClean="0"/>
          </a:p>
          <a:p>
            <a:r>
              <a:rPr lang="ru-RU" sz="900" dirty="0" smtClean="0"/>
              <a:t>**Информация о налоговых и неналоговых доходах в разрезе муниципальных образований на портале «Открытый бюджет МО» </a:t>
            </a:r>
          </a:p>
          <a:p>
            <a:r>
              <a:rPr lang="en-US" sz="900" dirty="0">
                <a:hlinkClick r:id="rId4"/>
              </a:rPr>
              <a:t>https://budget.mosreg.ru/analitika/ispolnenie-byudjeta-subekta/sravnenie-po-osnovnym-parametram-ispolneniya-byudzhetov-municipalnyx-obrazovanij</a:t>
            </a:r>
            <a:r>
              <a:rPr lang="en-US" sz="900" dirty="0" smtClean="0">
                <a:hlinkClick r:id="rId4"/>
              </a:rPr>
              <a:t>/</a:t>
            </a:r>
            <a:endParaRPr lang="ru-RU" sz="900" dirty="0" smtClean="0"/>
          </a:p>
          <a:p>
            <a:endParaRPr lang="ru-RU" sz="900" dirty="0" smtClean="0"/>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499" y="1391638"/>
            <a:ext cx="1054099" cy="79586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9868" y="1905002"/>
            <a:ext cx="982132" cy="565008"/>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0271" y="1938867"/>
            <a:ext cx="1118131" cy="593126"/>
          </a:xfrm>
          <a:prstGeom prst="rect">
            <a:avLst/>
          </a:prstGeom>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6806" y="1905002"/>
            <a:ext cx="974459" cy="563738"/>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5933" y="1905002"/>
            <a:ext cx="1121070" cy="606762"/>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1694" y="1905001"/>
            <a:ext cx="956733" cy="500063"/>
          </a:xfrm>
          <a:prstGeom prst="rect">
            <a:avLst/>
          </a:prstGeom>
        </p:spPr>
      </p:pic>
      <p:pic>
        <p:nvPicPr>
          <p:cNvPr id="12" name="Рисунок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1709" y="657225"/>
            <a:ext cx="1814086" cy="1374775"/>
          </a:xfrm>
          <a:prstGeom prst="rect">
            <a:avLst/>
          </a:prstGeom>
        </p:spPr>
      </p:pic>
    </p:spTree>
    <p:extLst>
      <p:ext uri="{BB962C8B-B14F-4D97-AF65-F5344CB8AC3E}">
        <p14:creationId xmlns:p14="http://schemas.microsoft.com/office/powerpoint/2010/main" val="214009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Объект 2"/>
          <p:cNvSpPr>
            <a:spLocks noGrp="1"/>
          </p:cNvSpPr>
          <p:nvPr>
            <p:ph sz="quarter" idx="13"/>
          </p:nvPr>
        </p:nvSpPr>
        <p:spPr>
          <a:xfrm>
            <a:off x="473075" y="1285875"/>
            <a:ext cx="8878888" cy="5364163"/>
          </a:xfrm>
          <a:ln>
            <a:miter lim="800000"/>
            <a:headEnd/>
            <a:tailEnd/>
          </a:ln>
        </p:spPr>
        <p:txBody>
          <a:bodyPr rtlCol="0">
            <a:noAutofit/>
          </a:bodyPr>
          <a:lstStyle/>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smtClean="0">
                <a:solidFill>
                  <a:srgbClr val="002060"/>
                </a:solidFill>
                <a:latin typeface="Times New Roman" panose="02020603050405020304" pitchFamily="18" charset="0"/>
                <a:cs typeface="Times New Roman" panose="02020603050405020304" pitchFamily="18" charset="0"/>
              </a:rPr>
              <a:t>Бюджетный кодекс Российской Федерации</a:t>
            </a:r>
            <a:endParaRPr lang="ru-RU" altLang="ru-RU" sz="1800" i="1" dirty="0" smtClean="0">
              <a:solidFill>
                <a:srgbClr val="002060"/>
              </a:solidFill>
              <a:latin typeface="Times New Roman" panose="02020603050405020304" pitchFamily="18" charset="0"/>
              <a:cs typeface="Times New Roman" panose="02020603050405020304" pitchFamily="18" charset="0"/>
            </a:endParaRPr>
          </a:p>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smtClean="0">
                <a:solidFill>
                  <a:srgbClr val="002060"/>
                </a:solidFill>
                <a:latin typeface="Times New Roman" panose="02020603050405020304" pitchFamily="18" charset="0"/>
                <a:cs typeface="Times New Roman" panose="02020603050405020304" pitchFamily="18" charset="0"/>
              </a:rPr>
              <a:t>Федеральный закон от 06.10.2003 № 131-ФЗ «Об общих принципах организации местного самоуправления в Российской Федерации»</a:t>
            </a:r>
          </a:p>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smtClean="0">
                <a:solidFill>
                  <a:srgbClr val="002060"/>
                </a:solidFill>
                <a:latin typeface="Times New Roman" panose="02020603050405020304" pitchFamily="18" charset="0"/>
                <a:cs typeface="Times New Roman" panose="02020603050405020304" pitchFamily="18" charset="0"/>
              </a:rPr>
              <a:t>Федеральный закон от 12.01.1996 № 7-ФЗ «О некоммерческих организациях»</a:t>
            </a:r>
          </a:p>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smtClean="0">
                <a:solidFill>
                  <a:srgbClr val="002060"/>
                </a:solidFill>
                <a:latin typeface="Times New Roman" panose="02020603050405020304" pitchFamily="18" charset="0"/>
                <a:cs typeface="Times New Roman" panose="02020603050405020304" pitchFamily="18" charset="0"/>
              </a:rPr>
              <a:t>Федеральный закон от 03.11.2006 № 174-ФЗ «Об автономных учреждениях»</a:t>
            </a:r>
          </a:p>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smtClean="0">
                <a:solidFill>
                  <a:srgbClr val="002060"/>
                </a:solidFill>
                <a:latin typeface="Times New Roman" panose="02020603050405020304" pitchFamily="18" charset="0"/>
                <a:cs typeface="Times New Roman" panose="02020603050405020304" pitchFamily="18" charset="0"/>
              </a:rPr>
              <a:t>Закон Московской области от 19.09.2007 № 151/2007-ОЗ «О бюджетном процессе в Московской области»</a:t>
            </a:r>
          </a:p>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smtClean="0">
                <a:solidFill>
                  <a:srgbClr val="002060"/>
                </a:solidFill>
                <a:latin typeface="Times New Roman" panose="02020603050405020304" pitchFamily="18" charset="0"/>
                <a:cs typeface="Times New Roman" panose="02020603050405020304" pitchFamily="18" charset="0"/>
              </a:rPr>
              <a:t>Устав городского </a:t>
            </a:r>
            <a:r>
              <a:rPr lang="ru-RU" altLang="ru-RU" sz="1800" dirty="0">
                <a:solidFill>
                  <a:srgbClr val="002060"/>
                </a:solidFill>
                <a:latin typeface="Times New Roman" panose="02020603050405020304" pitchFamily="18" charset="0"/>
                <a:cs typeface="Times New Roman" panose="02020603050405020304" pitchFamily="18" charset="0"/>
              </a:rPr>
              <a:t>округа  </a:t>
            </a:r>
            <a:r>
              <a:rPr lang="ru-RU" altLang="ru-RU" sz="1800" dirty="0" smtClean="0">
                <a:solidFill>
                  <a:srgbClr val="002060"/>
                </a:solidFill>
                <a:latin typeface="Times New Roman" panose="02020603050405020304" pitchFamily="18" charset="0"/>
                <a:cs typeface="Times New Roman" panose="02020603050405020304" pitchFamily="18" charset="0"/>
              </a:rPr>
              <a:t>Чехов</a:t>
            </a:r>
          </a:p>
          <a:p>
            <a:pPr indent="-182880" algn="just" eaLnBrk="1" fontAlgn="auto" hangingPunct="1">
              <a:lnSpc>
                <a:spcPct val="150000"/>
              </a:lnSpc>
              <a:spcAft>
                <a:spcPts val="0"/>
              </a:spcAft>
              <a:buClr>
                <a:schemeClr val="accent6">
                  <a:lumMod val="75000"/>
                </a:schemeClr>
              </a:buClr>
              <a:buFont typeface="Arial" panose="020B0604020202020204" pitchFamily="34" charset="0"/>
              <a:buChar char="•"/>
              <a:defRPr/>
            </a:pPr>
            <a:r>
              <a:rPr lang="ru-RU" altLang="ru-RU" sz="1800" dirty="0">
                <a:solidFill>
                  <a:srgbClr val="002060"/>
                </a:solidFill>
                <a:latin typeface="Times New Roman" panose="02020603050405020304" pitchFamily="18" charset="0"/>
                <a:cs typeface="Times New Roman" panose="02020603050405020304" pitchFamily="18" charset="0"/>
              </a:rPr>
              <a:t>Решение Совета депутатов городского округа Чехов от 25.10.2017 № 65/5-2017 «Об утверждении Положения о бюджетном процессе в городском округе Чехов</a:t>
            </a:r>
            <a:r>
              <a:rPr lang="ru-RU" altLang="ru-RU" sz="1800" dirty="0" smtClean="0">
                <a:solidFill>
                  <a:srgbClr val="002060"/>
                </a:solidFill>
                <a:latin typeface="Times New Roman" panose="02020603050405020304" pitchFamily="18" charset="0"/>
                <a:cs typeface="Times New Roman" panose="02020603050405020304" pitchFamily="18" charset="0"/>
              </a:rPr>
              <a:t>»</a:t>
            </a:r>
          </a:p>
          <a:p>
            <a:pPr indent="-182880" algn="just" eaLnBrk="1" fontAlgn="auto" hangingPunct="1">
              <a:lnSpc>
                <a:spcPct val="150000"/>
              </a:lnSpc>
              <a:spcAft>
                <a:spcPts val="0"/>
              </a:spcAft>
              <a:buClr>
                <a:srgbClr val="F14124">
                  <a:lumMod val="75000"/>
                </a:srgbClr>
              </a:buClr>
              <a:buFont typeface="Arial" panose="020B0604020202020204" pitchFamily="34" charset="0"/>
              <a:buChar char="•"/>
              <a:defRPr/>
            </a:pPr>
            <a:r>
              <a:rPr lang="ru-RU" altLang="ru-RU" sz="1800" dirty="0" smtClean="0">
                <a:solidFill>
                  <a:srgbClr val="002060"/>
                </a:solidFill>
                <a:latin typeface="Times New Roman"/>
                <a:cs typeface="Times New Roman" panose="02020603050405020304" pitchFamily="18" charset="0"/>
              </a:rPr>
              <a:t>Решение </a:t>
            </a:r>
            <a:r>
              <a:rPr lang="ru-RU" altLang="ru-RU" sz="1800" dirty="0">
                <a:solidFill>
                  <a:srgbClr val="002060"/>
                </a:solidFill>
                <a:latin typeface="Times New Roman"/>
                <a:cs typeface="Times New Roman" panose="02020603050405020304" pitchFamily="18" charset="0"/>
              </a:rPr>
              <a:t>Совета депутатов городского округа </a:t>
            </a:r>
            <a:r>
              <a:rPr lang="ru-RU" altLang="ru-RU" sz="1800" dirty="0" smtClean="0">
                <a:solidFill>
                  <a:srgbClr val="002060"/>
                </a:solidFill>
                <a:latin typeface="Times New Roman"/>
                <a:cs typeface="Times New Roman" panose="02020603050405020304" pitchFamily="18" charset="0"/>
              </a:rPr>
              <a:t>Чехов </a:t>
            </a:r>
            <a:r>
              <a:rPr lang="ru-RU" altLang="ru-RU" sz="1800" dirty="0">
                <a:solidFill>
                  <a:srgbClr val="002060"/>
                </a:solidFill>
                <a:latin typeface="Times New Roman"/>
                <a:cs typeface="Times New Roman" panose="02020603050405020304" pitchFamily="18" charset="0"/>
              </a:rPr>
              <a:t>«Об исполнении бюджета городского округа Чехов за </a:t>
            </a:r>
            <a:r>
              <a:rPr lang="ru-RU" altLang="ru-RU" sz="1800" dirty="0" smtClean="0">
                <a:solidFill>
                  <a:srgbClr val="002060"/>
                </a:solidFill>
                <a:latin typeface="Times New Roman"/>
                <a:cs typeface="Times New Roman" panose="02020603050405020304" pitchFamily="18" charset="0"/>
              </a:rPr>
              <a:t>202</a:t>
            </a:r>
            <a:r>
              <a:rPr lang="en-US" altLang="ru-RU" sz="1800" dirty="0" smtClean="0">
                <a:solidFill>
                  <a:srgbClr val="002060"/>
                </a:solidFill>
                <a:latin typeface="Times New Roman"/>
                <a:cs typeface="Times New Roman" panose="02020603050405020304" pitchFamily="18" charset="0"/>
              </a:rPr>
              <a:t>3</a:t>
            </a:r>
            <a:r>
              <a:rPr lang="ru-RU" altLang="ru-RU" sz="1800" dirty="0" smtClean="0">
                <a:solidFill>
                  <a:srgbClr val="002060"/>
                </a:solidFill>
                <a:latin typeface="Times New Roman"/>
                <a:cs typeface="Times New Roman" panose="02020603050405020304" pitchFamily="18" charset="0"/>
              </a:rPr>
              <a:t> </a:t>
            </a:r>
            <a:r>
              <a:rPr lang="ru-RU" altLang="ru-RU" sz="1800" dirty="0">
                <a:solidFill>
                  <a:srgbClr val="002060"/>
                </a:solidFill>
                <a:latin typeface="Times New Roman"/>
                <a:cs typeface="Times New Roman" panose="02020603050405020304" pitchFamily="18" charset="0"/>
              </a:rPr>
              <a:t>год</a:t>
            </a:r>
            <a:r>
              <a:rPr lang="ru-RU" altLang="ru-RU" sz="1800" dirty="0" smtClean="0">
                <a:solidFill>
                  <a:srgbClr val="002060"/>
                </a:solidFill>
                <a:latin typeface="Times New Roman"/>
                <a:cs typeface="Times New Roman" panose="02020603050405020304" pitchFamily="18" charset="0"/>
              </a:rPr>
              <a:t>»</a:t>
            </a:r>
            <a:endParaRPr lang="ru-RU" altLang="ru-RU" sz="1800" dirty="0" smtClean="0">
              <a:solidFill>
                <a:srgbClr val="002060"/>
              </a:solidFill>
              <a:latin typeface="Times New Roman" panose="02020603050405020304" pitchFamily="18" charset="0"/>
              <a:cs typeface="Times New Roman" panose="02020603050405020304" pitchFamily="18" charset="0"/>
            </a:endParaRPr>
          </a:p>
        </p:txBody>
      </p:sp>
      <p:sp>
        <p:nvSpPr>
          <p:cNvPr id="26627" name="AutoShape 5" descr="https://jur24pro.ru/upload/iblock/e04/e04582eaf758c9a78a162e3adbafd0e0.jp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ru-RU" altLang="ru-RU">
              <a:solidFill>
                <a:srgbClr val="000000"/>
              </a:solidFill>
            </a:endParaRPr>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srcRect/>
          <a:stretch>
            <a:fillRect/>
          </a:stretch>
        </p:blipFill>
        <p:spPr bwMode="auto">
          <a:xfrm>
            <a:off x="1171575" y="0"/>
            <a:ext cx="7583488" cy="1428750"/>
          </a:xfrm>
          <a:prstGeom prst="rect">
            <a:avLst/>
          </a:prstGeom>
          <a:noFill/>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Desktop\почта\1(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599" y="1151627"/>
            <a:ext cx="2354263" cy="16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28588"/>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215900" y="2881313"/>
            <a:ext cx="5813425" cy="38592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b="1" u="sng" dirty="0"/>
          </a:p>
          <a:p>
            <a:pPr>
              <a:defRPr/>
            </a:pPr>
            <a:endParaRPr lang="en-US" sz="1000" b="1" u="sng" dirty="0"/>
          </a:p>
          <a:p>
            <a:pPr algn="ctr">
              <a:defRPr/>
            </a:pPr>
            <a:r>
              <a:rPr lang="ru-RU" sz="1050" b="1" u="sng" dirty="0">
                <a:solidFill>
                  <a:schemeClr val="tx1"/>
                </a:solidFill>
                <a:latin typeface="Times New Roman" panose="02020603050405020304" pitchFamily="18" charset="0"/>
                <a:cs typeface="Times New Roman" panose="02020603050405020304" pitchFamily="18" charset="0"/>
              </a:rPr>
              <a:t>Налог на имущество физических лиц </a:t>
            </a:r>
            <a:endParaRPr lang="ru-RU" sz="1050" dirty="0">
              <a:solidFill>
                <a:schemeClr val="tx1"/>
              </a:solidFill>
              <a:latin typeface="Times New Roman" panose="02020603050405020304" pitchFamily="18" charset="0"/>
              <a:cs typeface="Times New Roman" panose="02020603050405020304" pitchFamily="18" charset="0"/>
            </a:endParaRPr>
          </a:p>
          <a:p>
            <a:pPr algn="ctr">
              <a:defRPr/>
            </a:pPr>
            <a:r>
              <a:rPr lang="ru-RU" sz="1000" b="1" dirty="0">
                <a:solidFill>
                  <a:schemeClr val="tx1"/>
                </a:solidFill>
                <a:latin typeface="Times New Roman" panose="02020603050405020304" pitchFamily="18" charset="0"/>
                <a:cs typeface="Times New Roman" panose="02020603050405020304" pitchFamily="18" charset="0"/>
              </a:rPr>
              <a:t>Решение Совета депутатов городского округа Чехов «О налоге на имущество физических лиц» от 25.10.2017 №68/5-2017.</a:t>
            </a:r>
          </a:p>
          <a:p>
            <a:pPr>
              <a:defRPr/>
            </a:pPr>
            <a:r>
              <a:rPr lang="ru-RU" sz="1000" u="sng" dirty="0">
                <a:solidFill>
                  <a:schemeClr val="tx1"/>
                </a:solidFill>
                <a:latin typeface="Times New Roman" panose="02020603050405020304" pitchFamily="18" charset="0"/>
                <a:cs typeface="Times New Roman" panose="02020603050405020304" pitchFamily="18" charset="0"/>
              </a:rPr>
              <a:t>Ставки налога исходя из кадастровой стоимости объекта:</a:t>
            </a:r>
            <a:endParaRPr lang="ru-RU" sz="1000" dirty="0">
              <a:solidFill>
                <a:schemeClr val="tx1"/>
              </a:solidFill>
              <a:latin typeface="Times New Roman" panose="02020603050405020304" pitchFamily="18" charset="0"/>
              <a:cs typeface="Times New Roman" panose="02020603050405020304" pitchFamily="18" charset="0"/>
            </a:endParaRPr>
          </a:p>
          <a:p>
            <a:pPr>
              <a:defRPr/>
            </a:pPr>
            <a:r>
              <a:rPr lang="ru-RU" sz="1000" b="1" dirty="0">
                <a:solidFill>
                  <a:schemeClr val="tx1"/>
                </a:solidFill>
                <a:latin typeface="Times New Roman" panose="02020603050405020304" pitchFamily="18" charset="0"/>
                <a:cs typeface="Times New Roman" panose="02020603050405020304" pitchFamily="18" charset="0"/>
              </a:rPr>
              <a:t>          1. Объектов налогообложения, кадастровая стоимость каждого из которых не превышает 300,0 млн. рублей:</a:t>
            </a:r>
          </a:p>
          <a:p>
            <a:pPr>
              <a:defRPr/>
            </a:pPr>
            <a:r>
              <a:rPr lang="ru-RU" sz="1000" dirty="0">
                <a:solidFill>
                  <a:schemeClr val="tx1"/>
                </a:solidFill>
                <a:latin typeface="Times New Roman" panose="02020603050405020304" pitchFamily="18" charset="0"/>
                <a:cs typeface="Times New Roman" panose="02020603050405020304" pitchFamily="18" charset="0"/>
              </a:rPr>
              <a:t>- жилые дома, части жилых домов, квартиры, части квартир, комнаты - 0,1 процента;</a:t>
            </a:r>
          </a:p>
          <a:p>
            <a:pPr>
              <a:defRPr/>
            </a:pPr>
            <a:r>
              <a:rPr lang="ru-RU" sz="1000" dirty="0">
                <a:solidFill>
                  <a:schemeClr val="tx1"/>
                </a:solidFill>
                <a:latin typeface="Times New Roman" panose="02020603050405020304" pitchFamily="18" charset="0"/>
                <a:cs typeface="Times New Roman" panose="02020603050405020304" pitchFamily="18" charset="0"/>
              </a:rPr>
              <a:t>- объекты незавершенного строительства в случае, если проектируемым назначением таких объектов является жилой дом, - 0,3 процента.</a:t>
            </a:r>
          </a:p>
          <a:p>
            <a:pPr>
              <a:defRPr/>
            </a:pPr>
            <a:r>
              <a:rPr lang="ru-RU" sz="1000" dirty="0">
                <a:solidFill>
                  <a:schemeClr val="tx1"/>
                </a:solidFill>
                <a:latin typeface="Times New Roman" panose="02020603050405020304" pitchFamily="18" charset="0"/>
                <a:cs typeface="Times New Roman" panose="02020603050405020304" pitchFamily="18" charset="0"/>
              </a:rPr>
              <a:t>-  единые недвижимые комплексы, в состав которых входит хотя бы один жилой дом - 0,3 процента.</a:t>
            </a:r>
          </a:p>
          <a:p>
            <a:pPr>
              <a:defRPr/>
            </a:pPr>
            <a:r>
              <a:rPr lang="ru-RU" sz="1000" dirty="0">
                <a:solidFill>
                  <a:schemeClr val="tx1"/>
                </a:solidFill>
                <a:latin typeface="Times New Roman" panose="02020603050405020304" pitchFamily="18" charset="0"/>
                <a:cs typeface="Times New Roman" panose="02020603050405020304" pitchFamily="18" charset="0"/>
              </a:rPr>
              <a:t>-  гаражи и </a:t>
            </a:r>
            <a:r>
              <a:rPr lang="ru-RU" sz="1000" dirty="0" err="1">
                <a:solidFill>
                  <a:schemeClr val="tx1"/>
                </a:solidFill>
                <a:latin typeface="Times New Roman" panose="02020603050405020304" pitchFamily="18" charset="0"/>
                <a:cs typeface="Times New Roman" panose="02020603050405020304" pitchFamily="18" charset="0"/>
              </a:rPr>
              <a:t>машино</a:t>
            </a:r>
            <a:r>
              <a:rPr lang="ru-RU" sz="1000" dirty="0">
                <a:solidFill>
                  <a:schemeClr val="tx1"/>
                </a:solidFill>
                <a:latin typeface="Times New Roman" panose="02020603050405020304" pitchFamily="18" charset="0"/>
                <a:cs typeface="Times New Roman" panose="02020603050405020304" pitchFamily="18" charset="0"/>
              </a:rPr>
              <a:t>-места - 0,3 процента.</a:t>
            </a:r>
          </a:p>
          <a:p>
            <a:pPr>
              <a:defRPr/>
            </a:pPr>
            <a:r>
              <a:rPr lang="ru-RU" sz="1000" dirty="0">
                <a:solidFill>
                  <a:schemeClr val="tx1"/>
                </a:solidFill>
                <a:latin typeface="Times New Roman" panose="02020603050405020304" pitchFamily="18" charset="0"/>
                <a:cs typeface="Times New Roman" panose="02020603050405020304" pitchFamily="18" charset="0"/>
              </a:rPr>
              <a:t>-  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 - 0,3 процента.</a:t>
            </a:r>
          </a:p>
          <a:p>
            <a:pPr>
              <a:defRPr/>
            </a:pPr>
            <a:r>
              <a:rPr lang="ru-RU" sz="1000" b="1" dirty="0">
                <a:solidFill>
                  <a:schemeClr val="tx1"/>
                </a:solidFill>
                <a:latin typeface="Times New Roman" panose="02020603050405020304" pitchFamily="18" charset="0"/>
                <a:cs typeface="Times New Roman" panose="02020603050405020304" pitchFamily="18" charset="0"/>
              </a:rPr>
              <a:t>         </a:t>
            </a:r>
            <a:r>
              <a:rPr lang="ru-RU" sz="1000" dirty="0">
                <a:solidFill>
                  <a:schemeClr val="tx1"/>
                </a:solidFill>
                <a:latin typeface="Times New Roman" panose="02020603050405020304" pitchFamily="18" charset="0"/>
                <a:cs typeface="Times New Roman" panose="02020603050405020304" pitchFamily="18" charset="0"/>
              </a:rPr>
              <a:t>2. Объектов налогообложения, включенных в перечень, определяемый в соответствии с </a:t>
            </a:r>
            <a:r>
              <a:rPr lang="ru-RU" sz="1000" dirty="0">
                <a:solidFill>
                  <a:schemeClr val="tx1"/>
                </a:solidFill>
                <a:latin typeface="Times New Roman" panose="02020603050405020304" pitchFamily="18" charset="0"/>
                <a:cs typeface="Times New Roman" panose="02020603050405020304" pitchFamily="18" charset="0"/>
                <a:hlinkClick r:id="rId4"/>
              </a:rPr>
              <a:t>пунктом 7 статьи 378.2</a:t>
            </a:r>
            <a:r>
              <a:rPr lang="ru-RU" sz="1000" dirty="0">
                <a:solidFill>
                  <a:schemeClr val="tx1"/>
                </a:solidFill>
                <a:latin typeface="Times New Roman" panose="02020603050405020304" pitchFamily="18" charset="0"/>
                <a:cs typeface="Times New Roman" panose="02020603050405020304" pitchFamily="18" charset="0"/>
              </a:rPr>
              <a:t> Налогового кодекса Российской Федерации, в отношении объектов налогообложения, предусмотренных </a:t>
            </a:r>
            <a:r>
              <a:rPr lang="ru-RU" sz="1000" dirty="0">
                <a:solidFill>
                  <a:schemeClr val="tx1"/>
                </a:solidFill>
                <a:latin typeface="Times New Roman" panose="02020603050405020304" pitchFamily="18" charset="0"/>
                <a:cs typeface="Times New Roman" panose="02020603050405020304" pitchFamily="18" charset="0"/>
                <a:hlinkClick r:id="rId5"/>
              </a:rPr>
              <a:t>абзацем вторым пункта 10 статьи 378.2</a:t>
            </a:r>
            <a:r>
              <a:rPr lang="ru-RU" sz="1000" dirty="0">
                <a:solidFill>
                  <a:schemeClr val="tx1"/>
                </a:solidFill>
                <a:latin typeface="Times New Roman" panose="02020603050405020304" pitchFamily="18" charset="0"/>
                <a:cs typeface="Times New Roman" panose="02020603050405020304" pitchFamily="18" charset="0"/>
              </a:rPr>
              <a:t> Налогового кодекса Российской Федерации, а также в отношении объектов налогообложения, кадастровая стоимость каждого из которых превышает 300 миллионов рублей - 2,0 процента.</a:t>
            </a:r>
          </a:p>
          <a:p>
            <a:pPr>
              <a:defRPr/>
            </a:pPr>
            <a:r>
              <a:rPr lang="ru-RU" sz="1000" dirty="0">
                <a:solidFill>
                  <a:schemeClr val="tx1"/>
                </a:solidFill>
                <a:latin typeface="Times New Roman" panose="02020603050405020304" pitchFamily="18" charset="0"/>
                <a:cs typeface="Times New Roman" panose="02020603050405020304" pitchFamily="18" charset="0"/>
              </a:rPr>
              <a:t>         3. Прочих объектов налогообложения - 0,5 процента.</a:t>
            </a:r>
          </a:p>
          <a:p>
            <a:pPr>
              <a:defRPr/>
            </a:pPr>
            <a:r>
              <a:rPr lang="ru-RU" sz="1000" dirty="0">
                <a:solidFill>
                  <a:schemeClr val="tx1"/>
                </a:solidFill>
                <a:latin typeface="Times New Roman" panose="02020603050405020304" pitchFamily="18" charset="0"/>
                <a:cs typeface="Times New Roman" panose="02020603050405020304" pitchFamily="18" charset="0"/>
              </a:rPr>
              <a:t>Льготы, установленные в соответствии со </a:t>
            </a:r>
            <a:r>
              <a:rPr lang="ru-RU" sz="1000" dirty="0">
                <a:solidFill>
                  <a:schemeClr val="tx1"/>
                </a:solidFill>
                <a:latin typeface="Times New Roman" panose="02020603050405020304" pitchFamily="18" charset="0"/>
                <a:cs typeface="Times New Roman" panose="02020603050405020304" pitchFamily="18" charset="0"/>
                <a:hlinkClick r:id="rId6"/>
              </a:rPr>
              <a:t>статьей 407 главы 32</a:t>
            </a:r>
            <a:r>
              <a:rPr lang="ru-RU" sz="1000" dirty="0">
                <a:solidFill>
                  <a:schemeClr val="tx1"/>
                </a:solidFill>
                <a:latin typeface="Times New Roman" panose="02020603050405020304" pitchFamily="18" charset="0"/>
                <a:cs typeface="Times New Roman" panose="02020603050405020304" pitchFamily="18" charset="0"/>
              </a:rPr>
              <a:t> "Налог на имущество физических лиц" Налогового кодекса Российской Федерации, действуют в полном объеме.</a:t>
            </a:r>
          </a:p>
          <a:p>
            <a:pPr>
              <a:defRPr/>
            </a:pPr>
            <a:r>
              <a:rPr lang="ru-RU" sz="1050" dirty="0">
                <a:solidFill>
                  <a:schemeClr val="tx1"/>
                </a:solidFill>
                <a:latin typeface="Times New Roman" panose="02020603050405020304" pitchFamily="18" charset="0"/>
                <a:cs typeface="Times New Roman" panose="02020603050405020304" pitchFamily="18" charset="0"/>
              </a:rPr>
              <a:t> </a:t>
            </a:r>
          </a:p>
          <a:p>
            <a:pPr algn="ctr">
              <a:defRPr/>
            </a:pPr>
            <a:r>
              <a:rPr lang="ru-RU" sz="1050" b="1" dirty="0">
                <a:latin typeface="Times New Roman" panose="02020603050405020304" pitchFamily="18" charset="0"/>
                <a:cs typeface="Times New Roman" panose="02020603050405020304" pitchFamily="18" charset="0"/>
              </a:rPr>
              <a:t> </a:t>
            </a:r>
          </a:p>
          <a:p>
            <a:pPr algn="ctr">
              <a:defRPr/>
            </a:pPr>
            <a:endParaRPr lang="ru-RU" sz="1000" dirty="0"/>
          </a:p>
        </p:txBody>
      </p:sp>
      <p:sp>
        <p:nvSpPr>
          <p:cNvPr id="4" name="Скругленный прямоугольник 3"/>
          <p:cNvSpPr/>
          <p:nvPr/>
        </p:nvSpPr>
        <p:spPr>
          <a:xfrm>
            <a:off x="6029325" y="2881313"/>
            <a:ext cx="3286125" cy="37449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u="sng" dirty="0">
                <a:solidFill>
                  <a:schemeClr val="tx1"/>
                </a:solidFill>
                <a:latin typeface="Times New Roman" panose="02020603050405020304" pitchFamily="18" charset="0"/>
                <a:cs typeface="Times New Roman" panose="02020603050405020304" pitchFamily="18" charset="0"/>
              </a:rPr>
              <a:t>Земельный налог </a:t>
            </a:r>
          </a:p>
          <a:p>
            <a:pPr algn="ctr">
              <a:defRPr/>
            </a:pPr>
            <a:endParaRPr lang="ru-RU" sz="1050" dirty="0">
              <a:solidFill>
                <a:schemeClr val="tx1"/>
              </a:solidFill>
              <a:latin typeface="Times New Roman" panose="02020603050405020304" pitchFamily="18" charset="0"/>
              <a:cs typeface="Times New Roman" panose="02020603050405020304" pitchFamily="18" charset="0"/>
            </a:endParaRPr>
          </a:p>
          <a:p>
            <a:pPr algn="ctr">
              <a:defRPr/>
            </a:pPr>
            <a:r>
              <a:rPr lang="ru-RU" sz="1050" b="1" dirty="0">
                <a:solidFill>
                  <a:schemeClr val="tx1"/>
                </a:solidFill>
                <a:latin typeface="Times New Roman" panose="02020603050405020304" pitchFamily="18" charset="0"/>
                <a:cs typeface="Times New Roman" panose="02020603050405020304" pitchFamily="18" charset="0"/>
              </a:rPr>
              <a:t>Решение Совета депутатов городского округа Чехов «О земельном   налоге» </a:t>
            </a:r>
            <a:r>
              <a:rPr lang="ru-RU" sz="1000" b="1" dirty="0">
                <a:solidFill>
                  <a:schemeClr val="tx1"/>
                </a:solidFill>
                <a:latin typeface="Times New Roman" panose="02020603050405020304" pitchFamily="18" charset="0"/>
                <a:cs typeface="Times New Roman" panose="02020603050405020304" pitchFamily="18" charset="0"/>
              </a:rPr>
              <a:t>от 25.10.2017 №67/5-2017.</a:t>
            </a:r>
          </a:p>
          <a:p>
            <a:pPr algn="ctr">
              <a:defRPr/>
            </a:pPr>
            <a:r>
              <a:rPr lang="ru-RU" sz="1050" b="1" dirty="0">
                <a:solidFill>
                  <a:schemeClr val="tx1"/>
                </a:solidFill>
                <a:latin typeface="Times New Roman" panose="02020603050405020304" pitchFamily="18" charset="0"/>
                <a:cs typeface="Times New Roman" panose="02020603050405020304" pitchFamily="18" charset="0"/>
              </a:rPr>
              <a:t>Ставки налога от кадастровой стоимости земельных участков:</a:t>
            </a:r>
            <a:endParaRPr lang="ru-RU" sz="1050" dirty="0">
              <a:solidFill>
                <a:schemeClr val="tx1"/>
              </a:solidFill>
              <a:latin typeface="Times New Roman" panose="02020603050405020304" pitchFamily="18" charset="0"/>
              <a:cs typeface="Times New Roman" panose="02020603050405020304" pitchFamily="18" charset="0"/>
            </a:endParaRPr>
          </a:p>
          <a:p>
            <a:pPr>
              <a:defRPr/>
            </a:pPr>
            <a:r>
              <a:rPr lang="ru-RU" sz="1050" dirty="0">
                <a:solidFill>
                  <a:schemeClr val="tx1"/>
                </a:solidFill>
                <a:latin typeface="Times New Roman" panose="02020603050405020304" pitchFamily="18" charset="0"/>
                <a:cs typeface="Times New Roman" panose="02020603050405020304" pitchFamily="18" charset="0"/>
              </a:rPr>
              <a:t>  -  </a:t>
            </a:r>
            <a:r>
              <a:rPr lang="ru-RU" sz="1050" b="1" dirty="0">
                <a:solidFill>
                  <a:schemeClr val="tx1"/>
                </a:solidFill>
                <a:latin typeface="Times New Roman" panose="02020603050405020304" pitchFamily="18" charset="0"/>
                <a:cs typeface="Times New Roman" panose="02020603050405020304" pitchFamily="18" charset="0"/>
              </a:rPr>
              <a:t>0,3 %  </a:t>
            </a:r>
            <a:r>
              <a:rPr lang="ru-RU" sz="1050" dirty="0">
                <a:solidFill>
                  <a:schemeClr val="tx1"/>
                </a:solidFill>
                <a:latin typeface="Times New Roman" panose="02020603050405020304" pitchFamily="18" charset="0"/>
                <a:cs typeface="Times New Roman" panose="02020603050405020304" pitchFamily="18" charset="0"/>
              </a:rPr>
              <a:t>(занятых жилищным фондом, земли </a:t>
            </a:r>
            <a:r>
              <a:rPr lang="ru-RU" sz="1050" dirty="0" err="1">
                <a:solidFill>
                  <a:schemeClr val="tx1"/>
                </a:solidFill>
                <a:latin typeface="Times New Roman" panose="02020603050405020304" pitchFamily="18" charset="0"/>
                <a:cs typeface="Times New Roman" panose="02020603050405020304" pitchFamily="18" charset="0"/>
              </a:rPr>
              <a:t>сельхозназначения</a:t>
            </a:r>
            <a:r>
              <a:rPr lang="ru-RU" sz="1050" dirty="0">
                <a:solidFill>
                  <a:schemeClr val="tx1"/>
                </a:solidFill>
                <a:latin typeface="Times New Roman" panose="02020603050405020304" pitchFamily="18" charset="0"/>
                <a:cs typeface="Times New Roman" panose="02020603050405020304" pitchFamily="18" charset="0"/>
              </a:rPr>
              <a:t>,  для индивидуального жилищного строительства, для личного подсобного хозяйства и дачного хозяйства, земли представленные для обеспечения обороны, безопасности и таможенных нужд); </a:t>
            </a:r>
          </a:p>
          <a:p>
            <a:pPr>
              <a:defRPr/>
            </a:pPr>
            <a:r>
              <a:rPr lang="ru-RU" sz="1050" dirty="0">
                <a:solidFill>
                  <a:schemeClr val="tx1"/>
                </a:solidFill>
                <a:latin typeface="Times New Roman" panose="02020603050405020304" pitchFamily="18" charset="0"/>
                <a:cs typeface="Times New Roman" panose="02020603050405020304" pitchFamily="18" charset="0"/>
              </a:rPr>
              <a:t>  - </a:t>
            </a:r>
            <a:r>
              <a:rPr lang="ru-RU" sz="1050" b="1" dirty="0">
                <a:solidFill>
                  <a:schemeClr val="tx1"/>
                </a:solidFill>
                <a:latin typeface="Times New Roman" panose="02020603050405020304" pitchFamily="18" charset="0"/>
                <a:cs typeface="Times New Roman" panose="02020603050405020304" pitchFamily="18" charset="0"/>
              </a:rPr>
              <a:t>1,5% (</a:t>
            </a:r>
            <a:r>
              <a:rPr lang="ru-RU" sz="1050" dirty="0">
                <a:solidFill>
                  <a:schemeClr val="tx1"/>
                </a:solidFill>
                <a:latin typeface="Times New Roman" panose="02020603050405020304" pitchFamily="18" charset="0"/>
                <a:cs typeface="Times New Roman" panose="02020603050405020304" pitchFamily="18" charset="0"/>
              </a:rPr>
              <a:t>в отношении прочих земельных участках). </a:t>
            </a:r>
          </a:p>
          <a:p>
            <a:pPr algn="ctr">
              <a:defRPr/>
            </a:pPr>
            <a:endParaRPr lang="ru-RU" sz="1100" dirty="0">
              <a:latin typeface="Times New Roman" panose="02020603050405020304" pitchFamily="18" charset="0"/>
              <a:cs typeface="Times New Roman" panose="02020603050405020304" pitchFamily="18" charset="0"/>
            </a:endParaRPr>
          </a:p>
        </p:txBody>
      </p:sp>
      <p:sp>
        <p:nvSpPr>
          <p:cNvPr id="61447" name="Прямоугольник 4"/>
          <p:cNvSpPr>
            <a:spLocks noChangeArrowheads="1"/>
          </p:cNvSpPr>
          <p:nvPr/>
        </p:nvSpPr>
        <p:spPr bwMode="auto">
          <a:xfrm>
            <a:off x="857250" y="71438"/>
            <a:ext cx="8382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ru-RU" altLang="ru-RU" sz="1600" b="1" dirty="0">
                <a:solidFill>
                  <a:srgbClr val="002060"/>
                </a:solidFill>
              </a:rPr>
              <a:t>ИМУЩЕСТВЕННЫЕ НАЛОГИ С ФИЗИЧЕСКИХ ЛИЦ В ГОРОДСКОМ ОКРУГЕ ЧЕХОВ МОСКОВСКОЙ </a:t>
            </a:r>
            <a:r>
              <a:rPr lang="ru-RU" altLang="ru-RU" sz="1600" b="1" dirty="0" smtClean="0">
                <a:solidFill>
                  <a:srgbClr val="002060"/>
                </a:solidFill>
              </a:rPr>
              <a:t>ОБЛАСТИ</a:t>
            </a:r>
          </a:p>
          <a:p>
            <a:r>
              <a:rPr lang="ru-RU" altLang="ru-RU" sz="900" b="1" dirty="0">
                <a:solidFill>
                  <a:srgbClr val="002060"/>
                </a:solidFill>
              </a:rPr>
              <a:t>Ссылки на официальный сайт Администрации городского округа Чехов </a:t>
            </a:r>
          </a:p>
          <a:p>
            <a:r>
              <a:rPr lang="ru-RU" altLang="ru-RU" sz="900" b="1" dirty="0">
                <a:solidFill>
                  <a:srgbClr val="002060"/>
                </a:solidFill>
              </a:rPr>
              <a:t>*</a:t>
            </a:r>
            <a:r>
              <a:rPr lang="en-US" altLang="ru-RU" sz="900" b="1" dirty="0">
                <a:solidFill>
                  <a:srgbClr val="002060"/>
                </a:solidFill>
              </a:rPr>
              <a:t>https://chekhov.mosreg.ru/docs/doc/reshenie-soveta-deputatov-gorodskogo-okruga-chehov-ot-25-10-2017-no68-5-2017-o-naloge-na-imuschestvo-fi-43287</a:t>
            </a:r>
            <a:r>
              <a:rPr lang="ru-RU" altLang="ru-RU" sz="900" b="1" dirty="0">
                <a:solidFill>
                  <a:srgbClr val="002060"/>
                </a:solidFill>
              </a:rPr>
              <a:t>;</a:t>
            </a:r>
          </a:p>
          <a:p>
            <a:r>
              <a:rPr lang="ru-RU" altLang="ru-RU" sz="900" b="1" dirty="0">
                <a:solidFill>
                  <a:srgbClr val="002060"/>
                </a:solidFill>
              </a:rPr>
              <a:t>**</a:t>
            </a:r>
            <a:r>
              <a:rPr lang="en-US" altLang="ru-RU" sz="900" b="1" dirty="0">
                <a:solidFill>
                  <a:srgbClr val="002060"/>
                </a:solidFill>
              </a:rPr>
              <a:t>https://chekhov.mosreg.ru/docs/doc/reshenie-soveta-deputatov-gorodskogo-okruga-chehov-ot-25-10-2017-no67-5-2017-o-zemelnom-naloge-43286</a:t>
            </a:r>
            <a:endParaRPr lang="ru-RU" altLang="ru-RU" sz="900" dirty="0"/>
          </a:p>
        </p:txBody>
      </p:sp>
      <p:pic>
        <p:nvPicPr>
          <p:cNvPr id="6144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3921" y="1151627"/>
            <a:ext cx="2355850" cy="164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84163" y="1409700"/>
            <a:ext cx="1536700" cy="13033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anose="02020603050405020304" pitchFamily="18" charset="0"/>
                <a:cs typeface="Times New Roman" panose="02020603050405020304" pitchFamily="18" charset="0"/>
              </a:rPr>
              <a:t>Налог на имущество физических лиц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84163" y="4157663"/>
            <a:ext cx="1536700" cy="130333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anose="02020603050405020304" pitchFamily="18" charset="0"/>
                <a:cs typeface="Times New Roman" panose="02020603050405020304" pitchFamily="18" charset="0"/>
              </a:rPr>
              <a:t>Земельный налог </a:t>
            </a:r>
            <a:endParaRPr lang="ru-RU" sz="1600" dirty="0">
              <a:solidFill>
                <a:schemeClr val="tx1"/>
              </a:solidFill>
              <a:latin typeface="Times New Roman" panose="02020603050405020304" pitchFamily="18" charset="0"/>
              <a:cs typeface="Times New Roman" panose="02020603050405020304" pitchFamily="18" charset="0"/>
            </a:endParaRPr>
          </a:p>
          <a:p>
            <a:pPr algn="ctr">
              <a:defRPr/>
            </a:pPr>
            <a:endParaRPr lang="ru-RU" sz="1000" dirty="0"/>
          </a:p>
        </p:txBody>
      </p:sp>
      <p:sp>
        <p:nvSpPr>
          <p:cNvPr id="4" name="Скругленный прямоугольник 3"/>
          <p:cNvSpPr/>
          <p:nvPr/>
        </p:nvSpPr>
        <p:spPr>
          <a:xfrm>
            <a:off x="3073400" y="2641600"/>
            <a:ext cx="6646333" cy="42163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latin typeface="Times New Roman" panose="02020603050405020304" pitchFamily="18" charset="0"/>
                <a:cs typeface="Times New Roman" panose="02020603050405020304" pitchFamily="18" charset="0"/>
              </a:rPr>
              <a:t>Решение Совета депутатов городского округа Чехов </a:t>
            </a:r>
            <a:endParaRPr lang="ru-RU" sz="1000" b="1" dirty="0" smtClean="0">
              <a:solidFill>
                <a:schemeClr val="tx1"/>
              </a:solidFill>
              <a:latin typeface="Times New Roman" panose="02020603050405020304" pitchFamily="18" charset="0"/>
              <a:cs typeface="Times New Roman" panose="02020603050405020304" pitchFamily="18" charset="0"/>
            </a:endParaRPr>
          </a:p>
          <a:p>
            <a:pPr algn="ctr">
              <a:defRPr/>
            </a:pPr>
            <a:r>
              <a:rPr lang="ru-RU" sz="1000" b="1" dirty="0" smtClean="0">
                <a:solidFill>
                  <a:schemeClr val="tx1"/>
                </a:solidFill>
                <a:latin typeface="Times New Roman" panose="02020603050405020304" pitchFamily="18" charset="0"/>
                <a:cs typeface="Times New Roman" panose="02020603050405020304" pitchFamily="18" charset="0"/>
              </a:rPr>
              <a:t>«</a:t>
            </a:r>
            <a:r>
              <a:rPr lang="ru-RU" sz="1000" b="1" dirty="0">
                <a:solidFill>
                  <a:schemeClr val="tx1"/>
                </a:solidFill>
                <a:latin typeface="Times New Roman" panose="02020603050405020304" pitchFamily="18" charset="0"/>
                <a:cs typeface="Times New Roman" panose="02020603050405020304" pitchFamily="18" charset="0"/>
              </a:rPr>
              <a:t>О земельном   налоге» от 25.10.2017 №67/5-2017 </a:t>
            </a:r>
            <a:endParaRPr lang="ru-RU" sz="1000" b="1" dirty="0" smtClean="0">
              <a:solidFill>
                <a:schemeClr val="tx1"/>
              </a:solidFill>
              <a:latin typeface="Times New Roman" panose="02020603050405020304" pitchFamily="18" charset="0"/>
              <a:cs typeface="Times New Roman" panose="02020603050405020304" pitchFamily="18" charset="0"/>
            </a:endParaRPr>
          </a:p>
          <a:p>
            <a:pPr>
              <a:defRPr/>
            </a:pPr>
            <a:r>
              <a:rPr lang="ru-RU" sz="1000" b="1" u="sng" dirty="0" smtClean="0">
                <a:solidFill>
                  <a:schemeClr val="tx1"/>
                </a:solidFill>
                <a:latin typeface="Times New Roman" panose="02020603050405020304" pitchFamily="18" charset="0"/>
                <a:cs typeface="Times New Roman" panose="02020603050405020304" pitchFamily="18" charset="0"/>
              </a:rPr>
              <a:t>Освобождаются </a:t>
            </a:r>
            <a:r>
              <a:rPr lang="ru-RU" sz="1000" b="1" u="sng" dirty="0">
                <a:solidFill>
                  <a:schemeClr val="tx1"/>
                </a:solidFill>
                <a:latin typeface="Times New Roman" panose="02020603050405020304" pitchFamily="18" charset="0"/>
                <a:cs typeface="Times New Roman" panose="02020603050405020304" pitchFamily="18" charset="0"/>
              </a:rPr>
              <a:t>от налогообложения:</a:t>
            </a:r>
            <a:endParaRPr lang="ru-RU" sz="1000" b="1" dirty="0">
              <a:solidFill>
                <a:schemeClr val="tx1"/>
              </a:solidFill>
              <a:latin typeface="Times New Roman" panose="02020603050405020304" pitchFamily="18" charset="0"/>
              <a:cs typeface="Times New Roman" panose="02020603050405020304" pitchFamily="18" charset="0"/>
            </a:endParaRPr>
          </a:p>
          <a:p>
            <a:pPr>
              <a:defRPr/>
            </a:pPr>
            <a:r>
              <a:rPr lang="ru-RU" sz="1000" b="1" dirty="0">
                <a:solidFill>
                  <a:schemeClr val="tx1"/>
                </a:solidFill>
                <a:latin typeface="Times New Roman" panose="02020603050405020304" pitchFamily="18" charset="0"/>
                <a:cs typeface="Times New Roman" panose="02020603050405020304" pitchFamily="18" charset="0"/>
              </a:rPr>
              <a:t>- Герои СССР и РФ, полные кавалеры ордена Славы.</a:t>
            </a:r>
          </a:p>
          <a:p>
            <a:pPr>
              <a:defRPr/>
            </a:pPr>
            <a:r>
              <a:rPr lang="ru-RU" sz="1000" b="1" dirty="0">
                <a:solidFill>
                  <a:schemeClr val="tx1"/>
                </a:solidFill>
                <a:latin typeface="Times New Roman" panose="02020603050405020304" pitchFamily="18" charset="0"/>
                <a:cs typeface="Times New Roman" panose="02020603050405020304" pitchFamily="18" charset="0"/>
              </a:rPr>
              <a:t>- Инвалиды I и II групп инвалидности.</a:t>
            </a:r>
          </a:p>
          <a:p>
            <a:pPr>
              <a:defRPr/>
            </a:pPr>
            <a:r>
              <a:rPr lang="ru-RU" sz="1000" b="1" dirty="0">
                <a:solidFill>
                  <a:schemeClr val="tx1"/>
                </a:solidFill>
                <a:latin typeface="Times New Roman" panose="02020603050405020304" pitchFamily="18" charset="0"/>
                <a:cs typeface="Times New Roman" panose="02020603050405020304" pitchFamily="18" charset="0"/>
              </a:rPr>
              <a:t>- Инвалиды с детства.</a:t>
            </a:r>
          </a:p>
          <a:p>
            <a:pPr>
              <a:defRPr/>
            </a:pPr>
            <a:r>
              <a:rPr lang="ru-RU" sz="1000" b="1" dirty="0">
                <a:solidFill>
                  <a:schemeClr val="tx1"/>
                </a:solidFill>
                <a:latin typeface="Times New Roman" panose="02020603050405020304" pitchFamily="18" charset="0"/>
                <a:cs typeface="Times New Roman" panose="02020603050405020304" pitchFamily="18" charset="0"/>
              </a:rPr>
              <a:t>- Ветераны и инвалиды ВОВ, а также ветераны и инвалиды боевых действий;.</a:t>
            </a:r>
          </a:p>
          <a:p>
            <a:pPr>
              <a:defRPr/>
            </a:pPr>
            <a:r>
              <a:rPr lang="ru-RU" sz="1000" b="1" dirty="0">
                <a:solidFill>
                  <a:schemeClr val="tx1"/>
                </a:solidFill>
                <a:latin typeface="Times New Roman" panose="02020603050405020304" pitchFamily="18" charset="0"/>
                <a:cs typeface="Times New Roman" panose="02020603050405020304" pitchFamily="18" charset="0"/>
              </a:rPr>
              <a:t>- Чернобыльцы, участники, ликвидаторы аварий ядерных установок, получившие или перенесшие лучевую болезнь или ставшие инвалидами. </a:t>
            </a:r>
          </a:p>
          <a:p>
            <a:pPr>
              <a:defRPr/>
            </a:pPr>
            <a:r>
              <a:rPr lang="ru-RU" sz="1000" b="1" u="sng" dirty="0">
                <a:solidFill>
                  <a:schemeClr val="tx1"/>
                </a:solidFill>
                <a:latin typeface="Times New Roman" panose="02020603050405020304" pitchFamily="18" charset="0"/>
                <a:cs typeface="Times New Roman" panose="02020603050405020304" pitchFamily="18" charset="0"/>
              </a:rPr>
              <a:t>Льготы в виде уменьшения исчисленной суммы земельного налога на 50 процентов в отношении одного земельного участка площадью не более 1500 </a:t>
            </a:r>
            <a:r>
              <a:rPr lang="ru-RU" sz="1000" b="1" u="sng" dirty="0" err="1">
                <a:solidFill>
                  <a:schemeClr val="tx1"/>
                </a:solidFill>
                <a:latin typeface="Times New Roman" panose="02020603050405020304" pitchFamily="18" charset="0"/>
                <a:cs typeface="Times New Roman" panose="02020603050405020304" pitchFamily="18" charset="0"/>
              </a:rPr>
              <a:t>кв.м</a:t>
            </a:r>
            <a:r>
              <a:rPr lang="ru-RU" sz="1000" b="1" u="sng" dirty="0">
                <a:solidFill>
                  <a:schemeClr val="tx1"/>
                </a:solidFill>
                <a:latin typeface="Times New Roman" panose="02020603050405020304" pitchFamily="18" charset="0"/>
                <a:cs typeface="Times New Roman" panose="02020603050405020304" pitchFamily="18" charset="0"/>
              </a:rPr>
              <a:t>. </a:t>
            </a:r>
            <a:r>
              <a:rPr lang="ru-RU" sz="1000" b="1" dirty="0">
                <a:solidFill>
                  <a:schemeClr val="tx1"/>
                </a:solidFill>
                <a:latin typeface="Times New Roman" panose="02020603050405020304" pitchFamily="18" charset="0"/>
                <a:cs typeface="Times New Roman" panose="02020603050405020304" pitchFamily="18" charset="0"/>
              </a:rPr>
              <a:t>на территории городского округа Чехов по выбору налогоплательщика, предназначенного для ИЖС, ЛПХ и дачного хозяйства (строительства), садоводства и огородничества предоставляются следующей категории налогоплательщиков:</a:t>
            </a:r>
          </a:p>
          <a:p>
            <a:pPr>
              <a:defRPr/>
            </a:pPr>
            <a:r>
              <a:rPr lang="ru-RU" sz="1000" b="1" dirty="0">
                <a:solidFill>
                  <a:schemeClr val="tx1"/>
                </a:solidFill>
                <a:latin typeface="Times New Roman" panose="02020603050405020304" pitchFamily="18" charset="0"/>
                <a:cs typeface="Times New Roman" panose="02020603050405020304" pitchFamily="18" charset="0"/>
              </a:rPr>
              <a:t>-  Малоимущим семьям и малоимущим одиноко проживающим гражданам, среднедушевой доход которых ниже величины прожиточного минимума, установленной в Московской области на душу населения;</a:t>
            </a:r>
          </a:p>
          <a:p>
            <a:pPr>
              <a:defRPr/>
            </a:pPr>
            <a:r>
              <a:rPr lang="ru-RU" sz="1000" b="1" dirty="0">
                <a:solidFill>
                  <a:schemeClr val="tx1"/>
                </a:solidFill>
                <a:latin typeface="Times New Roman" panose="02020603050405020304" pitchFamily="18" charset="0"/>
                <a:cs typeface="Times New Roman" panose="02020603050405020304" pitchFamily="18" charset="0"/>
              </a:rPr>
              <a:t>- Семьям, имеющим трех и более несовершеннолетних детей; </a:t>
            </a:r>
          </a:p>
          <a:p>
            <a:pPr marL="171450" indent="-171450">
              <a:buFontTx/>
              <a:buChar char="-"/>
              <a:defRPr/>
            </a:pPr>
            <a:r>
              <a:rPr lang="ru-RU" sz="1000" b="1" dirty="0" smtClean="0">
                <a:solidFill>
                  <a:schemeClr val="tx1"/>
                </a:solidFill>
                <a:latin typeface="Times New Roman" panose="02020603050405020304" pitchFamily="18" charset="0"/>
                <a:cs typeface="Times New Roman" panose="02020603050405020304" pitchFamily="18" charset="0"/>
              </a:rPr>
              <a:t>Неработающим </a:t>
            </a:r>
            <a:r>
              <a:rPr lang="ru-RU" sz="1000" b="1" dirty="0">
                <a:solidFill>
                  <a:schemeClr val="tx1"/>
                </a:solidFill>
                <a:latin typeface="Times New Roman" panose="02020603050405020304" pitchFamily="18" charset="0"/>
                <a:cs typeface="Times New Roman" panose="02020603050405020304" pitchFamily="18" charset="0"/>
              </a:rPr>
              <a:t>гражданам пенсионного возраста (женщинам по достижении 55 лет, мужчинам- 60 лет) имеющим постоянную регистрацию на территории городского округа Чехов. </a:t>
            </a:r>
            <a:endParaRPr lang="ru-RU" sz="1000" b="1"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defRPr/>
            </a:pPr>
            <a:r>
              <a:rPr lang="ru-RU" sz="1000" b="1" dirty="0" smtClean="0">
                <a:solidFill>
                  <a:schemeClr val="tx1"/>
                </a:solidFill>
                <a:latin typeface="Times New Roman" panose="02020603050405020304" pitchFamily="18" charset="0"/>
                <a:cs typeface="Times New Roman" panose="02020603050405020304" pitchFamily="18" charset="0"/>
              </a:rPr>
              <a:t>- Гражданам, удостоенным почетного звания «Почетный гражданин» или награды «Почетный знак Совета депутатов городского округа Чехов;</a:t>
            </a:r>
          </a:p>
          <a:p>
            <a:pPr marL="171450" indent="-171450">
              <a:buFontTx/>
              <a:buChar char="-"/>
              <a:defRPr/>
            </a:pPr>
            <a:r>
              <a:rPr lang="ru-RU" sz="1000" b="1" u="sng" dirty="0">
                <a:solidFill>
                  <a:schemeClr val="tx1"/>
                </a:solidFill>
                <a:latin typeface="Times New Roman" panose="02020603050405020304" pitchFamily="18" charset="0"/>
                <a:cs typeface="Times New Roman" panose="02020603050405020304" pitchFamily="18" charset="0"/>
              </a:rPr>
              <a:t>Льготы в </a:t>
            </a:r>
            <a:r>
              <a:rPr lang="ru-RU" sz="1000" b="1" u="sng" dirty="0" smtClean="0">
                <a:solidFill>
                  <a:schemeClr val="tx1"/>
                </a:solidFill>
                <a:latin typeface="Times New Roman" panose="02020603050405020304" pitchFamily="18" charset="0"/>
                <a:cs typeface="Times New Roman" panose="02020603050405020304" pitchFamily="18" charset="0"/>
              </a:rPr>
              <a:t>отношении одного земельного участка, расположенного на </a:t>
            </a:r>
            <a:r>
              <a:rPr lang="ru-RU" sz="1000" b="1" u="sng" dirty="0">
                <a:solidFill>
                  <a:schemeClr val="tx1"/>
                </a:solidFill>
                <a:latin typeface="Times New Roman" panose="02020603050405020304" pitchFamily="18" charset="0"/>
                <a:cs typeface="Times New Roman" panose="02020603050405020304" pitchFamily="18" charset="0"/>
              </a:rPr>
              <a:t>территории городского округа </a:t>
            </a:r>
            <a:r>
              <a:rPr lang="ru-RU" sz="1000" b="1" u="sng" dirty="0" smtClean="0">
                <a:solidFill>
                  <a:schemeClr val="tx1"/>
                </a:solidFill>
                <a:latin typeface="Times New Roman" panose="02020603050405020304" pitchFamily="18" charset="0"/>
                <a:cs typeface="Times New Roman" panose="02020603050405020304" pitchFamily="18" charset="0"/>
              </a:rPr>
              <a:t>Чехов, площадью не более 3000 </a:t>
            </a:r>
            <a:r>
              <a:rPr lang="ru-RU" sz="1000" b="1" u="sng" dirty="0" err="1" smtClean="0">
                <a:solidFill>
                  <a:schemeClr val="tx1"/>
                </a:solidFill>
                <a:latin typeface="Times New Roman" panose="02020603050405020304" pitchFamily="18" charset="0"/>
                <a:cs typeface="Times New Roman" panose="02020603050405020304" pitchFamily="18" charset="0"/>
              </a:rPr>
              <a:t>кв.м</a:t>
            </a:r>
            <a:r>
              <a:rPr lang="ru-RU" sz="1000" b="1" u="sng" dirty="0" smtClean="0">
                <a:solidFill>
                  <a:schemeClr val="tx1"/>
                </a:solidFill>
                <a:latin typeface="Times New Roman" panose="02020603050405020304" pitchFamily="18" charset="0"/>
                <a:cs typeface="Times New Roman" panose="02020603050405020304" pitchFamily="18" charset="0"/>
              </a:rPr>
              <a:t>., предназначенного для индивидуального </a:t>
            </a:r>
            <a:r>
              <a:rPr lang="ru-RU" sz="1000" b="1" u="sng" dirty="0">
                <a:solidFill>
                  <a:schemeClr val="tx1"/>
                </a:solidFill>
                <a:latin typeface="Times New Roman" panose="02020603050405020304" pitchFamily="18" charset="0"/>
                <a:cs typeface="Times New Roman" panose="02020603050405020304" pitchFamily="18" charset="0"/>
              </a:rPr>
              <a:t>жилищного строительства, личного подсобного хозяйства и дачного хозяйства (строительства), садоводства и </a:t>
            </a:r>
            <a:r>
              <a:rPr lang="ru-RU" sz="1000" b="1" u="sng" dirty="0" smtClean="0">
                <a:solidFill>
                  <a:schemeClr val="tx1"/>
                </a:solidFill>
                <a:latin typeface="Times New Roman" panose="02020603050405020304" pitchFamily="18" charset="0"/>
                <a:cs typeface="Times New Roman" panose="02020603050405020304" pitchFamily="18" charset="0"/>
              </a:rPr>
              <a:t>огородничества:</a:t>
            </a:r>
          </a:p>
          <a:p>
            <a:pPr marL="171450" indent="-171450">
              <a:buFontTx/>
              <a:buChar char="-"/>
              <a:defRPr/>
            </a:pPr>
            <a:r>
              <a:rPr lang="ru-RU" sz="1000" b="1" dirty="0">
                <a:solidFill>
                  <a:schemeClr val="tx1"/>
                </a:solidFill>
                <a:latin typeface="Times New Roman" panose="02020603050405020304" pitchFamily="18" charset="0"/>
                <a:cs typeface="Times New Roman" panose="02020603050405020304" pitchFamily="18" charset="0"/>
              </a:rPr>
              <a:t>Женщины, которым в установленном порядке присвоено почетное звание «Мать-героиня», имеющие постоянную регистрацию  на территории городского округа </a:t>
            </a:r>
            <a:r>
              <a:rPr lang="ru-RU" sz="1000" b="1" dirty="0" smtClean="0">
                <a:solidFill>
                  <a:schemeClr val="tx1"/>
                </a:solidFill>
                <a:latin typeface="Times New Roman" panose="02020603050405020304" pitchFamily="18" charset="0"/>
                <a:cs typeface="Times New Roman" panose="02020603050405020304" pitchFamily="18" charset="0"/>
              </a:rPr>
              <a:t>Чехов.</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186113" y="747713"/>
            <a:ext cx="6380162" cy="18938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  </a:t>
            </a:r>
            <a:r>
              <a:rPr lang="ru-RU" sz="1100" b="1" dirty="0">
                <a:solidFill>
                  <a:schemeClr val="tx1"/>
                </a:solidFill>
                <a:latin typeface="Times New Roman" panose="02020603050405020304" pitchFamily="18" charset="0"/>
                <a:cs typeface="Times New Roman" panose="02020603050405020304" pitchFamily="18" charset="0"/>
              </a:rPr>
              <a:t>Решение Совета депутатов городского округа Чехов </a:t>
            </a:r>
            <a:endParaRPr lang="ru-RU" sz="1100" b="1" dirty="0" smtClean="0">
              <a:solidFill>
                <a:schemeClr val="tx1"/>
              </a:solidFill>
              <a:latin typeface="Times New Roman" panose="02020603050405020304" pitchFamily="18" charset="0"/>
              <a:cs typeface="Times New Roman" panose="02020603050405020304" pitchFamily="18" charset="0"/>
            </a:endParaRPr>
          </a:p>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a:t>
            </a:r>
            <a:r>
              <a:rPr lang="ru-RU" sz="1100" b="1" dirty="0">
                <a:solidFill>
                  <a:schemeClr val="tx1"/>
                </a:solidFill>
                <a:latin typeface="Times New Roman" panose="02020603050405020304" pitchFamily="18" charset="0"/>
                <a:cs typeface="Times New Roman" panose="02020603050405020304" pitchFamily="18" charset="0"/>
              </a:rPr>
              <a:t>О налоге на имущество физических лиц» от 25.10.2017 №68/5-2017.</a:t>
            </a:r>
          </a:p>
          <a:p>
            <a:pPr>
              <a:defRPr/>
            </a:pPr>
            <a:r>
              <a:rPr lang="ru-RU" sz="1100" b="1" dirty="0" smtClean="0">
                <a:solidFill>
                  <a:schemeClr val="tx1"/>
                </a:solidFill>
                <a:latin typeface="Times New Roman" panose="02020603050405020304" pitchFamily="18" charset="0"/>
                <a:cs typeface="Times New Roman" panose="02020603050405020304" pitchFamily="18" charset="0"/>
              </a:rPr>
              <a:t>-  Герои СССР, РФ, награжденные орденом Славы трех степеней;</a:t>
            </a:r>
          </a:p>
          <a:p>
            <a:pPr>
              <a:defRPr/>
            </a:pPr>
            <a:r>
              <a:rPr lang="ru-RU" sz="1100" b="1" dirty="0" smtClean="0">
                <a:solidFill>
                  <a:schemeClr val="tx1"/>
                </a:solidFill>
                <a:latin typeface="Times New Roman" panose="02020603050405020304" pitchFamily="18" charset="0"/>
                <a:cs typeface="Times New Roman" panose="02020603050405020304" pitchFamily="18" charset="0"/>
              </a:rPr>
              <a:t>-  </a:t>
            </a:r>
            <a:r>
              <a:rPr lang="ru-RU" sz="1100" b="1" dirty="0">
                <a:solidFill>
                  <a:schemeClr val="tx1"/>
                </a:solidFill>
                <a:latin typeface="Times New Roman" panose="02020603050405020304" pitchFamily="18" charset="0"/>
                <a:cs typeface="Times New Roman" panose="02020603050405020304" pitchFamily="18" charset="0"/>
              </a:rPr>
              <a:t>Инвалиды I и II групп, инвалиды с детства, дети-инвалиды;</a:t>
            </a:r>
          </a:p>
          <a:p>
            <a:pPr>
              <a:defRPr/>
            </a:pPr>
            <a:r>
              <a:rPr lang="ru-RU" sz="1100" b="1" dirty="0">
                <a:solidFill>
                  <a:schemeClr val="tx1"/>
                </a:solidFill>
                <a:latin typeface="Times New Roman" panose="02020603050405020304" pitchFamily="18" charset="0"/>
                <a:cs typeface="Times New Roman" panose="02020603050405020304" pitchFamily="18" charset="0"/>
              </a:rPr>
              <a:t>- Участники гражданской и ВОВ, других боевых операций, ветераны боевых действий;</a:t>
            </a:r>
          </a:p>
          <a:p>
            <a:pPr>
              <a:defRPr/>
            </a:pPr>
            <a:r>
              <a:rPr lang="ru-RU" sz="1100" b="1" dirty="0">
                <a:solidFill>
                  <a:schemeClr val="tx1"/>
                </a:solidFill>
                <a:latin typeface="Times New Roman" panose="02020603050405020304" pitchFamily="18" charset="0"/>
                <a:cs typeface="Times New Roman" panose="02020603050405020304" pitchFamily="18" charset="0"/>
              </a:rPr>
              <a:t>- Чернобыльцы, члены семей военнослужащих, потерявших кормильца, граждане выполнявшие интернациональный долг в Афганистане и других странах;</a:t>
            </a:r>
          </a:p>
          <a:p>
            <a:pPr>
              <a:defRPr/>
            </a:pPr>
            <a:r>
              <a:rPr lang="ru-RU" sz="1100" b="1" dirty="0">
                <a:solidFill>
                  <a:schemeClr val="tx1"/>
                </a:solidFill>
                <a:latin typeface="Times New Roman" panose="02020603050405020304" pitchFamily="18" charset="0"/>
                <a:cs typeface="Times New Roman" panose="02020603050405020304" pitchFamily="18" charset="0"/>
              </a:rPr>
              <a:t>- Пенсионеры (достигшие возраста 60 и 55 лет (соответственно мужчины и женщины));</a:t>
            </a:r>
          </a:p>
          <a:p>
            <a:pPr>
              <a:defRPr/>
            </a:pPr>
            <a:r>
              <a:rPr lang="ru-RU" sz="1100" b="1" dirty="0">
                <a:solidFill>
                  <a:schemeClr val="tx1"/>
                </a:solidFill>
                <a:latin typeface="Times New Roman" panose="02020603050405020304" pitchFamily="18" charset="0"/>
                <a:cs typeface="Times New Roman" panose="02020603050405020304" pitchFamily="18" charset="0"/>
              </a:rPr>
              <a:t>- Иные категории,  установленные в соответствии со статьей 407 </a:t>
            </a:r>
            <a:r>
              <a:rPr lang="x-none" sz="1100" b="1">
                <a:solidFill>
                  <a:schemeClr val="tx1"/>
                </a:solidFill>
                <a:latin typeface="Times New Roman" panose="02020603050405020304" pitchFamily="18" charset="0"/>
                <a:cs typeface="Times New Roman" panose="02020603050405020304" pitchFamily="18" charset="0"/>
              </a:rPr>
              <a:t>глав</a:t>
            </a:r>
            <a:r>
              <a:rPr lang="ru-RU" sz="1100" b="1" dirty="0">
                <a:solidFill>
                  <a:schemeClr val="tx1"/>
                </a:solidFill>
                <a:latin typeface="Times New Roman" panose="02020603050405020304" pitchFamily="18" charset="0"/>
                <a:cs typeface="Times New Roman" panose="02020603050405020304" pitchFamily="18" charset="0"/>
              </a:rPr>
              <a:t>ы</a:t>
            </a:r>
            <a:r>
              <a:rPr lang="x-none" sz="1100" b="1">
                <a:solidFill>
                  <a:schemeClr val="tx1"/>
                </a:solidFill>
                <a:latin typeface="Times New Roman" panose="02020603050405020304" pitchFamily="18" charset="0"/>
                <a:cs typeface="Times New Roman" panose="02020603050405020304" pitchFamily="18" charset="0"/>
              </a:rPr>
              <a:t> 32 «Налог на имущество физических лиц» Налогового кодекса Российской Федерации</a:t>
            </a:r>
            <a:r>
              <a:rPr lang="ru-RU" sz="1100" b="1" dirty="0">
                <a:solidFill>
                  <a:schemeClr val="tx1"/>
                </a:solidFill>
                <a:latin typeface="Times New Roman" panose="02020603050405020304" pitchFamily="18" charset="0"/>
                <a:cs typeface="Times New Roman" panose="02020603050405020304" pitchFamily="18" charset="0"/>
              </a:rPr>
              <a:t>, действуют в полном объеме.</a:t>
            </a:r>
          </a:p>
        </p:txBody>
      </p:sp>
      <p:sp>
        <p:nvSpPr>
          <p:cNvPr id="6" name="Стрелка вправо 5"/>
          <p:cNvSpPr/>
          <p:nvPr/>
        </p:nvSpPr>
        <p:spPr>
          <a:xfrm>
            <a:off x="1941513" y="1787525"/>
            <a:ext cx="1060450" cy="5492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право 6"/>
          <p:cNvSpPr/>
          <p:nvPr/>
        </p:nvSpPr>
        <p:spPr>
          <a:xfrm>
            <a:off x="1941513" y="4533900"/>
            <a:ext cx="1060450" cy="550863"/>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7592" name="Прямоугольник 7"/>
          <p:cNvSpPr>
            <a:spLocks noChangeArrowheads="1"/>
          </p:cNvSpPr>
          <p:nvPr/>
        </p:nvSpPr>
        <p:spPr bwMode="auto">
          <a:xfrm>
            <a:off x="862013" y="285750"/>
            <a:ext cx="836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ru-RU" altLang="ru-RU" b="1"/>
              <a:t>Физические лица,  имеющие право на налоговые льготы</a:t>
            </a:r>
            <a:endParaRPr lang="ru-RU" altLang="ru-RU"/>
          </a:p>
        </p:txBody>
      </p:sp>
      <p:pic>
        <p:nvPicPr>
          <p:cNvPr id="675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07963"/>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4" name="AutoShape 11" descr="https://thumbs.dreamstime.com/b/%D1%81%D0%B5%D0%BC%D1%8C%D1%8F-%D0%B8%D0%B7-%D0%BD%D0%B5%D1%81%D0%BA%D0%BE%D0%BB%D1%8C%D0%BA%D0%B8%D1%85-%D0%BF%D0%BE%D0%BA%D0%BE%D0%BB%D0%B5%D0%BD%D0%B8%D0%B9-21725922.jp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pic>
        <p:nvPicPr>
          <p:cNvPr id="6759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2930525"/>
            <a:ext cx="113982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759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2911475"/>
            <a:ext cx="1211262"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759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5705475"/>
            <a:ext cx="1924050" cy="8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940016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52400"/>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768489" y="244733"/>
            <a:ext cx="879362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Информация о налоговых расходах (льготах) и об оценке налоговых расходов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 связи с предоставлением льгот, 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2060"/>
                </a:solidFill>
                <a:effectLst/>
                <a:ea typeface="Calibri" pitchFamily="34" charset="0"/>
                <a:cs typeface="Times New Roman" pitchFamily="18" charset="0"/>
              </a:rPr>
              <a:t>решением Совета депутатов городского округа Чехов</a:t>
            </a:r>
            <a:endParaRPr kumimoji="0" lang="ru-RU" altLang="ru-RU" sz="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При формировании основных направлений бюджетной и налоговой политики городского округа Чехов на 2023 год и </a:t>
            </a:r>
          </a:p>
          <a:p>
            <a:pPr lvl="0"/>
            <a:r>
              <a:rPr kumimoji="0" lang="ru-RU" altLang="ru-RU" sz="12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плановый период 2024 и 2025 годов учитывались итоги оценки эффективности налоговых расходов городского округа Чехов за 2022 год. На основании результатов оценки эффективности налоговых расходов городского округа Чехов за 2022 год, рассмотренных на Межведомственной комиссии по мобилизации доходов бюджета городского округа Чехов, предусмотренные решением Совета депутатов городского округа Чехов об установлении земельного налога, налоговые </a:t>
            </a:r>
            <a:r>
              <a:rPr lang="ru-RU" altLang="ru-RU" sz="1200" i="1" dirty="0" smtClean="0">
                <a:solidFill>
                  <a:srgbClr val="002060"/>
                </a:solidFill>
                <a:ea typeface="Calibri" pitchFamily="34" charset="0"/>
                <a:cs typeface="Times New Roman" pitchFamily="18" charset="0"/>
              </a:rPr>
              <a:t>льготы:</a:t>
            </a:r>
            <a:endParaRPr kumimoji="0" lang="ru-RU" altLang="ru-RU" sz="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rgbClr val="002060"/>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95435595"/>
              </p:ext>
            </p:extLst>
          </p:nvPr>
        </p:nvGraphicFramePr>
        <p:xfrm>
          <a:off x="366712" y="2460724"/>
          <a:ext cx="9218681" cy="4163349"/>
        </p:xfrm>
        <a:graphic>
          <a:graphicData uri="http://schemas.openxmlformats.org/drawingml/2006/table">
            <a:tbl>
              <a:tblPr firstRow="1" firstCol="1" bandRow="1">
                <a:tableStyleId>{5C22544A-7EE6-4342-B048-85BDC9FD1C3A}</a:tableStyleId>
              </a:tblPr>
              <a:tblGrid>
                <a:gridCol w="3586574"/>
                <a:gridCol w="627761"/>
                <a:gridCol w="788422"/>
                <a:gridCol w="843072"/>
                <a:gridCol w="850946"/>
                <a:gridCol w="850946"/>
                <a:gridCol w="852072"/>
                <a:gridCol w="818888"/>
              </a:tblGrid>
              <a:tr h="261669">
                <a:tc gridSpan="8">
                  <a:txBody>
                    <a:bodyPr/>
                    <a:lstStyle/>
                    <a:p>
                      <a:pPr algn="ct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Земельный налог. Льготы налогоплательщикам - юридическим лицам</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31188">
                <a:tc>
                  <a:txBody>
                    <a:bodyPr/>
                    <a:lstStyle/>
                    <a:p>
                      <a:pPr algn="just">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Сумма налога, не поступившая в бюджет в связи с предоставлением льгот налогоплательщикам, применяющих льготы, установленные в соответствии с </a:t>
                      </a:r>
                      <a:r>
                        <a:rPr lang="ru-RU" sz="1050" dirty="0" err="1">
                          <a:solidFill>
                            <a:schemeClr val="accent1">
                              <a:lumMod val="75000"/>
                            </a:schemeClr>
                          </a:solidFill>
                          <a:effectLst/>
                          <a:latin typeface="Times New Roman" panose="02020603050405020304" pitchFamily="18" charset="0"/>
                          <a:cs typeface="Times New Roman" panose="02020603050405020304" pitchFamily="18" charset="0"/>
                        </a:rPr>
                        <a:t>п.п</a:t>
                      </a: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 4.3.8., , </a:t>
                      </a:r>
                      <a:r>
                        <a:rPr lang="ru-RU" sz="1050" dirty="0" err="1">
                          <a:solidFill>
                            <a:schemeClr val="accent1">
                              <a:lumMod val="75000"/>
                            </a:schemeClr>
                          </a:solidFill>
                          <a:effectLst/>
                          <a:latin typeface="Times New Roman" panose="02020603050405020304" pitchFamily="18" charset="0"/>
                          <a:cs typeface="Times New Roman" panose="02020603050405020304" pitchFamily="18" charset="0"/>
                        </a:rPr>
                        <a:t>п.п</a:t>
                      </a: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 4.3.9.,    </a:t>
                      </a:r>
                      <a:r>
                        <a:rPr lang="ru-RU" sz="1050" dirty="0" err="1">
                          <a:solidFill>
                            <a:schemeClr val="accent1">
                              <a:lumMod val="75000"/>
                            </a:schemeClr>
                          </a:solidFill>
                          <a:effectLst/>
                          <a:latin typeface="Times New Roman" panose="02020603050405020304" pitchFamily="18" charset="0"/>
                          <a:cs typeface="Times New Roman" panose="02020603050405020304" pitchFamily="18" charset="0"/>
                        </a:rPr>
                        <a:t>п.п</a:t>
                      </a: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 4.3.11., </a:t>
                      </a:r>
                      <a:r>
                        <a:rPr lang="ru-RU" sz="1050" dirty="0" err="1">
                          <a:solidFill>
                            <a:schemeClr val="accent1">
                              <a:lumMod val="75000"/>
                            </a:schemeClr>
                          </a:solidFill>
                          <a:effectLst/>
                          <a:latin typeface="Times New Roman" panose="02020603050405020304" pitchFamily="18" charset="0"/>
                          <a:cs typeface="Times New Roman" panose="02020603050405020304" pitchFamily="18" charset="0"/>
                        </a:rPr>
                        <a:t>п.п</a:t>
                      </a: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 4.4., п. 4 Решения Совета депутатов городского округа Чехов от 25.10.2017 №67/5-2017 «О земельном налоге» (с внесенными изменениями), из них:</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Кол-во</a:t>
                      </a:r>
                    </a:p>
                    <a:p>
                      <a:pPr algn="ctr">
                        <a:lnSpc>
                          <a:spcPct val="115000"/>
                        </a:lnSpc>
                        <a:spcAft>
                          <a:spcPts val="1000"/>
                        </a:spcAft>
                      </a:pP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налого</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-плательщиков</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2021 год </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44 205 </a:t>
                      </a: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2022 год </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49 066 </a:t>
                      </a: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2023 год </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49 066 </a:t>
                      </a: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2024 год </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49 066 </a:t>
                      </a: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2025 год </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49 066 </a:t>
                      </a: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2026 год</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a:t>
                      </a:r>
                    </a:p>
                    <a:p>
                      <a:pPr algn="ctr">
                        <a:lnSpc>
                          <a:spcPct val="115000"/>
                        </a:lnSpc>
                        <a:spcAft>
                          <a:spcPts val="1000"/>
                        </a:spcAft>
                      </a:pP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49 066 </a:t>
                      </a:r>
                      <a:r>
                        <a:rPr lang="ru-RU" sz="1050" b="1"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1050" b="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1050" b="1"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3339">
                <a:tc>
                  <a:txBody>
                    <a:bodyPr/>
                    <a:lstStyle/>
                    <a:p>
                      <a:pPr algn="just">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Муниципальные учреждения созданные органами местного самоуправления ГО Чехов</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39</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21 997,0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24 909,0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24 909,0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24 909,0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24 909,0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24 909,0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303">
                <a:tc>
                  <a:txBody>
                    <a:bodyPr/>
                    <a:lstStyle/>
                    <a:p>
                      <a:pPr algn="just">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Органы местного </a:t>
                      </a:r>
                      <a:r>
                        <a:rPr lang="ru-RU" sz="1050" dirty="0" err="1">
                          <a:solidFill>
                            <a:schemeClr val="accent1">
                              <a:lumMod val="75000"/>
                            </a:schemeClr>
                          </a:solidFill>
                          <a:effectLst/>
                          <a:latin typeface="Times New Roman" panose="02020603050405020304" pitchFamily="18" charset="0"/>
                          <a:cs typeface="Times New Roman" panose="02020603050405020304" pitchFamily="18" charset="0"/>
                        </a:rPr>
                        <a:t>смоуправления</a:t>
                      </a: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 ГО Чехов</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18 388,0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19 857,0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19 857,0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19 857,0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19 857,0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19 857,0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5008">
                <a:tc>
                  <a:txBody>
                    <a:bodyPr/>
                    <a:lstStyle/>
                    <a:p>
                      <a:pPr algn="just">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Государственные бюджетные учреждения здравоохранения МО, находящиеся на территории города Чехов</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2 400,0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2 880,0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2 880,0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2 880,0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2 880,0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2 880,0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842">
                <a:tc>
                  <a:txBody>
                    <a:bodyPr/>
                    <a:lstStyle/>
                    <a:p>
                      <a:pPr algn="just">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Юридическое лицо</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1 420,0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1 420,0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1 420,0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1 420,0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a:solidFill>
                            <a:schemeClr val="accent1">
                              <a:lumMod val="75000"/>
                            </a:schemeClr>
                          </a:solidFill>
                          <a:effectLst/>
                          <a:latin typeface="Times New Roman" panose="02020603050405020304" pitchFamily="18" charset="0"/>
                          <a:cs typeface="Times New Roman" panose="02020603050405020304" pitchFamily="18" charset="0"/>
                        </a:rPr>
                        <a:t>1 420,0</a:t>
                      </a:r>
                      <a:endParaRPr lang="ru-RU" sz="105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1050" dirty="0">
                          <a:solidFill>
                            <a:schemeClr val="accent1">
                              <a:lumMod val="75000"/>
                            </a:schemeClr>
                          </a:solidFill>
                          <a:effectLst/>
                          <a:latin typeface="Times New Roman" panose="02020603050405020304" pitchFamily="18" charset="0"/>
                          <a:cs typeface="Times New Roman" panose="02020603050405020304" pitchFamily="18" charset="0"/>
                        </a:rPr>
                        <a:t>1 420,0</a:t>
                      </a:r>
                      <a:endParaRPr lang="ru-RU" sz="105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5678" marR="456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36105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0" y="59267"/>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3923137362"/>
              </p:ext>
            </p:extLst>
          </p:nvPr>
        </p:nvGraphicFramePr>
        <p:xfrm>
          <a:off x="417512" y="419100"/>
          <a:ext cx="9242954" cy="6235701"/>
        </p:xfrm>
        <a:graphic>
          <a:graphicData uri="http://schemas.openxmlformats.org/drawingml/2006/table">
            <a:tbl>
              <a:tblPr firstRow="1" firstCol="1" bandRow="1">
                <a:tableStyleId>{5C22544A-7EE6-4342-B048-85BDC9FD1C3A}</a:tableStyleId>
              </a:tblPr>
              <a:tblGrid>
                <a:gridCol w="3596016"/>
                <a:gridCol w="688390"/>
                <a:gridCol w="731520"/>
                <a:gridCol w="845292"/>
                <a:gridCol w="853188"/>
                <a:gridCol w="853188"/>
                <a:gridCol w="854315"/>
                <a:gridCol w="821045"/>
              </a:tblGrid>
              <a:tr h="177082">
                <a:tc gridSpan="8">
                  <a:txBody>
                    <a:bodyPr/>
                    <a:lstStyle/>
                    <a:p>
                      <a:pPr algn="ct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Земельный налог. Льготы налогоплательщикам - физическим лицам</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4594">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Сумма налога, не поступившая в бюджет в связи с предоставлением налогоплательщикам льгот, установленных в соответствии с </a:t>
                      </a:r>
                      <a:r>
                        <a:rPr lang="ru-RU" sz="900" dirty="0" err="1">
                          <a:solidFill>
                            <a:schemeClr val="accent1">
                              <a:lumMod val="75000"/>
                            </a:schemeClr>
                          </a:solidFill>
                          <a:effectLst/>
                          <a:latin typeface="Times New Roman" panose="02020603050405020304" pitchFamily="18" charset="0"/>
                          <a:cs typeface="Times New Roman" panose="02020603050405020304" pitchFamily="18" charset="0"/>
                        </a:rPr>
                        <a:t>с</a:t>
                      </a: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a:t>
                      </a:r>
                      <a:r>
                        <a:rPr lang="ru-RU" sz="900" dirty="0" err="1">
                          <a:solidFill>
                            <a:schemeClr val="accent1">
                              <a:lumMod val="75000"/>
                            </a:schemeClr>
                          </a:solidFill>
                          <a:effectLst/>
                          <a:latin typeface="Times New Roman" panose="02020603050405020304" pitchFamily="18" charset="0"/>
                          <a:cs typeface="Times New Roman" panose="02020603050405020304" pitchFamily="18" charset="0"/>
                        </a:rPr>
                        <a:t>п.п</a:t>
                      </a: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4.2., , </a:t>
                      </a:r>
                      <a:r>
                        <a:rPr lang="ru-RU" sz="900" dirty="0" err="1">
                          <a:solidFill>
                            <a:schemeClr val="accent1">
                              <a:lumMod val="75000"/>
                            </a:schemeClr>
                          </a:solidFill>
                          <a:effectLst/>
                          <a:latin typeface="Times New Roman" panose="02020603050405020304" pitchFamily="18" charset="0"/>
                          <a:cs typeface="Times New Roman" panose="02020603050405020304" pitchFamily="18" charset="0"/>
                        </a:rPr>
                        <a:t>п.п</a:t>
                      </a: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4.3.,   п. 4 Решения Совета депутатов городского округа Чехов от 25.10.2017 №67/5-2017 «О земельном налоге» (с внесенными изменениями), из них:</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Кол-во</a:t>
                      </a:r>
                    </a:p>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налого-плательщиков</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2021 год </a:t>
                      </a:r>
                    </a:p>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16 909,3 т.р.</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2022 год </a:t>
                      </a:r>
                    </a:p>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16 725,7 т.р.</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2023 год </a:t>
                      </a:r>
                    </a:p>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16 725,7 т.р.</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2024 год </a:t>
                      </a:r>
                    </a:p>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16 725,7 т.р.</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2025 год </a:t>
                      </a:r>
                    </a:p>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               16 725,7 т.р.</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2026 год</a:t>
                      </a:r>
                    </a:p>
                    <a:p>
                      <a:pPr algn="ct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Сумма выпадающих доходов, всего</a:t>
                      </a:r>
                    </a:p>
                    <a:p>
                      <a:pPr algn="ct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16 725,7 </a:t>
                      </a:r>
                      <a:r>
                        <a:rPr lang="ru-RU" sz="900" dirty="0" err="1">
                          <a:solidFill>
                            <a:schemeClr val="accent1">
                              <a:lumMod val="75000"/>
                            </a:schemeClr>
                          </a:solidFill>
                          <a:effectLst/>
                          <a:latin typeface="Times New Roman" panose="02020603050405020304" pitchFamily="18" charset="0"/>
                          <a:cs typeface="Times New Roman" panose="02020603050405020304" pitchFamily="18" charset="0"/>
                        </a:rPr>
                        <a:t>т.р</a:t>
                      </a: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4593">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Малоимущие семьи и малоимущие одиноко проживающие граждане, среднедушевой доход которых ниже величины прожиточного минимума, установленного в МО на душу населения</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5,9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a:t>
                      </a:r>
                    </a:p>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0</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586">
                <a:tc>
                  <a:txBody>
                    <a:bodyPr/>
                    <a:lstStyle/>
                    <a:p>
                      <a:pPr>
                        <a:lnSpc>
                          <a:spcPct val="115000"/>
                        </a:lnSpc>
                        <a:spcAft>
                          <a:spcPts val="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Физические лица, имеющие трех и более несовершеннолетних детей</a:t>
                      </a:r>
                      <a:endParaRPr lang="ru-RU" sz="900" dirty="0">
                        <a:solidFill>
                          <a:schemeClr val="accent1">
                            <a:lumMod val="75000"/>
                          </a:schemeClr>
                        </a:solidFill>
                        <a:effectLst/>
                        <a:latin typeface="Times New Roman" panose="02020603050405020304" pitchFamily="18" charset="0"/>
                        <a:ea typeface="Times New Roman"/>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207</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1 333,7</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181,1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181,1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181,1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181,1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181,1</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2089">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Неработающие граждане пенсионного возраста (женщины – 55 лет, мужчины – 60лет) имеющих постоянную регистрацию на территории ГО Чехов</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388</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536,5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477,9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477,9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477,9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477,9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477,9</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586">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Герои Советского союза, Герои РФ, полные кавалеры ордена Славы</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448,4</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432,5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432,5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432,5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432,5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432,5</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586">
                <a:tc>
                  <a:txBody>
                    <a:bodyPr/>
                    <a:lstStyle/>
                    <a:p>
                      <a:pPr>
                        <a:lnSpc>
                          <a:spcPct val="115000"/>
                        </a:lnSpc>
                        <a:spcAft>
                          <a:spcPts val="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Инвалиды  </a:t>
                      </a:r>
                      <a:r>
                        <a:rPr lang="en-US" sz="900" dirty="0">
                          <a:solidFill>
                            <a:schemeClr val="accent1">
                              <a:lumMod val="75000"/>
                            </a:schemeClr>
                          </a:solidFill>
                          <a:effectLst/>
                          <a:latin typeface="Times New Roman" panose="02020603050405020304" pitchFamily="18" charset="0"/>
                          <a:cs typeface="Times New Roman" panose="02020603050405020304" pitchFamily="18" charset="0"/>
                        </a:rPr>
                        <a:t>I</a:t>
                      </a: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и </a:t>
                      </a:r>
                      <a:r>
                        <a:rPr lang="en-US" sz="900" dirty="0">
                          <a:solidFill>
                            <a:schemeClr val="accent1">
                              <a:lumMod val="75000"/>
                            </a:schemeClr>
                          </a:solidFill>
                          <a:effectLst/>
                          <a:latin typeface="Times New Roman" panose="02020603050405020304" pitchFamily="18" charset="0"/>
                          <a:cs typeface="Times New Roman" panose="02020603050405020304" pitchFamily="18" charset="0"/>
                        </a:rPr>
                        <a:t>II</a:t>
                      </a: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групп инвалидности</a:t>
                      </a:r>
                    </a:p>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 </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3128</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6 240,6</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6 269,5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6 269,5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6 269,5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6 269,5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6 269,5</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082">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Инвалиды с детства, дети-инвалиды</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127,7</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3,0</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3,0</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586">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Ветераны Великой Отечественной войны, ветераны и инвалиды боевых действий</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1403</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6 887,3</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6 918,9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6 918,9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6 918,9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6 918,9</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6 918,9</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731">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Физические лица, подвергшиеся воздействию радиации</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535</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1 306,3</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2 396,4</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2 396,4</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2 396,4</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2 396,4</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2 396,4</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4593">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28</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20,7</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37,1</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37,1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37,1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a:solidFill>
                            <a:schemeClr val="accent1">
                              <a:lumMod val="75000"/>
                            </a:schemeClr>
                          </a:solidFill>
                          <a:effectLst/>
                          <a:latin typeface="Times New Roman" panose="02020603050405020304" pitchFamily="18" charset="0"/>
                          <a:cs typeface="Times New Roman" panose="02020603050405020304" pitchFamily="18" charset="0"/>
                        </a:rPr>
                        <a:t>37,1</a:t>
                      </a:r>
                      <a:endParaRPr lang="ru-RU" sz="90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37,1</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4593">
                <a:tc>
                  <a:txBody>
                    <a:bodyPr/>
                    <a:lstStyle/>
                    <a:p>
                      <a:pPr algn="just">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7</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2,2</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9,3</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9,3</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9,3</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9,3</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ru-RU" sz="900" dirty="0">
                          <a:solidFill>
                            <a:schemeClr val="accent1">
                              <a:lumMod val="75000"/>
                            </a:schemeClr>
                          </a:solidFill>
                          <a:effectLst/>
                          <a:latin typeface="Times New Roman" panose="02020603050405020304" pitchFamily="18" charset="0"/>
                          <a:cs typeface="Times New Roman" panose="02020603050405020304" pitchFamily="18" charset="0"/>
                        </a:rPr>
                        <a:t>9,3</a:t>
                      </a:r>
                      <a:endParaRPr lang="ru-RU" sz="900" dirty="0">
                        <a:solidFill>
                          <a:schemeClr val="accent1">
                            <a:lumMod val="75000"/>
                          </a:schemeClr>
                        </a:solidFill>
                        <a:effectLst/>
                        <a:latin typeface="Times New Roman" panose="02020603050405020304" pitchFamily="18" charset="0"/>
                        <a:ea typeface="Calibri"/>
                        <a:cs typeface="Times New Roman" panose="02020603050405020304" pitchFamily="18" charset="0"/>
                      </a:endParaRPr>
                    </a:p>
                  </a:txBody>
                  <a:tcPr marL="42202" marR="42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68630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189" y="287867"/>
            <a:ext cx="9269811" cy="738664"/>
          </a:xfrm>
          <a:prstGeom prst="rect">
            <a:avLst/>
          </a:prstGeom>
          <a:noFill/>
        </p:spPr>
        <p:txBody>
          <a:bodyPr wrap="square" rtlCol="0">
            <a:spAutoFit/>
          </a:bodyPr>
          <a:lstStyle/>
          <a:p>
            <a:pPr lvl="0" algn="ctr" eaLnBrk="1" hangingPunct="1"/>
            <a:r>
              <a:rPr lang="ru-RU" sz="1400" b="1" dirty="0" smtClean="0">
                <a:solidFill>
                  <a:srgbClr val="002060"/>
                </a:solidFill>
              </a:rPr>
              <a:t>Сведения о льготах, с указанием количества и наименования льготных категорий граждан в разрезе льгот</a:t>
            </a:r>
            <a:r>
              <a:rPr lang="ru-RU" sz="1400" b="1" dirty="0" smtClean="0"/>
              <a:t>,</a:t>
            </a:r>
            <a:r>
              <a:rPr lang="ru-RU" altLang="ru-RU" sz="1400" b="1" dirty="0">
                <a:solidFill>
                  <a:srgbClr val="002060"/>
                </a:solidFill>
                <a:ea typeface="Calibri" pitchFamily="34" charset="0"/>
                <a:cs typeface="Times New Roman" pitchFamily="18" charset="0"/>
              </a:rPr>
              <a:t> установленных </a:t>
            </a:r>
            <a:r>
              <a:rPr lang="ru-RU" altLang="ru-RU" sz="1400" b="1" dirty="0" smtClean="0">
                <a:solidFill>
                  <a:srgbClr val="002060"/>
                </a:solidFill>
                <a:ea typeface="Calibri" pitchFamily="34" charset="0"/>
                <a:cs typeface="Times New Roman" pitchFamily="18" charset="0"/>
              </a:rPr>
              <a:t>решением </a:t>
            </a:r>
            <a:r>
              <a:rPr lang="ru-RU" altLang="ru-RU" sz="1400" b="1" dirty="0">
                <a:solidFill>
                  <a:srgbClr val="002060"/>
                </a:solidFill>
                <a:ea typeface="Calibri" pitchFamily="34" charset="0"/>
                <a:cs typeface="Times New Roman" pitchFamily="18" charset="0"/>
              </a:rPr>
              <a:t>Совета депутатов городского округа </a:t>
            </a:r>
            <a:r>
              <a:rPr lang="ru-RU" altLang="ru-RU" sz="1400" b="1" dirty="0" smtClean="0">
                <a:solidFill>
                  <a:srgbClr val="002060"/>
                </a:solidFill>
                <a:ea typeface="Calibri" pitchFamily="34" charset="0"/>
                <a:cs typeface="Times New Roman" pitchFamily="18" charset="0"/>
              </a:rPr>
              <a:t>Чехов за 2023 год</a:t>
            </a:r>
            <a:endParaRPr lang="ru-RU" altLang="ru-RU" sz="500" b="1" dirty="0">
              <a:solidFill>
                <a:srgbClr val="002060"/>
              </a:solidFill>
              <a:latin typeface="Arial" pitchFamily="34" charset="0"/>
              <a:cs typeface="Arial" pitchFamily="34" charset="0"/>
            </a:endParaRPr>
          </a:p>
          <a:p>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1176519482"/>
              </p:ext>
            </p:extLst>
          </p:nvPr>
        </p:nvGraphicFramePr>
        <p:xfrm>
          <a:off x="280302" y="963573"/>
          <a:ext cx="9280839" cy="5740799"/>
        </p:xfrm>
        <a:graphic>
          <a:graphicData uri="http://schemas.openxmlformats.org/drawingml/2006/table">
            <a:tbl>
              <a:tblPr>
                <a:tableStyleId>{5C22544A-7EE6-4342-B048-85BDC9FD1C3A}</a:tableStyleId>
              </a:tblPr>
              <a:tblGrid>
                <a:gridCol w="302630"/>
                <a:gridCol w="709315"/>
                <a:gridCol w="604046"/>
                <a:gridCol w="497929"/>
                <a:gridCol w="716447"/>
                <a:gridCol w="470019"/>
                <a:gridCol w="529839"/>
                <a:gridCol w="615297"/>
                <a:gridCol w="512748"/>
                <a:gridCol w="922946"/>
                <a:gridCol w="521293"/>
                <a:gridCol w="598206"/>
                <a:gridCol w="760576"/>
                <a:gridCol w="803304"/>
                <a:gridCol w="716244"/>
              </a:tblGrid>
              <a:tr h="2625661">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N п/п</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НПА, устанавливающий налоговые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Реквизиты норм НПА, устанавливающего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Условие предоставления налоговых льгот, освобождений и иных преференций</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Целевая категория плательщиков налогов, для которых предусмотрены налоговые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Даты вступления в силу положений НПА городского округа, устанавливающих налоговые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Даты начала действия предоставленного НПА городского округа права на налоговые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Период действия налоговых льгот, освобождений и иных преференций</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Дата прекращения действия налоговых льгот, освобождений и иных преференций</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Наименование налоговых льгот, освобождений и иных преференций</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Целевая категория налоговой льготы</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Цели предоставления налоговых льгот, освобождений и иных преференций</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Наименования налогов, по которым предусматриваются налоговые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Вид налоговой льготы, освобождения и иных преференций</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c>
                  <a:txBody>
                    <a:bodyPr/>
                    <a:lstStyle/>
                    <a:p>
                      <a:pPr algn="ctr">
                        <a:lnSpc>
                          <a:spcPct val="115000"/>
                        </a:lnSpc>
                        <a:spcAft>
                          <a:spcPts val="0"/>
                        </a:spcAft>
                      </a:pPr>
                      <a:r>
                        <a:rPr lang="ru-RU" sz="900" dirty="0">
                          <a:effectLst/>
                          <a:latin typeface="Times New Roman" panose="02020603050405020304" pitchFamily="18" charset="0"/>
                          <a:cs typeface="Times New Roman" panose="02020603050405020304" pitchFamily="18" charset="0"/>
                        </a:rPr>
                        <a:t>Размер налоговой ставки, в пределах которой предоставляются налоговые льготы, освобождения и иные преференции</a:t>
                      </a:r>
                      <a:endParaRPr lang="ru-RU" sz="900"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90000"/>
                      </a:schemeClr>
                    </a:solidFill>
                  </a:tcPr>
                </a:tc>
              </a:tr>
              <a:tr h="133941">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chemeClr val="bg2">
                        <a:lumMod val="50000"/>
                      </a:schemeClr>
                    </a:solidFill>
                  </a:tcPr>
                </a:tc>
              </a:tr>
              <a:tr h="2324250">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1</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ст.4,      п. 4.2., п.п.4.2.1.</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В отношении одного земельного участка</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Малоимущие семьи и малоимущие одиноко проживающие граждане, среднедушевой доход которых ниже величины прожиточного минимума, установленного в МО на душу населения</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01.01.2018</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01.01.2018</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gn="ct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отчислений суммы земельного налога на 50% в отношении одного земельного участка площадью не более 1500кв.м. на территории ГО Чехов по выбору налогоплательщика, предназначенного для ИЖС, личного подсобного и дачного хозяйства (строительства, садоводства и огородничества.</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социальная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исчисленной суммы налога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0,3</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3138" marR="13138" marT="21614" marB="21614"/>
                </a:tc>
              </a:tr>
            </a:tbl>
          </a:graphicData>
        </a:graphic>
      </p:graphicFrame>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594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71316843"/>
              </p:ext>
            </p:extLst>
          </p:nvPr>
        </p:nvGraphicFramePr>
        <p:xfrm>
          <a:off x="418743" y="455756"/>
          <a:ext cx="9037050" cy="5825403"/>
        </p:xfrm>
        <a:graphic>
          <a:graphicData uri="http://schemas.openxmlformats.org/drawingml/2006/table">
            <a:tbl>
              <a:tblPr>
                <a:tableStyleId>{5C22544A-7EE6-4342-B048-85BDC9FD1C3A}</a:tableStyleId>
              </a:tblPr>
              <a:tblGrid>
                <a:gridCol w="238707"/>
                <a:gridCol w="558330"/>
                <a:gridCol w="557768"/>
                <a:gridCol w="580689"/>
                <a:gridCol w="709301"/>
                <a:gridCol w="615298"/>
                <a:gridCol w="572618"/>
                <a:gridCol w="640984"/>
                <a:gridCol w="521194"/>
                <a:gridCol w="871671"/>
                <a:gridCol w="530087"/>
                <a:gridCol w="640984"/>
                <a:gridCol w="803007"/>
                <a:gridCol w="820397"/>
                <a:gridCol w="376015"/>
              </a:tblGrid>
              <a:tr h="5825403">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2.</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ст.4,      п. 4.2., п.п.4.2.2.</a:t>
                      </a:r>
                    </a:p>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В отношении одного земельного участка</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Физические лица, имеющие трех и более несовершеннолетних детей</a:t>
                      </a:r>
                    </a:p>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Уменьшение отчислений суммы земельного налога на 50% в отношении одного земельного участка площадью не более 1500кв.м. на территории ГО Чехов по выбору налогоплательщика, предназначенного для ИЖС, личного подсобного и дачного хозяйства (строительства, садоводства и огородничества.</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социальная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Уменьшение исчисленной суммы налога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0,3</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519980715"/>
              </p:ext>
            </p:extLst>
          </p:nvPr>
        </p:nvGraphicFramePr>
        <p:xfrm>
          <a:off x="371614" y="276880"/>
          <a:ext cx="9097126" cy="140002"/>
        </p:xfrm>
        <a:graphic>
          <a:graphicData uri="http://schemas.openxmlformats.org/drawingml/2006/table">
            <a:tbl>
              <a:tblPr>
                <a:tableStyleId>{5C22544A-7EE6-4342-B048-85BDC9FD1C3A}</a:tableStyleId>
              </a:tblPr>
              <a:tblGrid>
                <a:gridCol w="235137"/>
                <a:gridCol w="546931"/>
                <a:gridCol w="555477"/>
                <a:gridCol w="581114"/>
                <a:gridCol w="734938"/>
                <a:gridCol w="589660"/>
                <a:gridCol w="572568"/>
                <a:gridCol w="702696"/>
                <a:gridCol w="521168"/>
                <a:gridCol w="810035"/>
                <a:gridCol w="546931"/>
                <a:gridCol w="719018"/>
                <a:gridCol w="716676"/>
                <a:gridCol w="872884"/>
                <a:gridCol w="391893"/>
              </a:tblGrid>
              <a:tr h="95459">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95" y="56781"/>
            <a:ext cx="330148" cy="52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338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51497714"/>
              </p:ext>
            </p:extLst>
          </p:nvPr>
        </p:nvGraphicFramePr>
        <p:xfrm>
          <a:off x="239283" y="282012"/>
          <a:ext cx="9365406" cy="165641"/>
        </p:xfrm>
        <a:graphic>
          <a:graphicData uri="http://schemas.openxmlformats.org/drawingml/2006/table">
            <a:tbl>
              <a:tblPr>
                <a:tableStyleId>{5C22544A-7EE6-4342-B048-85BDC9FD1C3A}</a:tableStyleId>
              </a:tblPr>
              <a:tblGrid>
                <a:gridCol w="264919"/>
                <a:gridCol w="589660"/>
                <a:gridCol w="512747"/>
                <a:gridCol w="765856"/>
                <a:gridCol w="601471"/>
                <a:gridCol w="649481"/>
                <a:gridCol w="623843"/>
                <a:gridCol w="478053"/>
                <a:gridCol w="675629"/>
                <a:gridCol w="905854"/>
                <a:gridCol w="589660"/>
                <a:gridCol w="623843"/>
                <a:gridCol w="752030"/>
                <a:gridCol w="709301"/>
                <a:gridCol w="623059"/>
              </a:tblGrid>
              <a:tr h="165641">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826673438"/>
              </p:ext>
            </p:extLst>
          </p:nvPr>
        </p:nvGraphicFramePr>
        <p:xfrm>
          <a:off x="239283" y="495655"/>
          <a:ext cx="9375629" cy="5717135"/>
        </p:xfrm>
        <a:graphic>
          <a:graphicData uri="http://schemas.openxmlformats.org/drawingml/2006/table">
            <a:tbl>
              <a:tblPr>
                <a:tableStyleId>{5C22544A-7EE6-4342-B048-85BDC9FD1C3A}</a:tableStyleId>
              </a:tblPr>
              <a:tblGrid>
                <a:gridCol w="247065"/>
                <a:gridCol w="577256"/>
                <a:gridCol w="576674"/>
                <a:gridCol w="573977"/>
                <a:gridCol w="853685"/>
                <a:gridCol w="547825"/>
                <a:gridCol w="586418"/>
                <a:gridCol w="662712"/>
                <a:gridCol w="562578"/>
                <a:gridCol w="854580"/>
                <a:gridCol w="602950"/>
                <a:gridCol w="662712"/>
                <a:gridCol w="741773"/>
                <a:gridCol w="662712"/>
                <a:gridCol w="662712"/>
              </a:tblGrid>
              <a:tr h="5717135">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3.</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ст.4,      п. 4.2., п.п.4.2.3.</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В отношении одного земельного участка</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Неработающие граждане пенсионного возраста (женщины – 55 лет, мужчины – 60лет) имеющих постоянную регистрацию на территории ГО Чехов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Уменьшение отчислений суммы земельного налога на 50% в отношении одного земельного участка площадью не более 1500кв.м. на территории ГО Чехов по выбору налогоплательщика, предназначенного для ИЖС, личного подсобного и дачного хозяйства (строительства, садоводства и огородничества.</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социальная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Уменьшение исчисленной суммы налога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0,3</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r>
            </a:tbl>
          </a:graphicData>
        </a:graphic>
      </p:graphicFrame>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8" y="-8547"/>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811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92564122"/>
              </p:ext>
            </p:extLst>
          </p:nvPr>
        </p:nvGraphicFramePr>
        <p:xfrm>
          <a:off x="212757" y="273465"/>
          <a:ext cx="9280837" cy="140002"/>
        </p:xfrm>
        <a:graphic>
          <a:graphicData uri="http://schemas.openxmlformats.org/drawingml/2006/table">
            <a:tbl>
              <a:tblPr>
                <a:tableStyleId>{5C22544A-7EE6-4342-B048-85BDC9FD1C3A}</a:tableStyleId>
              </a:tblPr>
              <a:tblGrid>
                <a:gridCol w="214533"/>
                <a:gridCol w="589660"/>
                <a:gridCol w="458671"/>
                <a:gridCol w="716201"/>
                <a:gridCol w="729928"/>
                <a:gridCol w="478863"/>
                <a:gridCol w="701368"/>
                <a:gridCol w="700755"/>
                <a:gridCol w="649481"/>
                <a:gridCol w="675118"/>
                <a:gridCol w="632388"/>
                <a:gridCol w="649481"/>
                <a:gridCol w="786213"/>
                <a:gridCol w="568456"/>
                <a:gridCol w="729721"/>
              </a:tblGrid>
              <a:tr h="128193">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487310897"/>
              </p:ext>
            </p:extLst>
          </p:nvPr>
        </p:nvGraphicFramePr>
        <p:xfrm>
          <a:off x="212757" y="473129"/>
          <a:ext cx="9322678" cy="5691494"/>
        </p:xfrm>
        <a:graphic>
          <a:graphicData uri="http://schemas.openxmlformats.org/drawingml/2006/table">
            <a:tbl>
              <a:tblPr>
                <a:tableStyleId>{5C22544A-7EE6-4342-B048-85BDC9FD1C3A}</a:tableStyleId>
              </a:tblPr>
              <a:tblGrid>
                <a:gridCol w="277092"/>
                <a:gridCol w="574020"/>
                <a:gridCol w="573442"/>
                <a:gridCol w="491934"/>
                <a:gridCol w="737613"/>
                <a:gridCol w="658996"/>
                <a:gridCol w="658996"/>
                <a:gridCol w="659727"/>
                <a:gridCol w="658265"/>
                <a:gridCol w="658996"/>
                <a:gridCol w="658996"/>
                <a:gridCol w="658996"/>
                <a:gridCol w="737613"/>
                <a:gridCol w="658996"/>
                <a:gridCol w="658996"/>
              </a:tblGrid>
              <a:tr h="5691494">
                <a:tc>
                  <a:txBody>
                    <a:bodyPr/>
                    <a:lstStyle/>
                    <a:p>
                      <a:pPr>
                        <a:lnSpc>
                          <a:spcPct val="115000"/>
                        </a:lnSpc>
                        <a:spcAft>
                          <a:spcPts val="0"/>
                        </a:spcAft>
                      </a:pPr>
                      <a:r>
                        <a:rPr lang="ru-RU" sz="600" dirty="0">
                          <a:effectLst/>
                        </a:rPr>
                        <a:t>4</a:t>
                      </a:r>
                      <a:endParaRPr lang="ru-RU" sz="600" dirty="0">
                        <a:effectLst/>
                        <a:latin typeface="Calibri"/>
                        <a:ea typeface="Times New Roman"/>
                        <a:cs typeface="Calibri"/>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a:t>
                      </a:r>
                      <a:r>
                        <a:rPr lang="ru-RU" sz="800" dirty="0">
                          <a:effectLst/>
                          <a:latin typeface="Times New Roman" panose="02020603050405020304" pitchFamily="18" charset="0"/>
                          <a:cs typeface="Times New Roman" panose="02020603050405020304" pitchFamily="18" charset="0"/>
                        </a:rPr>
                        <a:t> Совета депутатов городского округа Чехов</a:t>
                      </a:r>
                      <a:endParaRPr lang="ru-RU" sz="800" dirty="0">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18.11.2021 №133/16-2021 "« внесении изменений в решение Совета депутатов городского округа Чехов от 25.10.2017 «64/5-2017 «О земельном налоге» </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ст.4,      п. 4.2.,</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пп.4.2.4.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В отношении одного земельного участка</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Граждане, удостоенные почетного звания «Почетный гражданин или награды «Почетный знак Совета депутатов городского округа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01.01.2021</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01.01.2021</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отчислений суммы земельного налога на 50% в отношении одного земельного участка площадью не более 1500кв.м. на территории ГО Чехов по выбору налогоплательщика, предназначенного для ИЖС, личного подсобного и дачного хозяйства (строительства, садоводства и огородничества.</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социальная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исчисленной суммы налога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0,3</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94" marR="19894" marT="32729" marB="32729"/>
                </a:tc>
              </a:tr>
            </a:tbl>
          </a:graphicData>
        </a:graphic>
      </p:graphicFrame>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5"/>
            <a:ext cx="31459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051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63201902"/>
              </p:ext>
            </p:extLst>
          </p:nvPr>
        </p:nvGraphicFramePr>
        <p:xfrm>
          <a:off x="247428" y="179461"/>
          <a:ext cx="9375137" cy="140002"/>
        </p:xfrm>
        <a:graphic>
          <a:graphicData uri="http://schemas.openxmlformats.org/drawingml/2006/table">
            <a:tbl>
              <a:tblPr>
                <a:tableStyleId>{5C22544A-7EE6-4342-B048-85BDC9FD1C3A}</a:tableStyleId>
              </a:tblPr>
              <a:tblGrid>
                <a:gridCol w="51676"/>
                <a:gridCol w="473247"/>
                <a:gridCol w="714448"/>
                <a:gridCol w="687655"/>
                <a:gridCol w="831411"/>
                <a:gridCol w="482131"/>
                <a:gridCol w="543493"/>
                <a:gridCol w="429417"/>
                <a:gridCol w="312348"/>
                <a:gridCol w="661872"/>
                <a:gridCol w="683664"/>
                <a:gridCol w="1162228"/>
                <a:gridCol w="957129"/>
                <a:gridCol w="897308"/>
                <a:gridCol w="487110"/>
              </a:tblGrid>
              <a:tr h="119642">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621861374"/>
              </p:ext>
            </p:extLst>
          </p:nvPr>
        </p:nvGraphicFramePr>
        <p:xfrm>
          <a:off x="239282" y="376015"/>
          <a:ext cx="9383282" cy="5967973"/>
        </p:xfrm>
        <a:graphic>
          <a:graphicData uri="http://schemas.openxmlformats.org/drawingml/2006/table">
            <a:tbl>
              <a:tblPr>
                <a:tableStyleId>{5C22544A-7EE6-4342-B048-85BDC9FD1C3A}</a:tableStyleId>
              </a:tblPr>
              <a:tblGrid>
                <a:gridCol w="136356"/>
                <a:gridCol w="470396"/>
                <a:gridCol w="683663"/>
                <a:gridCol w="649481"/>
                <a:gridCol w="777667"/>
                <a:gridCol w="504202"/>
                <a:gridCol w="555476"/>
                <a:gridCol w="435836"/>
                <a:gridCol w="247828"/>
                <a:gridCol w="743484"/>
                <a:gridCol w="666572"/>
                <a:gridCol w="1179320"/>
                <a:gridCol w="948583"/>
                <a:gridCol w="922946"/>
                <a:gridCol w="461472"/>
              </a:tblGrid>
              <a:tr h="1195259">
                <a:tc>
                  <a:txBody>
                    <a:bodyPr/>
                    <a:lstStyle/>
                    <a:p>
                      <a:pPr>
                        <a:lnSpc>
                          <a:spcPct val="115000"/>
                        </a:lnSpc>
                        <a:spcAft>
                          <a:spcPts val="0"/>
                        </a:spcAft>
                      </a:pPr>
                      <a:r>
                        <a:rPr lang="ru-RU" sz="800" dirty="0">
                          <a:effectLst/>
                          <a:latin typeface="Times New Roman" panose="02020603050405020304" pitchFamily="18" charset="0"/>
                          <a:cs typeface="Times New Roman" panose="02020603050405020304" pitchFamily="18" charset="0"/>
                        </a:rPr>
                        <a:t>6</a:t>
                      </a:r>
                      <a:endParaRPr lang="ru-RU" sz="800" dirty="0">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ст.4,      п. 4.3.2.</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Инвалиды  </a:t>
                      </a:r>
                      <a:r>
                        <a:rPr lang="en-US" sz="800" dirty="0">
                          <a:solidFill>
                            <a:srgbClr val="002060"/>
                          </a:solidFill>
                          <a:effectLst/>
                          <a:latin typeface="Times New Roman" panose="02020603050405020304" pitchFamily="18" charset="0"/>
                          <a:cs typeface="Times New Roman" panose="02020603050405020304" pitchFamily="18" charset="0"/>
                        </a:rPr>
                        <a:t>I </a:t>
                      </a:r>
                      <a:r>
                        <a:rPr lang="ru-RU" sz="800" dirty="0">
                          <a:solidFill>
                            <a:srgbClr val="002060"/>
                          </a:solidFill>
                          <a:effectLst/>
                          <a:latin typeface="Times New Roman" panose="02020603050405020304" pitchFamily="18" charset="0"/>
                          <a:cs typeface="Times New Roman" panose="02020603050405020304" pitchFamily="18" charset="0"/>
                        </a:rPr>
                        <a:t>и </a:t>
                      </a:r>
                      <a:r>
                        <a:rPr lang="en-US" sz="800" dirty="0">
                          <a:solidFill>
                            <a:srgbClr val="002060"/>
                          </a:solidFill>
                          <a:effectLst/>
                          <a:latin typeface="Times New Roman" panose="02020603050405020304" pitchFamily="18" charset="0"/>
                          <a:cs typeface="Times New Roman" panose="02020603050405020304" pitchFamily="18" charset="0"/>
                        </a:rPr>
                        <a:t>II</a:t>
                      </a:r>
                      <a:r>
                        <a:rPr lang="ru-RU" sz="800" dirty="0">
                          <a:solidFill>
                            <a:srgbClr val="002060"/>
                          </a:solidFill>
                          <a:effectLst/>
                          <a:latin typeface="Times New Roman" panose="02020603050405020304" pitchFamily="18" charset="0"/>
                          <a:cs typeface="Times New Roman" panose="02020603050405020304" pitchFamily="18" charset="0"/>
                        </a:rPr>
                        <a:t> групп инвалидности.</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01.01.2018</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01.01.2018</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социальная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0,3</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r>
              <a:tr h="1125581">
                <a:tc>
                  <a:txBody>
                    <a:bodyPr/>
                    <a:lstStyle/>
                    <a:p>
                      <a:pPr>
                        <a:lnSpc>
                          <a:spcPct val="115000"/>
                        </a:lnSpc>
                        <a:spcAft>
                          <a:spcPts val="0"/>
                        </a:spcAft>
                      </a:pPr>
                      <a:r>
                        <a:rPr lang="ru-RU" sz="800">
                          <a:effectLst/>
                          <a:latin typeface="Times New Roman" panose="02020603050405020304" pitchFamily="18" charset="0"/>
                          <a:cs typeface="Times New Roman" panose="02020603050405020304" pitchFamily="18" charset="0"/>
                        </a:rPr>
                        <a:t>7</a:t>
                      </a:r>
                      <a:endParaRPr lang="ru-RU" sz="800">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ст.4,      п. 4.3.3.</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Инвалиды с детства, дети-инвалиды.</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социальная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0,3</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r>
              <a:tr h="1125581">
                <a:tc>
                  <a:txBody>
                    <a:bodyPr/>
                    <a:lstStyle/>
                    <a:p>
                      <a:pPr>
                        <a:lnSpc>
                          <a:spcPct val="115000"/>
                        </a:lnSpc>
                        <a:spcAft>
                          <a:spcPts val="0"/>
                        </a:spcAft>
                      </a:pPr>
                      <a:r>
                        <a:rPr lang="ru-RU" sz="800">
                          <a:effectLst/>
                          <a:latin typeface="Times New Roman" panose="02020603050405020304" pitchFamily="18" charset="0"/>
                          <a:cs typeface="Times New Roman" panose="02020603050405020304" pitchFamily="18" charset="0"/>
                        </a:rPr>
                        <a:t>8</a:t>
                      </a:r>
                      <a:endParaRPr lang="ru-RU" sz="800">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ст.4,      п. 4.3.4</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Ветераны ВОВ, ветераны и инвалиды боевых действий.</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социальная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0,3</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r>
              <a:tr h="2521552">
                <a:tc>
                  <a:txBody>
                    <a:bodyPr/>
                    <a:lstStyle/>
                    <a:p>
                      <a:pPr>
                        <a:lnSpc>
                          <a:spcPct val="115000"/>
                        </a:lnSpc>
                        <a:spcAft>
                          <a:spcPts val="0"/>
                        </a:spcAft>
                      </a:pPr>
                      <a:r>
                        <a:rPr lang="ru-RU" sz="800">
                          <a:effectLst/>
                          <a:latin typeface="Times New Roman" panose="02020603050405020304" pitchFamily="18" charset="0"/>
                          <a:cs typeface="Times New Roman" panose="02020603050405020304" pitchFamily="18" charset="0"/>
                        </a:rPr>
                        <a:t>9</a:t>
                      </a:r>
                      <a:endParaRPr lang="ru-RU" sz="800">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ст.4,      п. 4.3.5</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Физические лица, подвергшиеся воздействию радиации.</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социальная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0,3</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9885" marR="19885" marT="32714" marB="32714"/>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39606" cy="4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205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08486425"/>
              </p:ext>
            </p:extLst>
          </p:nvPr>
        </p:nvGraphicFramePr>
        <p:xfrm>
          <a:off x="229847" y="68366"/>
          <a:ext cx="9435446" cy="179462"/>
        </p:xfrm>
        <a:graphic>
          <a:graphicData uri="http://schemas.openxmlformats.org/drawingml/2006/table">
            <a:tbl>
              <a:tblPr>
                <a:tableStyleId>{5C22544A-7EE6-4342-B048-85BDC9FD1C3A}</a:tableStyleId>
              </a:tblPr>
              <a:tblGrid>
                <a:gridCol w="171805"/>
                <a:gridCol w="658027"/>
                <a:gridCol w="529839"/>
                <a:gridCol w="581114"/>
                <a:gridCol w="1572426"/>
                <a:gridCol w="529839"/>
                <a:gridCol w="743484"/>
                <a:gridCol w="444382"/>
                <a:gridCol w="435835"/>
                <a:gridCol w="726393"/>
                <a:gridCol w="478564"/>
                <a:gridCol w="820396"/>
                <a:gridCol w="726393"/>
                <a:gridCol w="615297"/>
                <a:gridCol w="401652"/>
              </a:tblGrid>
              <a:tr h="179462">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76354180"/>
              </p:ext>
            </p:extLst>
          </p:nvPr>
        </p:nvGraphicFramePr>
        <p:xfrm>
          <a:off x="238392" y="247828"/>
          <a:ext cx="9426901" cy="6469770"/>
        </p:xfrm>
        <a:graphic>
          <a:graphicData uri="http://schemas.openxmlformats.org/drawingml/2006/table">
            <a:tbl>
              <a:tblPr>
                <a:tableStyleId>{5C22544A-7EE6-4342-B048-85BDC9FD1C3A}</a:tableStyleId>
              </a:tblPr>
              <a:tblGrid>
                <a:gridCol w="163260"/>
                <a:gridCol w="652491"/>
                <a:gridCol w="526829"/>
                <a:gridCol w="572568"/>
                <a:gridCol w="1589518"/>
                <a:gridCol w="589660"/>
                <a:gridCol w="675118"/>
                <a:gridCol w="572568"/>
                <a:gridCol w="299103"/>
                <a:gridCol w="734938"/>
                <a:gridCol w="470019"/>
                <a:gridCol w="854578"/>
                <a:gridCol w="700755"/>
                <a:gridCol w="623843"/>
                <a:gridCol w="401653"/>
              </a:tblGrid>
              <a:tr h="1740782">
                <a:tc>
                  <a:txBody>
                    <a:bodyPr/>
                    <a:lstStyle/>
                    <a:p>
                      <a:pPr>
                        <a:lnSpc>
                          <a:spcPct val="115000"/>
                        </a:lnSpc>
                        <a:spcAft>
                          <a:spcPts val="0"/>
                        </a:spcAft>
                      </a:pPr>
                      <a:r>
                        <a:rPr lang="ru-RU" sz="900" dirty="0">
                          <a:effectLst/>
                          <a:latin typeface="Times New Roman" panose="02020603050405020304" pitchFamily="18" charset="0"/>
                          <a:cs typeface="Times New Roman" panose="02020603050405020304" pitchFamily="18" charset="0"/>
                        </a:rPr>
                        <a:t>10</a:t>
                      </a:r>
                      <a:endParaRPr lang="ru-RU" sz="900" dirty="0">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ст.4,      п. 4.3.6</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социальная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Земельный налог</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0,3</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r>
              <a:tr h="1907358">
                <a:tc>
                  <a:txBody>
                    <a:bodyPr/>
                    <a:lstStyle/>
                    <a:p>
                      <a:pPr>
                        <a:lnSpc>
                          <a:spcPct val="115000"/>
                        </a:lnSpc>
                        <a:spcAft>
                          <a:spcPts val="0"/>
                        </a:spcAft>
                      </a:pPr>
                      <a:r>
                        <a:rPr lang="ru-RU" sz="900">
                          <a:effectLst/>
                          <a:latin typeface="Times New Roman" panose="02020603050405020304" pitchFamily="18" charset="0"/>
                          <a:cs typeface="Times New Roman" panose="02020603050405020304" pitchFamily="18" charset="0"/>
                        </a:rPr>
                        <a:t>11</a:t>
                      </a:r>
                      <a:endParaRPr lang="ru-RU" sz="900">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ст.4,      п. 4.3.7</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неограниченный</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 </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социальная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0,3</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r>
              <a:tr h="2809256">
                <a:tc>
                  <a:txBody>
                    <a:bodyPr/>
                    <a:lstStyle/>
                    <a:p>
                      <a:pPr>
                        <a:lnSpc>
                          <a:spcPct val="115000"/>
                        </a:lnSpc>
                        <a:spcAft>
                          <a:spcPts val="0"/>
                        </a:spcAft>
                      </a:pPr>
                      <a:r>
                        <a:rPr lang="ru-RU" sz="900" dirty="0">
                          <a:effectLst/>
                          <a:latin typeface="Times New Roman" panose="02020603050405020304" pitchFamily="18" charset="0"/>
                          <a:cs typeface="Times New Roman" panose="02020603050405020304" pitchFamily="18" charset="0"/>
                        </a:rPr>
                        <a:t>12</a:t>
                      </a:r>
                      <a:endParaRPr lang="ru-RU" sz="900" dirty="0">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ст.4,      п. 4.3.8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Органы местного самоуправления ГО Чехов</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01.01.2018</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01.01.2018</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 </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a:solidFill>
                            <a:srgbClr val="002060"/>
                          </a:solidFill>
                          <a:effectLst/>
                          <a:latin typeface="Times New Roman" panose="02020603050405020304" pitchFamily="18" charset="0"/>
                          <a:cs typeface="Times New Roman" panose="02020603050405020304" pitchFamily="18" charset="0"/>
                        </a:rPr>
                        <a:t>техническая</a:t>
                      </a:r>
                      <a:endParaRPr lang="ru-RU" sz="90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Уменьшение расходов плательщиков, воспользовавшихся льготами, финансовое обеспечение которых осуществляется в полном объеме или частично за счет средств бюджета ГО</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9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9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1,5</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336" marR="9336" marT="15359" marB="15359"/>
                </a:tc>
              </a:tr>
            </a:tbl>
          </a:graphicData>
        </a:graphic>
      </p:graphicFrame>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2" y="25637"/>
            <a:ext cx="29491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51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85775" y="179388"/>
            <a:ext cx="8932863" cy="955675"/>
          </a:xfrm>
        </p:spPr>
        <p:txBody>
          <a:bodyPr>
            <a:normAutofit/>
          </a:bodyPr>
          <a:lstStyle/>
          <a:p>
            <a:pPr algn="ctr" eaLnBrk="1" fontAlgn="auto" hangingPunct="1">
              <a:spcAft>
                <a:spcPts val="0"/>
              </a:spcAft>
              <a:buClr>
                <a:schemeClr val="accent6">
                  <a:lumMod val="75000"/>
                </a:schemeClr>
              </a:buClr>
              <a:buFont typeface="Georgia" pitchFamily="18" charset="0"/>
              <a:buNone/>
              <a:defRPr/>
            </a:pPr>
            <a:r>
              <a:rPr lang="ru-RU" altLang="ru-RU" sz="2800" dirty="0">
                <a:solidFill>
                  <a:srgbClr val="002060"/>
                </a:solidFill>
                <a:latin typeface="Times New Roman" pitchFamily="18" charset="0"/>
                <a:cs typeface="Times New Roman" pitchFamily="18" charset="0"/>
              </a:rPr>
              <a:t>Содержание</a:t>
            </a:r>
            <a:endParaRPr lang="ru-RU" altLang="ru-RU" sz="2800" dirty="0" smtClean="0">
              <a:solidFill>
                <a:srgbClr val="002060"/>
              </a:solidFill>
              <a:latin typeface="Times New Roman" pitchFamily="18" charset="0"/>
              <a:cs typeface="Times New Roman" pitchFamily="18" charset="0"/>
            </a:endParaRPr>
          </a:p>
        </p:txBody>
      </p:sp>
      <p:sp>
        <p:nvSpPr>
          <p:cNvPr id="27651" name="Rectangle 3"/>
          <p:cNvSpPr>
            <a:spLocks noGrp="1" noChangeArrowheads="1"/>
          </p:cNvSpPr>
          <p:nvPr>
            <p:ph sz="quarter" idx="13"/>
          </p:nvPr>
        </p:nvSpPr>
        <p:spPr>
          <a:xfrm>
            <a:off x="342900" y="769938"/>
            <a:ext cx="9248775" cy="5764212"/>
          </a:xfrm>
          <a:extLst>
            <a:ext uri="{91240B29-F687-4F45-9708-019B960494DF}">
              <a14:hiddenLine xmlns:a14="http://schemas.microsoft.com/office/drawing/2010/main" w="3175">
                <a:solidFill>
                  <a:srgbClr val="000000"/>
                </a:solidFill>
                <a:miter lim="800000"/>
                <a:headEnd/>
                <a:tailEnd/>
              </a14:hiddenLine>
            </a:ext>
          </a:extLst>
        </p:spPr>
        <p:txBody>
          <a:bodyPr>
            <a:normAutofit fontScale="92500" lnSpcReduction="10000"/>
          </a:bodyPr>
          <a:lstStyle/>
          <a:p>
            <a:pPr marL="285750" indent="-285750" eaLnBrk="1" hangingPunct="1">
              <a:buClr>
                <a:srgbClr val="002060"/>
              </a:buClr>
              <a:buFont typeface="Wingdings" panose="05000000000000000000" pitchFamily="2" charset="2"/>
              <a:buChar char="ü"/>
            </a:pPr>
            <a:r>
              <a:rPr lang="ru-RU" sz="1400" dirty="0" smtClean="0">
                <a:solidFill>
                  <a:srgbClr val="002060"/>
                </a:solidFill>
                <a:cs typeface="Times New Roman" panose="02020603050405020304" pitchFamily="18" charset="0"/>
              </a:rPr>
              <a:t>Основные </a:t>
            </a:r>
            <a:r>
              <a:rPr lang="ru-RU" sz="1400" dirty="0">
                <a:solidFill>
                  <a:srgbClr val="002060"/>
                </a:solidFill>
                <a:cs typeface="Times New Roman" panose="02020603050405020304" pitchFamily="18" charset="0"/>
              </a:rPr>
              <a:t>понятия и </a:t>
            </a:r>
            <a:r>
              <a:rPr lang="ru-RU" sz="1400" dirty="0" smtClean="0">
                <a:solidFill>
                  <a:srgbClr val="002060"/>
                </a:solidFill>
                <a:cs typeface="Times New Roman" panose="02020603050405020304" pitchFamily="18" charset="0"/>
              </a:rPr>
              <a:t>определения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7;</a:t>
            </a:r>
          </a:p>
          <a:p>
            <a:pPr marL="285750" indent="-285750" eaLnBrk="1" hangingPunct="1">
              <a:buClr>
                <a:srgbClr val="002060"/>
              </a:buClr>
              <a:buSzPct val="126000"/>
              <a:buFont typeface="Wingdings" panose="05000000000000000000" pitchFamily="2" charset="2"/>
              <a:buChar char="ü"/>
            </a:pPr>
            <a:r>
              <a:rPr lang="ru-RU" sz="1400" dirty="0">
                <a:solidFill>
                  <a:srgbClr val="002060"/>
                </a:solidFill>
                <a:cs typeface="Times New Roman" panose="02020603050405020304" pitchFamily="18" charset="0"/>
              </a:rPr>
              <a:t>Информация о выполнении основных показателей социально-экономического развития городского округа Чехов (плановые и ожидаемые итоги</a:t>
            </a:r>
            <a:r>
              <a:rPr lang="ru-RU" sz="1400" dirty="0" smtClean="0">
                <a:solidFill>
                  <a:srgbClr val="002060"/>
                </a:solidFill>
                <a:cs typeface="Times New Roman" panose="02020603050405020304" pitchFamily="18" charset="0"/>
              </a:rPr>
              <a:t>)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9;</a:t>
            </a:r>
          </a:p>
          <a:p>
            <a:pPr marL="285750" indent="-285750" eaLnBrk="1" hangingPunct="1">
              <a:buClr>
                <a:srgbClr val="002060"/>
              </a:buClr>
              <a:buSzPct val="126000"/>
              <a:buFont typeface="Wingdings" panose="05000000000000000000" pitchFamily="2" charset="2"/>
              <a:buChar char="ü"/>
            </a:pPr>
            <a:r>
              <a:rPr lang="ru-RU" sz="1400" dirty="0">
                <a:solidFill>
                  <a:srgbClr val="002060"/>
                </a:solidFill>
                <a:cs typeface="Times New Roman" panose="02020603050405020304" pitchFamily="18" charset="0"/>
              </a:rPr>
              <a:t>Основные задачи и приоритеты бюджетной </a:t>
            </a:r>
            <a:r>
              <a:rPr lang="ru-RU" sz="1400" dirty="0" smtClean="0">
                <a:solidFill>
                  <a:srgbClr val="002060"/>
                </a:solidFill>
                <a:cs typeface="Times New Roman" panose="02020603050405020304" pitchFamily="18" charset="0"/>
              </a:rPr>
              <a:t>политики городского </a:t>
            </a:r>
            <a:r>
              <a:rPr lang="ru-RU" sz="1400" dirty="0">
                <a:solidFill>
                  <a:srgbClr val="002060"/>
                </a:solidFill>
                <a:cs typeface="Times New Roman" panose="02020603050405020304" pitchFamily="18" charset="0"/>
              </a:rPr>
              <a:t>округа Чехов в  году </a:t>
            </a:r>
            <a:r>
              <a:rPr lang="ru-RU" sz="1400" dirty="0" smtClean="0">
                <a:solidFill>
                  <a:srgbClr val="002060"/>
                </a:solidFill>
                <a:cs typeface="Times New Roman" panose="02020603050405020304" pitchFamily="18" charset="0"/>
              </a:rPr>
              <a:t>-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10;</a:t>
            </a:r>
          </a:p>
          <a:p>
            <a:pPr>
              <a:buClr>
                <a:srgbClr val="002060"/>
              </a:buClr>
              <a:buFont typeface="Wingdings" panose="05000000000000000000" pitchFamily="2" charset="2"/>
              <a:buChar char="ü"/>
            </a:pPr>
            <a:r>
              <a:rPr lang="ru-RU" sz="1400" dirty="0">
                <a:solidFill>
                  <a:srgbClr val="002060"/>
                </a:solidFill>
                <a:cs typeface="Times New Roman" panose="02020603050405020304" pitchFamily="18" charset="0"/>
              </a:rPr>
              <a:t>Основные параметры исполнения бюджета городского округа Чехов </a:t>
            </a:r>
            <a:r>
              <a:rPr lang="ru-RU" sz="1400" dirty="0" smtClean="0">
                <a:solidFill>
                  <a:srgbClr val="002060"/>
                </a:solidFill>
                <a:cs typeface="Times New Roman" panose="02020603050405020304" pitchFamily="18" charset="0"/>
              </a:rPr>
              <a:t>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13;</a:t>
            </a:r>
            <a:endParaRPr lang="ru-RU" sz="1400" dirty="0">
              <a:solidFill>
                <a:srgbClr val="002060"/>
              </a:solidFill>
              <a:cs typeface="Times New Roman" panose="02020603050405020304" pitchFamily="18" charset="0"/>
            </a:endParaRPr>
          </a:p>
          <a:p>
            <a:pPr>
              <a:buClr>
                <a:srgbClr val="002060"/>
              </a:buClr>
              <a:buFont typeface="Wingdings" panose="05000000000000000000" pitchFamily="2" charset="2"/>
              <a:buChar char="ü"/>
            </a:pPr>
            <a:r>
              <a:rPr lang="ru-RU" sz="1400" dirty="0">
                <a:solidFill>
                  <a:srgbClr val="002060"/>
                </a:solidFill>
                <a:cs typeface="Times New Roman" panose="02020603050405020304" pitchFamily="18" charset="0"/>
              </a:rPr>
              <a:t>Информация о выполнении основных характеристик бюджета городского округа Чехов </a:t>
            </a:r>
            <a:r>
              <a:rPr lang="ru-RU" sz="1400" dirty="0" smtClean="0">
                <a:solidFill>
                  <a:srgbClr val="002060"/>
                </a:solidFill>
                <a:cs typeface="Times New Roman" panose="02020603050405020304" pitchFamily="18" charset="0"/>
              </a:rPr>
              <a:t>–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15;</a:t>
            </a:r>
          </a:p>
          <a:p>
            <a:pPr>
              <a:buClr>
                <a:srgbClr val="002060"/>
              </a:buClr>
              <a:buFont typeface="Wingdings" panose="05000000000000000000" pitchFamily="2" charset="2"/>
              <a:buChar char="ü"/>
            </a:pPr>
            <a:r>
              <a:rPr lang="ru-RU" sz="1400" dirty="0">
                <a:solidFill>
                  <a:srgbClr val="002060"/>
                </a:solidFill>
                <a:cs typeface="Times New Roman" panose="02020603050405020304" pitchFamily="18" charset="0"/>
              </a:rPr>
              <a:t>Основные параметры исполнения бюджета городского округа Чехов в сравнении с предыдущим годом </a:t>
            </a:r>
            <a:r>
              <a:rPr lang="ru-RU" sz="1400" dirty="0" smtClean="0">
                <a:solidFill>
                  <a:srgbClr val="002060"/>
                </a:solidFill>
                <a:cs typeface="Times New Roman" panose="02020603050405020304" pitchFamily="18" charset="0"/>
              </a:rPr>
              <a:t>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16;</a:t>
            </a:r>
            <a:endParaRPr lang="ru-RU" sz="1400" dirty="0">
              <a:solidFill>
                <a:srgbClr val="002060"/>
              </a:solidFill>
              <a:cs typeface="Times New Roman" panose="02020603050405020304" pitchFamily="18" charset="0"/>
            </a:endParaRPr>
          </a:p>
          <a:p>
            <a:pPr>
              <a:buClr>
                <a:srgbClr val="002060"/>
              </a:buClr>
              <a:buFont typeface="Wingdings" panose="05000000000000000000" pitchFamily="2" charset="2"/>
              <a:buChar char="ü"/>
            </a:pPr>
            <a:r>
              <a:rPr lang="ru-RU" sz="1400" dirty="0" smtClean="0">
                <a:solidFill>
                  <a:srgbClr val="002060"/>
                </a:solidFill>
                <a:cs typeface="Times New Roman" panose="02020603050405020304" pitchFamily="18" charset="0"/>
              </a:rPr>
              <a:t>Исполнение </a:t>
            </a:r>
            <a:r>
              <a:rPr lang="ru-RU" sz="1400" dirty="0">
                <a:solidFill>
                  <a:srgbClr val="002060"/>
                </a:solidFill>
                <a:cs typeface="Times New Roman" panose="02020603050405020304" pitchFamily="18" charset="0"/>
              </a:rPr>
              <a:t>бюджета городского округа Чехов по доходам </a:t>
            </a:r>
            <a:r>
              <a:rPr lang="ru-RU" sz="1400" dirty="0" smtClean="0">
                <a:solidFill>
                  <a:srgbClr val="002060"/>
                </a:solidFill>
                <a:cs typeface="Times New Roman" panose="02020603050405020304" pitchFamily="18" charset="0"/>
              </a:rPr>
              <a:t>- стр17;</a:t>
            </a:r>
            <a:endParaRPr lang="ru-RU" sz="1400" dirty="0">
              <a:solidFill>
                <a:srgbClr val="002060"/>
              </a:solidFill>
              <a:cs typeface="Times New Roman" panose="02020603050405020304" pitchFamily="18" charset="0"/>
            </a:endParaRPr>
          </a:p>
          <a:p>
            <a:pPr>
              <a:buClr>
                <a:srgbClr val="002060"/>
              </a:buClr>
              <a:buFont typeface="Wingdings" panose="05000000000000000000" pitchFamily="2" charset="2"/>
              <a:buChar char="ü"/>
            </a:pPr>
            <a:r>
              <a:rPr lang="ru-RU" sz="1400" dirty="0">
                <a:solidFill>
                  <a:srgbClr val="002060"/>
                </a:solidFill>
                <a:cs typeface="Times New Roman" panose="02020603050405020304" pitchFamily="18" charset="0"/>
              </a:rPr>
              <a:t>Доходы бюджета городского округа Чехов за 2023 год (информация об объеме и структуре налоговых и неналоговых доходов,  межбюджетных трансфертов)  </a:t>
            </a:r>
            <a:r>
              <a:rPr lang="ru-RU" sz="1400" dirty="0" smtClean="0">
                <a:solidFill>
                  <a:srgbClr val="002060"/>
                </a:solidFill>
                <a:cs typeface="Times New Roman" panose="02020603050405020304" pitchFamily="18" charset="0"/>
              </a:rPr>
              <a:t>-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19-34;</a:t>
            </a:r>
            <a:endParaRPr lang="ru-RU" sz="1400" dirty="0">
              <a:solidFill>
                <a:srgbClr val="002060"/>
              </a:solidFill>
              <a:cs typeface="Times New Roman" panose="02020603050405020304" pitchFamily="18" charset="0"/>
            </a:endParaRPr>
          </a:p>
          <a:p>
            <a:pPr>
              <a:buClr>
                <a:srgbClr val="002060"/>
              </a:buClr>
              <a:buFont typeface="Wingdings" panose="05000000000000000000" pitchFamily="2" charset="2"/>
              <a:buChar char="ü"/>
            </a:pPr>
            <a:r>
              <a:rPr lang="ru-RU" sz="1400" dirty="0">
                <a:solidFill>
                  <a:srgbClr val="002060"/>
                </a:solidFill>
                <a:cs typeface="Times New Roman" panose="02020603050405020304" pitchFamily="18" charset="0"/>
              </a:rPr>
              <a:t>Информация об удельном объеме налоговых и неналоговых доходов  </a:t>
            </a:r>
            <a:r>
              <a:rPr lang="ru-RU" sz="1400" dirty="0" smtClean="0">
                <a:solidFill>
                  <a:srgbClr val="002060"/>
                </a:solidFill>
                <a:cs typeface="Times New Roman" panose="02020603050405020304" pitchFamily="18" charset="0"/>
              </a:rPr>
              <a:t>бюджета </a:t>
            </a:r>
            <a:r>
              <a:rPr lang="ru-RU" sz="1400" dirty="0">
                <a:solidFill>
                  <a:srgbClr val="002060"/>
                </a:solidFill>
                <a:cs typeface="Times New Roman" panose="02020603050405020304" pitchFamily="18" charset="0"/>
              </a:rPr>
              <a:t>городского округа Чехов в расчете на душу населения в сравнении с другими муниципальными образованиями Московской области в 2023 </a:t>
            </a:r>
            <a:r>
              <a:rPr lang="ru-RU" sz="1400" dirty="0" smtClean="0">
                <a:solidFill>
                  <a:srgbClr val="002060"/>
                </a:solidFill>
                <a:cs typeface="Times New Roman" panose="02020603050405020304" pitchFamily="18" charset="0"/>
              </a:rPr>
              <a:t>году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39;</a:t>
            </a:r>
            <a:endParaRPr lang="ru-RU" sz="1400" dirty="0">
              <a:solidFill>
                <a:srgbClr val="002060"/>
              </a:solidFill>
              <a:cs typeface="Times New Roman" panose="02020603050405020304" pitchFamily="18" charset="0"/>
            </a:endParaRPr>
          </a:p>
          <a:p>
            <a:pPr>
              <a:buClr>
                <a:srgbClr val="002060"/>
              </a:buClr>
              <a:buFont typeface="Wingdings" panose="05000000000000000000" pitchFamily="2" charset="2"/>
              <a:buChar char="ü"/>
            </a:pPr>
            <a:r>
              <a:rPr lang="ru-RU" sz="1400" dirty="0" smtClean="0">
                <a:solidFill>
                  <a:srgbClr val="002060"/>
                </a:solidFill>
                <a:cs typeface="Times New Roman" panose="02020603050405020304" pitchFamily="18" charset="0"/>
              </a:rPr>
              <a:t>Имущественные налоги с физических лиц в городском округе Чехов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40;</a:t>
            </a:r>
          </a:p>
          <a:p>
            <a:pPr>
              <a:buClr>
                <a:srgbClr val="002060"/>
              </a:buClr>
              <a:buFont typeface="Wingdings" panose="05000000000000000000" pitchFamily="2" charset="2"/>
              <a:buChar char="ü"/>
            </a:pPr>
            <a:r>
              <a:rPr lang="ru-RU" sz="1400" dirty="0">
                <a:solidFill>
                  <a:srgbClr val="002060"/>
                </a:solidFill>
                <a:cs typeface="Times New Roman" panose="02020603050405020304" pitchFamily="18" charset="0"/>
              </a:rPr>
              <a:t>Информация о налоговых расходах (льготах) и об оценке налоговых расходов  в связи с предоставлением льгот, установленных решением Совета депутатов городского округа Чехов </a:t>
            </a:r>
            <a:r>
              <a:rPr lang="ru-RU" sz="1400" dirty="0" smtClean="0">
                <a:solidFill>
                  <a:srgbClr val="002060"/>
                </a:solidFill>
                <a:cs typeface="Times New Roman" panose="02020603050405020304" pitchFamily="18" charset="0"/>
              </a:rPr>
              <a:t> - </a:t>
            </a:r>
            <a:r>
              <a:rPr lang="ru-RU" sz="1400" dirty="0" err="1" smtClean="0">
                <a:solidFill>
                  <a:srgbClr val="002060"/>
                </a:solidFill>
                <a:cs typeface="Times New Roman" panose="02020603050405020304" pitchFamily="18" charset="0"/>
              </a:rPr>
              <a:t>стр</a:t>
            </a:r>
            <a:r>
              <a:rPr lang="ru-RU" sz="1400" dirty="0" smtClean="0">
                <a:solidFill>
                  <a:srgbClr val="002060"/>
                </a:solidFill>
                <a:cs typeface="Times New Roman" panose="02020603050405020304" pitchFamily="18" charset="0"/>
              </a:rPr>
              <a:t> 42-43;</a:t>
            </a:r>
            <a:endParaRPr lang="ru-RU" sz="1400" dirty="0">
              <a:solidFill>
                <a:srgbClr val="002060"/>
              </a:solidFill>
              <a:cs typeface="Times New Roman" panose="02020603050405020304" pitchFamily="18" charset="0"/>
            </a:endParaRPr>
          </a:p>
          <a:p>
            <a:pPr>
              <a:buClr>
                <a:srgbClr val="002060"/>
              </a:buClr>
              <a:buFont typeface="Wingdings" panose="05000000000000000000" pitchFamily="2" charset="2"/>
              <a:buChar char="ü"/>
            </a:pPr>
            <a:r>
              <a:rPr lang="ru-RU" sz="1400" dirty="0">
                <a:solidFill>
                  <a:srgbClr val="002060"/>
                </a:solidFill>
              </a:rPr>
              <a:t>Сведения о льготах, с указанием количества и наименования льготных категорий граждан в разрезе льгот, установленных решением Совета депутатов городского округа Чехов за 2023 год </a:t>
            </a:r>
            <a:r>
              <a:rPr lang="ru-RU" sz="1400" dirty="0" smtClean="0">
                <a:solidFill>
                  <a:srgbClr val="002060"/>
                </a:solidFill>
              </a:rPr>
              <a:t> - </a:t>
            </a:r>
            <a:r>
              <a:rPr lang="ru-RU" sz="1400" dirty="0" err="1" smtClean="0">
                <a:solidFill>
                  <a:srgbClr val="002060"/>
                </a:solidFill>
              </a:rPr>
              <a:t>стр</a:t>
            </a:r>
            <a:r>
              <a:rPr lang="ru-RU" sz="1400" dirty="0" smtClean="0">
                <a:solidFill>
                  <a:srgbClr val="002060"/>
                </a:solidFill>
              </a:rPr>
              <a:t> 414-50;</a:t>
            </a:r>
            <a:endParaRPr lang="ru-RU" sz="1400" dirty="0">
              <a:solidFill>
                <a:srgbClr val="002060"/>
              </a:solidFill>
            </a:endParaRPr>
          </a:p>
          <a:p>
            <a:pPr>
              <a:buClr>
                <a:srgbClr val="002060"/>
              </a:buClr>
              <a:buFont typeface="Wingdings" panose="05000000000000000000" pitchFamily="2" charset="2"/>
              <a:buChar char="ü"/>
            </a:pPr>
            <a:r>
              <a:rPr lang="ru-RU" sz="1400" dirty="0">
                <a:solidFill>
                  <a:srgbClr val="002060"/>
                </a:solidFill>
              </a:rPr>
              <a:t>Исполнение бюджета городского округа Чехов по </a:t>
            </a:r>
            <a:r>
              <a:rPr lang="ru-RU" sz="1400" dirty="0" smtClean="0">
                <a:solidFill>
                  <a:srgbClr val="002060"/>
                </a:solidFill>
              </a:rPr>
              <a:t>расходам  - </a:t>
            </a:r>
            <a:r>
              <a:rPr lang="ru-RU" sz="1400" dirty="0" err="1" smtClean="0">
                <a:solidFill>
                  <a:srgbClr val="002060"/>
                </a:solidFill>
              </a:rPr>
              <a:t>стр</a:t>
            </a:r>
            <a:r>
              <a:rPr lang="ru-RU" sz="1400" dirty="0" smtClean="0">
                <a:solidFill>
                  <a:srgbClr val="002060"/>
                </a:solidFill>
              </a:rPr>
              <a:t> 52;</a:t>
            </a:r>
          </a:p>
          <a:p>
            <a:pPr>
              <a:buClr>
                <a:srgbClr val="002060"/>
              </a:buClr>
              <a:buFont typeface="Wingdings" panose="05000000000000000000" pitchFamily="2" charset="2"/>
              <a:buChar char="ü"/>
            </a:pPr>
            <a:r>
              <a:rPr lang="ru-RU" sz="1400" dirty="0">
                <a:solidFill>
                  <a:srgbClr val="002060"/>
                </a:solidFill>
              </a:rPr>
              <a:t>Исполнение расходов бюджета городского округа Чехов по разделам и подразделам классификации расходов за 2023 год </a:t>
            </a:r>
            <a:r>
              <a:rPr lang="ru-RU" sz="1400" dirty="0" smtClean="0">
                <a:solidFill>
                  <a:srgbClr val="002060"/>
                </a:solidFill>
              </a:rPr>
              <a:t>-  </a:t>
            </a:r>
            <a:r>
              <a:rPr lang="ru-RU" sz="1400" dirty="0" err="1" smtClean="0">
                <a:solidFill>
                  <a:srgbClr val="002060"/>
                </a:solidFill>
              </a:rPr>
              <a:t>стр</a:t>
            </a:r>
            <a:r>
              <a:rPr lang="ru-RU" sz="1400" dirty="0" smtClean="0">
                <a:solidFill>
                  <a:srgbClr val="002060"/>
                </a:solidFill>
              </a:rPr>
              <a:t> 63-66;</a:t>
            </a:r>
            <a:endParaRPr lang="ru-RU" sz="1400" dirty="0">
              <a:solidFill>
                <a:srgbClr val="002060"/>
              </a:solidFill>
            </a:endParaRPr>
          </a:p>
          <a:p>
            <a:pPr>
              <a:buClr>
                <a:srgbClr val="002060"/>
              </a:buClr>
              <a:buFont typeface="Wingdings" panose="05000000000000000000" pitchFamily="2" charset="2"/>
              <a:buChar char="ü"/>
            </a:pPr>
            <a:r>
              <a:rPr lang="ru-RU" sz="1400" dirty="0">
                <a:solidFill>
                  <a:srgbClr val="002060"/>
                </a:solidFill>
              </a:rPr>
              <a:t>Исполнение бюджета городского округа Чехов по ведомственной структуре расходов за 2023 год </a:t>
            </a:r>
            <a:r>
              <a:rPr lang="ru-RU" sz="1400" dirty="0" smtClean="0">
                <a:solidFill>
                  <a:srgbClr val="002060"/>
                </a:solidFill>
              </a:rPr>
              <a:t>- </a:t>
            </a:r>
            <a:r>
              <a:rPr lang="ru-RU" sz="1400" dirty="0" err="1" smtClean="0">
                <a:solidFill>
                  <a:srgbClr val="002060"/>
                </a:solidFill>
              </a:rPr>
              <a:t>стр</a:t>
            </a:r>
            <a:r>
              <a:rPr lang="ru-RU" sz="1400" dirty="0" smtClean="0">
                <a:solidFill>
                  <a:srgbClr val="002060"/>
                </a:solidFill>
              </a:rPr>
              <a:t> 67; </a:t>
            </a:r>
            <a:endParaRPr lang="ru-RU" sz="1400" dirty="0">
              <a:solidFill>
                <a:srgbClr val="002060"/>
              </a:solidFill>
            </a:endParaRPr>
          </a:p>
          <a:p>
            <a:pPr>
              <a:buClr>
                <a:srgbClr val="002060"/>
              </a:buClr>
              <a:buFont typeface="Wingdings" panose="05000000000000000000" pitchFamily="2" charset="2"/>
              <a:buChar char="ü"/>
            </a:pPr>
            <a:r>
              <a:rPr lang="ru-RU" sz="1400" dirty="0">
                <a:solidFill>
                  <a:srgbClr val="002060"/>
                </a:solidFill>
              </a:rPr>
              <a:t>Участие в государственных программах Московской области в 2023 году </a:t>
            </a:r>
            <a:r>
              <a:rPr lang="ru-RU" sz="1400" dirty="0" smtClean="0">
                <a:solidFill>
                  <a:srgbClr val="002060"/>
                </a:solidFill>
              </a:rPr>
              <a:t>- </a:t>
            </a:r>
            <a:r>
              <a:rPr lang="ru-RU" sz="1400" dirty="0" err="1" smtClean="0">
                <a:solidFill>
                  <a:srgbClr val="002060"/>
                </a:solidFill>
              </a:rPr>
              <a:t>стр</a:t>
            </a:r>
            <a:r>
              <a:rPr lang="ru-RU" sz="1400" dirty="0" smtClean="0">
                <a:solidFill>
                  <a:srgbClr val="002060"/>
                </a:solidFill>
              </a:rPr>
              <a:t> 68-72;</a:t>
            </a:r>
            <a:endParaRPr lang="ru-RU" sz="1400" dirty="0">
              <a:solidFill>
                <a:srgbClr val="002060"/>
              </a:solidFill>
            </a:endParaRPr>
          </a:p>
          <a:p>
            <a:pPr>
              <a:buClr>
                <a:srgbClr val="002060"/>
              </a:buClr>
              <a:buFont typeface="Wingdings" panose="05000000000000000000" pitchFamily="2" charset="2"/>
              <a:buChar char="ü"/>
            </a:pPr>
            <a:r>
              <a:rPr lang="ru-RU" sz="1400" dirty="0">
                <a:solidFill>
                  <a:srgbClr val="002060"/>
                </a:solidFill>
              </a:rPr>
              <a:t>Сведения о расходах бюджета городского округа Чехов  в рамках Федеральных проектов (ФП) в 2023 году </a:t>
            </a:r>
            <a:r>
              <a:rPr lang="ru-RU" sz="1400" dirty="0" smtClean="0">
                <a:solidFill>
                  <a:srgbClr val="002060"/>
                </a:solidFill>
              </a:rPr>
              <a:t> - </a:t>
            </a:r>
            <a:r>
              <a:rPr lang="ru-RU" sz="1400" dirty="0" err="1" smtClean="0">
                <a:solidFill>
                  <a:srgbClr val="002060"/>
                </a:solidFill>
              </a:rPr>
              <a:t>стр</a:t>
            </a:r>
            <a:r>
              <a:rPr lang="ru-RU" sz="1400" dirty="0" smtClean="0">
                <a:solidFill>
                  <a:srgbClr val="002060"/>
                </a:solidFill>
              </a:rPr>
              <a:t> 73;</a:t>
            </a:r>
            <a:endParaRPr lang="ru-RU" sz="1400" dirty="0">
              <a:solidFill>
                <a:srgbClr val="002060"/>
              </a:solidFill>
            </a:endParaRPr>
          </a:p>
          <a:p>
            <a:pPr>
              <a:buClr>
                <a:srgbClr val="002060"/>
              </a:buClr>
              <a:buFont typeface="Wingdings" panose="05000000000000000000" pitchFamily="2" charset="2"/>
              <a:buChar char="ü"/>
            </a:pPr>
            <a:endParaRPr lang="ru-RU" sz="1400" dirty="0"/>
          </a:p>
          <a:p>
            <a:pPr marL="46037" indent="0">
              <a:buNone/>
            </a:pPr>
            <a:endParaRPr lang="ru-RU" sz="1400" dirty="0" smtClean="0">
              <a:latin typeface="Times New Roman" panose="02020603050405020304" pitchFamily="18" charset="0"/>
              <a:cs typeface="Times New Roman" panose="02020603050405020304" pitchFamily="18" charset="0"/>
            </a:endParaRPr>
          </a:p>
          <a:p>
            <a:pPr marL="46037" indent="0">
              <a:buNone/>
            </a:pPr>
            <a:endParaRPr lang="ru-RU" sz="1200" dirty="0">
              <a:latin typeface="Times New Roman" panose="02020603050405020304" pitchFamily="18" charset="0"/>
              <a:cs typeface="Times New Roman" panose="02020603050405020304" pitchFamily="18" charset="0"/>
            </a:endParaRPr>
          </a:p>
          <a:p>
            <a:pPr marL="0" indent="0" eaLnBrk="1" hangingPunct="1">
              <a:buClr>
                <a:srgbClr val="002060"/>
              </a:buClr>
              <a:buSzPct val="126000"/>
              <a:buNone/>
            </a:pPr>
            <a:endParaRPr lang="ru-RU" sz="1200" dirty="0">
              <a:solidFill>
                <a:srgbClr val="002060"/>
              </a:solidFill>
              <a:latin typeface="Times New Roman" panose="02020603050405020304" pitchFamily="18" charset="0"/>
              <a:cs typeface="Times New Roman" panose="02020603050405020304" pitchFamily="18" charset="0"/>
            </a:endParaRPr>
          </a:p>
          <a:p>
            <a:pPr marL="0" indent="0" eaLnBrk="1" hangingPunct="1">
              <a:buNone/>
            </a:pPr>
            <a:endParaRPr lang="ru-RU" sz="1200" dirty="0">
              <a:solidFill>
                <a:srgbClr val="002060"/>
              </a:solidFill>
              <a:latin typeface="Times New Roman" panose="02020603050405020304" pitchFamily="18" charset="0"/>
              <a:cs typeface="Times New Roman" panose="02020603050405020304" pitchFamily="18" charset="0"/>
            </a:endParaRPr>
          </a:p>
          <a:p>
            <a:pPr marL="0" indent="0" eaLnBrk="1" hangingPunct="1">
              <a:buNone/>
            </a:pPr>
            <a:endParaRPr lang="ru-RU" altLang="ru-RU" sz="1600" dirty="0" smtClean="0">
              <a:solidFill>
                <a:schemeClr val="tx1"/>
              </a:solidFill>
              <a:cs typeface="Times New Roman" pitchFamily="18" charset="0"/>
            </a:endParaRP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4" y="0"/>
            <a:ext cx="602192" cy="79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06677126"/>
              </p:ext>
            </p:extLst>
          </p:nvPr>
        </p:nvGraphicFramePr>
        <p:xfrm>
          <a:off x="162370" y="230736"/>
          <a:ext cx="9485832" cy="140002"/>
        </p:xfrm>
        <a:graphic>
          <a:graphicData uri="http://schemas.openxmlformats.org/drawingml/2006/table">
            <a:tbl>
              <a:tblPr>
                <a:tableStyleId>{5C22544A-7EE6-4342-B048-85BDC9FD1C3A}</a:tableStyleId>
              </a:tblPr>
              <a:tblGrid>
                <a:gridCol w="205099"/>
                <a:gridCol w="666572"/>
                <a:gridCol w="555477"/>
                <a:gridCol w="777667"/>
                <a:gridCol w="1059679"/>
                <a:gridCol w="694803"/>
                <a:gridCol w="489624"/>
                <a:gridCol w="798197"/>
                <a:gridCol w="307648"/>
                <a:gridCol w="615298"/>
                <a:gridCol w="655904"/>
                <a:gridCol w="822518"/>
                <a:gridCol w="717847"/>
                <a:gridCol w="828942"/>
                <a:gridCol w="290557"/>
              </a:tblGrid>
              <a:tr h="111100">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000114867"/>
              </p:ext>
            </p:extLst>
          </p:nvPr>
        </p:nvGraphicFramePr>
        <p:xfrm>
          <a:off x="188008" y="418744"/>
          <a:ext cx="9460193" cy="6287294"/>
        </p:xfrm>
        <a:graphic>
          <a:graphicData uri="http://schemas.openxmlformats.org/drawingml/2006/table">
            <a:tbl>
              <a:tblPr>
                <a:tableStyleId>{5C22544A-7EE6-4342-B048-85BDC9FD1C3A}</a:tableStyleId>
              </a:tblPr>
              <a:tblGrid>
                <a:gridCol w="239282"/>
                <a:gridCol w="595318"/>
                <a:gridCol w="583867"/>
                <a:gridCol w="760710"/>
                <a:gridCol w="1076770"/>
                <a:gridCol w="666572"/>
                <a:gridCol w="555477"/>
                <a:gridCol w="760575"/>
                <a:gridCol w="290557"/>
                <a:gridCol w="623843"/>
                <a:gridCol w="543265"/>
                <a:gridCol w="935158"/>
                <a:gridCol w="752030"/>
                <a:gridCol w="820396"/>
                <a:gridCol w="256373"/>
              </a:tblGrid>
              <a:tr h="2247544">
                <a:tc>
                  <a:txBody>
                    <a:bodyPr/>
                    <a:lstStyle/>
                    <a:p>
                      <a:pPr>
                        <a:lnSpc>
                          <a:spcPct val="115000"/>
                        </a:lnSpc>
                        <a:spcAft>
                          <a:spcPts val="0"/>
                        </a:spcAft>
                      </a:pPr>
                      <a:r>
                        <a:rPr lang="ru-RU" sz="800" dirty="0">
                          <a:effectLst/>
                        </a:rPr>
                        <a:t>13</a:t>
                      </a:r>
                      <a:endParaRPr lang="ru-RU" sz="800" dirty="0">
                        <a:effectLst/>
                        <a:latin typeface="Calibri"/>
                        <a:ea typeface="Times New Roman"/>
                        <a:cs typeface="Calibri"/>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ст.4,      п. 4.3.9</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Муниципальные учреждения, созданные органами местного самоуправления ГО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01.01.2018</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01.01.2018</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техническая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расходов плательщиков, воспользовавшихся льготами, финансовое обеспечение которых осуществляется в полном объеме или частично за счет средств бюджета ГО</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1,5</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r>
              <a:tr h="2019875">
                <a:tc>
                  <a:txBody>
                    <a:bodyPr/>
                    <a:lstStyle/>
                    <a:p>
                      <a:pPr>
                        <a:lnSpc>
                          <a:spcPct val="115000"/>
                        </a:lnSpc>
                        <a:spcAft>
                          <a:spcPts val="0"/>
                        </a:spcAft>
                      </a:pPr>
                      <a:r>
                        <a:rPr lang="ru-RU" sz="800" dirty="0">
                          <a:effectLst/>
                        </a:rPr>
                        <a:t>14</a:t>
                      </a:r>
                      <a:endParaRPr lang="ru-RU" sz="800" dirty="0">
                        <a:effectLst/>
                        <a:latin typeface="Calibri"/>
                        <a:ea typeface="Times New Roman"/>
                        <a:cs typeface="Calibri"/>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ст.4,      п. 4.3.10</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Государственные и муниципальные учреждения МО, вид деятельности которых направлен на сопровождение процедуры оформления права муниципальной собственности и собственности МО.</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01.01.2014</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техническая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расходов плательщиков, воспользовавшихся льготами, финансовое обеспечение которых осуществляется в полном объеме или частично за счет средств бюджета ГО</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1,5</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r>
              <a:tr h="2019875">
                <a:tc>
                  <a:txBody>
                    <a:bodyPr/>
                    <a:lstStyle/>
                    <a:p>
                      <a:pPr>
                        <a:lnSpc>
                          <a:spcPct val="115000"/>
                        </a:lnSpc>
                        <a:spcAft>
                          <a:spcPts val="0"/>
                        </a:spcAft>
                      </a:pPr>
                      <a:r>
                        <a:rPr lang="ru-RU" sz="800" dirty="0">
                          <a:effectLst/>
                        </a:rPr>
                        <a:t>15</a:t>
                      </a:r>
                      <a:endParaRPr lang="ru-RU" sz="800" dirty="0">
                        <a:effectLst/>
                        <a:latin typeface="Calibri"/>
                        <a:ea typeface="Times New Roman"/>
                        <a:cs typeface="Calibri"/>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ст.4,      п. 4.3.11</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всех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Государственные бюджетные учреждения здравоохранения МО, находящиеся на территории города Чехов.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 </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техническая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Уменьшение расходов плательщиков, воспользовавшихся льготами, финансовое обеспечение которых осуществляется в полном объеме или частично за счет средств бюджета ГО</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1,5</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9993" marR="9993" marT="16440" marB="16440"/>
                </a:tc>
              </a:tr>
            </a:tbl>
          </a:graphicData>
        </a:graphic>
      </p:graphicFrame>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 y="0"/>
            <a:ext cx="31904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163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75452906"/>
              </p:ext>
            </p:extLst>
          </p:nvPr>
        </p:nvGraphicFramePr>
        <p:xfrm>
          <a:off x="205101" y="125985"/>
          <a:ext cx="9477285" cy="172953"/>
        </p:xfrm>
        <a:graphic>
          <a:graphicData uri="http://schemas.openxmlformats.org/drawingml/2006/table">
            <a:tbl>
              <a:tblPr>
                <a:tableStyleId>{5C22544A-7EE6-4342-B048-85BDC9FD1C3A}</a:tableStyleId>
              </a:tblPr>
              <a:tblGrid>
                <a:gridCol w="239282"/>
                <a:gridCol w="601904"/>
                <a:gridCol w="800100"/>
                <a:gridCol w="615461"/>
                <a:gridCol w="870439"/>
                <a:gridCol w="556051"/>
                <a:gridCol w="649481"/>
                <a:gridCol w="649480"/>
                <a:gridCol w="360649"/>
                <a:gridCol w="808892"/>
                <a:gridCol w="501162"/>
                <a:gridCol w="694592"/>
                <a:gridCol w="578080"/>
                <a:gridCol w="850958"/>
                <a:gridCol w="700754"/>
              </a:tblGrid>
              <a:tr h="172953">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6</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7</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8</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9</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10</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11</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12</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13</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14</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c>
                  <a:txBody>
                    <a:bodyPr/>
                    <a:lstStyle/>
                    <a:p>
                      <a:pPr algn="ctr">
                        <a:lnSpc>
                          <a:spcPct val="115000"/>
                        </a:lnSpc>
                        <a:spcAft>
                          <a:spcPts val="0"/>
                        </a:spcAft>
                      </a:pPr>
                      <a:r>
                        <a:rPr lang="ru-RU" sz="600" b="1" dirty="0">
                          <a:effectLst/>
                          <a:latin typeface="Times New Roman" panose="02020603050405020304" pitchFamily="18" charset="0"/>
                          <a:cs typeface="Times New Roman" panose="02020603050405020304" pitchFamily="18" charset="0"/>
                        </a:rPr>
                        <a:t>15</a:t>
                      </a:r>
                      <a:endParaRPr lang="ru-RU" sz="600" b="1" dirty="0">
                        <a:effectLst/>
                        <a:latin typeface="Times New Roman" panose="02020603050405020304" pitchFamily="18" charset="0"/>
                        <a:ea typeface="Times New Roman"/>
                        <a:cs typeface="Times New Roman" panose="02020603050405020304" pitchFamily="18" charset="0"/>
                      </a:endParaRPr>
                    </a:p>
                  </a:txBody>
                  <a:tcPr marL="13138" marR="13138" marT="21614" marB="21614">
                    <a:solidFill>
                      <a:srgbClr val="0070C0"/>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4111870318"/>
              </p:ext>
            </p:extLst>
          </p:nvPr>
        </p:nvGraphicFramePr>
        <p:xfrm>
          <a:off x="219807" y="368790"/>
          <a:ext cx="9462580" cy="5979002"/>
        </p:xfrm>
        <a:graphic>
          <a:graphicData uri="http://schemas.openxmlformats.org/drawingml/2006/table">
            <a:tbl>
              <a:tblPr>
                <a:tableStyleId>{5C22544A-7EE6-4342-B048-85BDC9FD1C3A}</a:tableStyleId>
              </a:tblPr>
              <a:tblGrid>
                <a:gridCol w="158261"/>
                <a:gridCol w="663140"/>
                <a:gridCol w="796383"/>
                <a:gridCol w="589085"/>
                <a:gridCol w="923192"/>
                <a:gridCol w="536331"/>
                <a:gridCol w="492369"/>
                <a:gridCol w="694593"/>
                <a:gridCol w="413238"/>
                <a:gridCol w="870438"/>
                <a:gridCol w="556599"/>
                <a:gridCol w="672190"/>
                <a:gridCol w="828611"/>
                <a:gridCol w="844062"/>
                <a:gridCol w="424088"/>
              </a:tblGrid>
              <a:tr h="1908418">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16</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От 25.01.2024 №2/1-2024 « О внесении изменений в решение Совета депутатов городского округа Чехов от 25.10.2017 «64/5-2017 «О земельном налоге» </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ст.4,      п. 4.3.,</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пп.4.3.12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В отношении одного земельного участка</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Физические лица, имеющие почетное звание «Мать-героиня»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01.01.2022</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01.01.2022</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Не ограниченная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Освобождаются от налогообложения в отношении одного земельного участка, площадью не более 3000 </a:t>
                      </a:r>
                      <a:r>
                        <a:rPr lang="ru-RU" sz="800" dirty="0" err="1">
                          <a:solidFill>
                            <a:srgbClr val="002060"/>
                          </a:solidFill>
                          <a:effectLst/>
                          <a:latin typeface="Times New Roman" panose="02020603050405020304" pitchFamily="18" charset="0"/>
                          <a:cs typeface="Times New Roman" panose="02020603050405020304" pitchFamily="18" charset="0"/>
                        </a:rPr>
                        <a:t>кв.м</a:t>
                      </a:r>
                      <a:r>
                        <a:rPr lang="ru-RU" sz="800" dirty="0">
                          <a:solidFill>
                            <a:srgbClr val="002060"/>
                          </a:solidFill>
                          <a:effectLst/>
                          <a:latin typeface="Times New Roman" panose="02020603050405020304" pitchFamily="18" charset="0"/>
                          <a:cs typeface="Times New Roman" panose="02020603050405020304" pitchFamily="18" charset="0"/>
                        </a:rPr>
                        <a:t>.</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социальная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Обеспечение социальной защиты (поддержки) населения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Освобождение от налогообложения</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0,3</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r>
              <a:tr h="2149164">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17</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ст.4,      п. 4.4</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отдельных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Юридическое лицо</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неограниченный</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Установить ставку земельного налога от кадастровой стоимости каждого земельного участка  в размере 1,0 в отношении земельных участков с кадастровыми номерами 50:31:000334:0010;  50:31:0060334:0003; 50:31:0062702:1996</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стимулирующая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Стимулирование экономической активности субъектов предпринимательской деятельности и последующее увеличение доходов бюджета ГО</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1,0</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1,5</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r>
              <a:tr h="1278934">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18</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Решение Совета депутатов городского округа Чехов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25.10.2017 «64/5-2017 «О земельном налоге» </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ст.4,      п. 4.5</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В отношении отдельных земельных участков</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Юридические лица (Организации, осуществляющие свою деятельность в сфере  информационно- коммуникационных технологий)</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24.06.2022</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01.01.2022</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01.01.2022-01.01.2025</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01.01.2025</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льгота в виде уменьшения ставки налога на 50%</a:t>
                      </a:r>
                    </a:p>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 </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стимулирующая</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a:solidFill>
                            <a:srgbClr val="002060"/>
                          </a:solidFill>
                          <a:effectLst/>
                          <a:latin typeface="Times New Roman" panose="02020603050405020304" pitchFamily="18" charset="0"/>
                          <a:cs typeface="Times New Roman" panose="02020603050405020304" pitchFamily="18" charset="0"/>
                        </a:rPr>
                        <a:t>Стимулирование экономической активности субъектов предпринимательской деятельности и последующее увеличение доходов бюджета ГО</a:t>
                      </a:r>
                      <a:endParaRPr lang="ru-RU" sz="80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Земельный налог</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0,75</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c>
                  <a:txBody>
                    <a:bodyPr/>
                    <a:lstStyle/>
                    <a:p>
                      <a:pPr>
                        <a:lnSpc>
                          <a:spcPct val="115000"/>
                        </a:lnSpc>
                        <a:spcAft>
                          <a:spcPts val="0"/>
                        </a:spcAft>
                      </a:pPr>
                      <a:r>
                        <a:rPr lang="ru-RU" sz="800" dirty="0">
                          <a:solidFill>
                            <a:srgbClr val="002060"/>
                          </a:solidFill>
                          <a:effectLst/>
                          <a:latin typeface="Times New Roman" panose="02020603050405020304" pitchFamily="18" charset="0"/>
                          <a:cs typeface="Times New Roman" panose="02020603050405020304" pitchFamily="18" charset="0"/>
                        </a:rPr>
                        <a:t>1,5</a:t>
                      </a:r>
                      <a:endParaRPr lang="ru-RU" sz="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10136" marR="10136" marT="16675" marB="16675"/>
                </a:tc>
              </a:tr>
            </a:tbl>
          </a:graphicData>
        </a:graphic>
      </p:graphicFrame>
      <p:sp>
        <p:nvSpPr>
          <p:cNvPr id="5" name="Rectangle 1"/>
          <p:cNvSpPr>
            <a:spLocks noChangeArrowheads="1"/>
          </p:cNvSpPr>
          <p:nvPr/>
        </p:nvSpPr>
        <p:spPr bwMode="auto">
          <a:xfrm>
            <a:off x="3390900" y="3683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 y="32238"/>
            <a:ext cx="33122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882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0571" y="284027"/>
            <a:ext cx="8296275" cy="203132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lnSpc>
                <a:spcPct val="150000"/>
              </a:lnSpc>
              <a:defRPr/>
            </a:pPr>
            <a:r>
              <a:rPr lang="ru-RU" altLang="ru-RU" b="1" cap="all" dirty="0">
                <a:ln w="0"/>
                <a:effectLst>
                  <a:reflection blurRad="12700" stA="50000" endPos="50000" dist="5000" dir="5400000" sy="-100000" rotWithShape="0"/>
                </a:effectLst>
              </a:rPr>
              <a:t>Исполнение  БЮДЖЕТА </a:t>
            </a:r>
          </a:p>
          <a:p>
            <a:pPr algn="ctr" eaLnBrk="1" hangingPunct="1">
              <a:lnSpc>
                <a:spcPct val="150000"/>
              </a:lnSpc>
              <a:defRPr/>
            </a:pPr>
            <a:r>
              <a:rPr lang="ru-RU" altLang="ru-RU" b="1" cap="all" dirty="0">
                <a:ln w="0"/>
                <a:effectLst>
                  <a:reflection blurRad="12700" stA="50000" endPos="50000" dist="5000" dir="5400000" sy="-100000" rotWithShape="0"/>
                </a:effectLst>
              </a:rPr>
              <a:t>ГОРОДСКОГО ОКРУГА ЧЕХОВ</a:t>
            </a:r>
          </a:p>
          <a:p>
            <a:pPr algn="ctr" eaLnBrk="1" hangingPunct="1">
              <a:lnSpc>
                <a:spcPct val="150000"/>
              </a:lnSpc>
              <a:defRPr/>
            </a:pPr>
            <a:r>
              <a:rPr lang="ru-RU" sz="3600" b="1" cap="all" dirty="0">
                <a:ln w="0"/>
                <a:effectLst>
                  <a:reflection blurRad="12700" stA="50000" endPos="50000" dist="5000" dir="5400000" sy="-100000" rotWithShape="0"/>
                </a:effectLst>
              </a:rPr>
              <a:t>По расходам</a:t>
            </a:r>
          </a:p>
        </p:txBody>
      </p:sp>
      <p:pic>
        <p:nvPicPr>
          <p:cNvPr id="62467" name="Picture 4" descr="http://www.penza-online.ru/upload/iblock/79a/444.jpg"/>
          <p:cNvPicPr>
            <a:picLocks noChangeAspect="1" noChangeArrowheads="1"/>
          </p:cNvPicPr>
          <p:nvPr/>
        </p:nvPicPr>
        <p:blipFill>
          <a:blip r:embed="rId3"/>
          <a:srcRect/>
          <a:stretch>
            <a:fillRect/>
          </a:stretch>
        </p:blipFill>
        <p:spPr bwMode="auto">
          <a:xfrm>
            <a:off x="2079625" y="2473325"/>
            <a:ext cx="5899150" cy="3814763"/>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4"/>
          <p:cNvSpPr txBox="1">
            <a:spLocks noChangeArrowheads="1"/>
          </p:cNvSpPr>
          <p:nvPr/>
        </p:nvSpPr>
        <p:spPr bwMode="auto">
          <a:xfrm>
            <a:off x="939800" y="188913"/>
            <a:ext cx="8162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altLang="ru-RU" sz="2800" b="1" dirty="0">
                <a:solidFill>
                  <a:srgbClr val="002060"/>
                </a:solidFill>
                <a:cs typeface="Times New Roman" pitchFamily="18" charset="0"/>
              </a:rPr>
              <a:t>Расходы бюджета</a:t>
            </a:r>
          </a:p>
        </p:txBody>
      </p:sp>
      <p:sp>
        <p:nvSpPr>
          <p:cNvPr id="63491" name="Text Box 7"/>
          <p:cNvSpPr txBox="1">
            <a:spLocks noChangeArrowheads="1"/>
          </p:cNvSpPr>
          <p:nvPr/>
        </p:nvSpPr>
        <p:spPr bwMode="auto">
          <a:xfrm>
            <a:off x="3914775" y="3771900"/>
            <a:ext cx="5095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defRPr/>
            </a:pPr>
            <a:endParaRPr lang="ru-RU" altLang="ru-RU" sz="1800" dirty="0" smtClean="0">
              <a:cs typeface="Times New Roman" panose="02020603050405020304" pitchFamily="18" charset="0"/>
            </a:endParaRPr>
          </a:p>
          <a:p>
            <a:pPr algn="just" eaLnBrk="1" hangingPunct="1">
              <a:defRPr/>
            </a:pPr>
            <a:endParaRPr lang="ru-RU" altLang="ru-RU" sz="1800" dirty="0" smtClean="0">
              <a:cs typeface="Times New Roman" panose="02020603050405020304" pitchFamily="18" charset="0"/>
            </a:endParaRPr>
          </a:p>
          <a:p>
            <a:pPr lvl="0" algn="just" eaLnBrk="1" hangingPunct="1">
              <a:defRPr/>
            </a:pPr>
            <a:r>
              <a:rPr lang="ru-RU" altLang="ru-RU" sz="1800" dirty="0">
                <a:solidFill>
                  <a:srgbClr val="002060"/>
                </a:solidFill>
                <a:cs typeface="Times New Roman" panose="02020603050405020304" pitchFamily="18" charset="0"/>
              </a:rPr>
              <a:t>Бюджет городского округа Чехов в 2023 году являлся социально ориентированным. Расходы на образование, культуру, здравоохранение, социальную политику, физическую культуру и спорт составили 5 224 162,1 тыс. рублей, или 63,9 процента в общем объеме расходов бюджета.</a:t>
            </a:r>
          </a:p>
        </p:txBody>
      </p:sp>
      <p:sp>
        <p:nvSpPr>
          <p:cNvPr id="63492" name="Rectangle 9"/>
          <p:cNvSpPr>
            <a:spLocks noChangeArrowheads="1"/>
          </p:cNvSpPr>
          <p:nvPr/>
        </p:nvSpPr>
        <p:spPr bwMode="auto">
          <a:xfrm>
            <a:off x="800100" y="831850"/>
            <a:ext cx="83026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defRPr/>
            </a:pPr>
            <a:r>
              <a:rPr lang="ru-RU" altLang="ru-RU" sz="1600" b="1" dirty="0" smtClean="0">
                <a:solidFill>
                  <a:schemeClr val="accent1"/>
                </a:solidFill>
                <a:cs typeface="Times New Roman" panose="02020603050405020304" pitchFamily="18" charset="0"/>
              </a:rPr>
              <a:t>        </a:t>
            </a:r>
            <a:r>
              <a:rPr lang="ru-RU" altLang="ru-RU" sz="1800" b="1" u="sng" dirty="0" smtClean="0">
                <a:solidFill>
                  <a:srgbClr val="002060"/>
                </a:solidFill>
                <a:cs typeface="Times New Roman" panose="02020603050405020304" pitchFamily="18" charset="0"/>
              </a:rPr>
              <a:t>Расходы бюджета</a:t>
            </a:r>
            <a:r>
              <a:rPr lang="ru-RU" altLang="ru-RU" sz="1800" dirty="0" smtClean="0">
                <a:solidFill>
                  <a:srgbClr val="002060"/>
                </a:solidFill>
                <a:cs typeface="Times New Roman" panose="02020603050405020304" pitchFamily="18" charset="0"/>
              </a:rPr>
              <a:t> – денежные средства, направляемые на финансовое обеспечение функций государства и удовлетворение общественных потребностей в сфере образования, здравоохранения, жилищно-коммунального хозяйства, физкультуры и спорта, культуры и других.</a:t>
            </a:r>
          </a:p>
        </p:txBody>
      </p:sp>
      <p:pic>
        <p:nvPicPr>
          <p:cNvPr id="6656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2133600"/>
            <a:ext cx="21336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5" y="2133600"/>
            <a:ext cx="1952625"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888" y="1812925"/>
            <a:ext cx="2798762"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 y="4259263"/>
            <a:ext cx="2143125"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a:graphicFrameLocks/>
          </p:cNvGraphicFramePr>
          <p:nvPr>
            <p:extLst>
              <p:ext uri="{D42A27DB-BD31-4B8C-83A1-F6EECF244321}">
                <p14:modId xmlns:p14="http://schemas.microsoft.com/office/powerpoint/2010/main" val="1004982006"/>
              </p:ext>
            </p:extLst>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2212871640"/>
              </p:ext>
            </p:extLst>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3106326223"/>
              </p:ext>
            </p:extLst>
          </p:nvPr>
        </p:nvGraphicFramePr>
        <p:xfrm>
          <a:off x="0" y="0"/>
          <a:ext cx="9906000" cy="6857999"/>
        </p:xfrm>
        <a:graphic>
          <a:graphicData uri="http://schemas.openxmlformats.org/drawingml/2006/chart">
            <c:chart xmlns:c="http://schemas.openxmlformats.org/drawingml/2006/chart" xmlns:r="http://schemas.openxmlformats.org/officeDocument/2006/relationships" r:id="rId3"/>
          </a:graphicData>
        </a:graphic>
      </p:graphicFrame>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7963"/>
            <a:ext cx="38576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Прямоугольник 1"/>
          <p:cNvSpPr>
            <a:spLocks noChangeArrowheads="1"/>
          </p:cNvSpPr>
          <p:nvPr/>
        </p:nvSpPr>
        <p:spPr bwMode="auto">
          <a:xfrm>
            <a:off x="538163" y="730250"/>
            <a:ext cx="883023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ru-RU" altLang="ru-RU" sz="1400" dirty="0">
                <a:solidFill>
                  <a:srgbClr val="002060"/>
                </a:solidFill>
              </a:rPr>
              <a:t>          Бюджет городского округа Чехов по расходам за 2023 год исполнен в сумме 8 177 685,2 тыс. рублей при уточненном плане года 8 405 615,9 тыс. рублей, что составляет 97,3 % к плану года. По сравнению с исполнением бюджета городского округа Чехов за 20</a:t>
            </a:r>
            <a:r>
              <a:rPr lang="en-US" altLang="ru-RU" sz="1400" dirty="0">
                <a:solidFill>
                  <a:srgbClr val="002060"/>
                </a:solidFill>
              </a:rPr>
              <a:t>2</a:t>
            </a:r>
            <a:r>
              <a:rPr lang="ru-RU" altLang="ru-RU" sz="1400" dirty="0">
                <a:solidFill>
                  <a:srgbClr val="002060"/>
                </a:solidFill>
              </a:rPr>
              <a:t>2 год объем расходов увеличился на 677 476,7 тыс. рублей или на 9,0 %. Наибольшую долю в расходах бюджета составили расходы на образование (52,9 %), жилищно-коммунальное хозяйство (15,3 %), общегосударственные вопросы (</a:t>
            </a:r>
            <a:r>
              <a:rPr lang="ru-RU" altLang="ru-RU" sz="1400" dirty="0" smtClean="0">
                <a:solidFill>
                  <a:srgbClr val="002060"/>
                </a:solidFill>
              </a:rPr>
              <a:t>1</a:t>
            </a:r>
            <a:r>
              <a:rPr lang="en-US" altLang="ru-RU" sz="1400" dirty="0" smtClean="0">
                <a:solidFill>
                  <a:srgbClr val="002060"/>
                </a:solidFill>
              </a:rPr>
              <a:t>1,2</a:t>
            </a:r>
            <a:r>
              <a:rPr lang="ru-RU" altLang="ru-RU" sz="1400" dirty="0" smtClean="0">
                <a:solidFill>
                  <a:srgbClr val="002060"/>
                </a:solidFill>
              </a:rPr>
              <a:t> </a:t>
            </a:r>
            <a:r>
              <a:rPr lang="ru-RU" altLang="ru-RU" sz="1400" dirty="0">
                <a:solidFill>
                  <a:srgbClr val="002060"/>
                </a:solidFill>
              </a:rPr>
              <a:t>%), национальную экономику (</a:t>
            </a:r>
            <a:r>
              <a:rPr lang="ru-RU" altLang="ru-RU" sz="1400" dirty="0" smtClean="0">
                <a:solidFill>
                  <a:srgbClr val="002060"/>
                </a:solidFill>
              </a:rPr>
              <a:t>7,</a:t>
            </a:r>
            <a:r>
              <a:rPr lang="en-US" altLang="ru-RU" sz="1400" dirty="0" smtClean="0">
                <a:solidFill>
                  <a:srgbClr val="002060"/>
                </a:solidFill>
              </a:rPr>
              <a:t>1</a:t>
            </a:r>
            <a:r>
              <a:rPr lang="ru-RU" altLang="ru-RU" sz="1400" dirty="0" smtClean="0">
                <a:solidFill>
                  <a:srgbClr val="002060"/>
                </a:solidFill>
              </a:rPr>
              <a:t> </a:t>
            </a:r>
            <a:r>
              <a:rPr lang="ru-RU" altLang="ru-RU" sz="1400" dirty="0">
                <a:solidFill>
                  <a:srgbClr val="002060"/>
                </a:solidFill>
              </a:rPr>
              <a:t>%), </a:t>
            </a:r>
            <a:r>
              <a:rPr lang="ru-RU" altLang="ru-RU" sz="1400" dirty="0" smtClean="0">
                <a:solidFill>
                  <a:srgbClr val="002060"/>
                </a:solidFill>
              </a:rPr>
              <a:t>физическую </a:t>
            </a:r>
            <a:r>
              <a:rPr lang="ru-RU" altLang="ru-RU" sz="1400" dirty="0">
                <a:solidFill>
                  <a:srgbClr val="002060"/>
                </a:solidFill>
              </a:rPr>
              <a:t>культуру и спорт (5,1 %), культуру (4,5 %), социальную политику (1,4 %), охрану окружающей среды (1,4  </a:t>
            </a:r>
            <a:r>
              <a:rPr lang="ru-RU" altLang="ru-RU" sz="1400" dirty="0" smtClean="0">
                <a:solidFill>
                  <a:srgbClr val="002060"/>
                </a:solidFill>
              </a:rPr>
              <a:t>%), национальную </a:t>
            </a:r>
            <a:r>
              <a:rPr lang="ru-RU" altLang="ru-RU" sz="1400" dirty="0">
                <a:solidFill>
                  <a:srgbClr val="002060"/>
                </a:solidFill>
              </a:rPr>
              <a:t>безопасность и правоохранительную деятельность (</a:t>
            </a:r>
            <a:r>
              <a:rPr lang="ru-RU" altLang="ru-RU" sz="1400" dirty="0" smtClean="0">
                <a:solidFill>
                  <a:srgbClr val="002060"/>
                </a:solidFill>
              </a:rPr>
              <a:t>1,</a:t>
            </a:r>
            <a:r>
              <a:rPr lang="en-US" altLang="ru-RU" sz="1400" dirty="0" smtClean="0">
                <a:solidFill>
                  <a:srgbClr val="002060"/>
                </a:solidFill>
              </a:rPr>
              <a:t>0</a:t>
            </a:r>
            <a:r>
              <a:rPr lang="ru-RU" altLang="ru-RU" sz="1400" dirty="0" smtClean="0">
                <a:solidFill>
                  <a:srgbClr val="002060"/>
                </a:solidFill>
              </a:rPr>
              <a:t> %).</a:t>
            </a:r>
            <a:endParaRPr lang="ru-RU" altLang="ru-RU" sz="1400" dirty="0">
              <a:solidFill>
                <a:srgbClr val="002060"/>
              </a:solidFill>
            </a:endParaRPr>
          </a:p>
          <a:p>
            <a:pPr algn="just">
              <a:defRPr/>
            </a:pPr>
            <a:endParaRPr lang="ru-RU" altLang="ru-RU" sz="1400" dirty="0">
              <a:solidFill>
                <a:srgbClr val="002060"/>
              </a:solidFill>
            </a:endParaRPr>
          </a:p>
          <a:p>
            <a:pPr algn="just">
              <a:defRPr/>
            </a:pPr>
            <a:r>
              <a:rPr lang="ru-RU" altLang="ru-RU" sz="1400" dirty="0">
                <a:solidFill>
                  <a:srgbClr val="002060"/>
                </a:solidFill>
              </a:rPr>
              <a:t>         Структура расходов бюджета городского округа Чехов отражает социальную направленность бюджета. Расходы на социально - культурную сферу при уточненном плане года 5 303 330,4 тыс. рублей составили              5 224 162,1 тыс. рублей или 98,5 % к плану года. Удельный вес данных расходов в общем объёме расходов бюджета составил 63,9 %. </a:t>
            </a:r>
          </a:p>
          <a:p>
            <a:pPr algn="just">
              <a:defRPr/>
            </a:pPr>
            <a:endParaRPr lang="ru-RU" altLang="ru-RU" sz="1400" dirty="0">
              <a:solidFill>
                <a:srgbClr val="002060"/>
              </a:solidFill>
            </a:endParaRPr>
          </a:p>
          <a:p>
            <a:pPr algn="just">
              <a:defRPr/>
            </a:pPr>
            <a:r>
              <a:rPr lang="ru-RU" altLang="ru-RU" sz="1400" dirty="0">
                <a:solidFill>
                  <a:srgbClr val="002060"/>
                </a:solidFill>
              </a:rPr>
              <a:t>         Доля расходов на заработную плату и начисления на выплаты по оплате труда в 2023 году составила 48,8 % в общем объеме расходов бюджета. Средства освоены в сумме 3 988 459,2 тыс. рублей при уточненном плане года 4 021 581,3 тыс. рублей или на 99,2 %  к плану года. </a:t>
            </a:r>
          </a:p>
          <a:p>
            <a:pPr algn="just">
              <a:defRPr/>
            </a:pPr>
            <a:endParaRPr lang="ru-RU" altLang="ru-RU" sz="1400" dirty="0">
              <a:solidFill>
                <a:srgbClr val="002060"/>
              </a:solidFill>
            </a:endParaRPr>
          </a:p>
          <a:p>
            <a:pPr algn="just">
              <a:defRPr/>
            </a:pPr>
            <a:r>
              <a:rPr lang="ru-RU" altLang="ru-RU" sz="1400" dirty="0">
                <a:solidFill>
                  <a:srgbClr val="002060"/>
                </a:solidFill>
              </a:rPr>
              <a:t>         В 2023 году на реализацию муниципальных программ городского округа Чехов было направлено                  7 994 848,4 тыс. рублей или 97,3 % от общего объема расходов бюджета городского округа Чехов.</a:t>
            </a:r>
          </a:p>
          <a:p>
            <a:pPr algn="just">
              <a:defRPr/>
            </a:pPr>
            <a:endParaRPr lang="ru-RU" altLang="ru-RU" sz="1400" dirty="0">
              <a:solidFill>
                <a:srgbClr val="002060"/>
              </a:solidFill>
            </a:endParaRPr>
          </a:p>
          <a:p>
            <a:pPr algn="just">
              <a:defRPr/>
            </a:pPr>
            <a:r>
              <a:rPr lang="ru-RU" altLang="ru-RU" sz="1400" dirty="0">
                <a:solidFill>
                  <a:srgbClr val="002060"/>
                </a:solidFill>
              </a:rPr>
              <a:t>        Финансовое обеспечение расходных обязательств городского округа Чехов, возникающих при выполнении отдельных государственных полномочий Российской Федерации и Московской области, в 2023 году осуществлялось за счет субвенций, перечисленных из бюджета Московской области.  Сумма данных расходов составила 2 197 729,2</a:t>
            </a:r>
            <a:r>
              <a:rPr lang="ru-RU" altLang="ru-RU" sz="1400" b="1" dirty="0">
                <a:solidFill>
                  <a:srgbClr val="002060"/>
                </a:solidFill>
              </a:rPr>
              <a:t> </a:t>
            </a:r>
            <a:r>
              <a:rPr lang="ru-RU" altLang="ru-RU" sz="1400" dirty="0">
                <a:solidFill>
                  <a:srgbClr val="002060"/>
                </a:solidFill>
              </a:rPr>
              <a:t>тыс. рублей, в том числе:</a:t>
            </a:r>
          </a:p>
          <a:p>
            <a:pPr algn="just">
              <a:defRPr/>
            </a:pPr>
            <a:r>
              <a:rPr lang="ru-RU" sz="1400" dirty="0">
                <a:solidFill>
                  <a:srgbClr val="002060"/>
                </a:solidFill>
                <a:ea typeface="Times New Roman" panose="02020603050405020304" pitchFamily="18" charset="0"/>
              </a:rPr>
              <a:t>	</a:t>
            </a:r>
            <a:endParaRPr lang="ru-RU" altLang="ru-RU" sz="1400" dirty="0">
              <a:solidFill>
                <a:srgbClr val="002060"/>
              </a:solidFill>
            </a:endParaRPr>
          </a:p>
        </p:txBody>
      </p:sp>
    </p:spTree>
    <p:extLst>
      <p:ext uri="{BB962C8B-B14F-4D97-AF65-F5344CB8AC3E}">
        <p14:creationId xmlns:p14="http://schemas.microsoft.com/office/powerpoint/2010/main" val="1090997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963"/>
            <a:ext cx="4476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Прямоугольник 1"/>
          <p:cNvSpPr>
            <a:spLocks noChangeArrowheads="1"/>
          </p:cNvSpPr>
          <p:nvPr/>
        </p:nvSpPr>
        <p:spPr bwMode="auto">
          <a:xfrm>
            <a:off x="600075" y="301625"/>
            <a:ext cx="8801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ru-RU" altLang="ru-RU" sz="1400"/>
              <a:t>        </a:t>
            </a:r>
          </a:p>
        </p:txBody>
      </p:sp>
      <p:sp>
        <p:nvSpPr>
          <p:cNvPr id="68612" name="Прямоугольник 2"/>
          <p:cNvSpPr>
            <a:spLocks noChangeArrowheads="1"/>
          </p:cNvSpPr>
          <p:nvPr/>
        </p:nvSpPr>
        <p:spPr bwMode="auto">
          <a:xfrm>
            <a:off x="660400" y="504031"/>
            <a:ext cx="88011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457200" algn="just">
              <a:spcAft>
                <a:spcPts val="0"/>
              </a:spcAft>
            </a:pPr>
            <a:r>
              <a:rPr lang="ru-RU" sz="1400" dirty="0">
                <a:solidFill>
                  <a:srgbClr val="002060"/>
                </a:solidFill>
                <a:ea typeface="Times New Roman" panose="02020603050405020304" pitchFamily="18" charset="0"/>
              </a:rPr>
              <a:t>- на финансовое  обеспечение получения гражданами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и обеспечение питанием отдельных категорий обучающихся по очной форме обучения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в сумме 5 890,0 тыс. рублей;</a:t>
            </a:r>
          </a:p>
          <a:p>
            <a:pPr indent="457200" algn="just">
              <a:spcAft>
                <a:spcPts val="0"/>
              </a:spcAft>
            </a:pPr>
            <a:endParaRPr lang="ru-RU" altLang="ru-RU" sz="1400" dirty="0">
              <a:solidFill>
                <a:srgbClr val="002060"/>
              </a:solidFill>
              <a:cs typeface="Times New Roman" panose="02020603050405020304" pitchFamily="18" charset="0"/>
            </a:endParaRPr>
          </a:p>
          <a:p>
            <a:pPr indent="457200" algn="just">
              <a:spcAft>
                <a:spcPts val="0"/>
              </a:spcAft>
            </a:pPr>
            <a:r>
              <a:rPr lang="ru-RU" altLang="ru-RU" sz="1400" dirty="0">
                <a:solidFill>
                  <a:srgbClr val="002060"/>
                </a:solidFill>
                <a:cs typeface="Times New Roman" panose="02020603050405020304" pitchFamily="18" charset="0"/>
              </a:rPr>
              <a:t>- </a:t>
            </a:r>
            <a:r>
              <a:rPr lang="ru-RU" sz="1400" dirty="0">
                <a:solidFill>
                  <a:srgbClr val="002060"/>
                </a:solidFill>
                <a:ea typeface="Times New Roman" panose="02020603050405020304" pitchFamily="18" charset="0"/>
              </a:rPr>
              <a:t>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сумме 33 928,0 тыс. рублей;</a:t>
            </a:r>
          </a:p>
          <a:p>
            <a:pPr indent="457200" algn="just">
              <a:spcAft>
                <a:spcPts val="0"/>
              </a:spcAft>
            </a:pPr>
            <a:endParaRPr lang="ru-RU" altLang="ru-RU" sz="1400" dirty="0">
              <a:solidFill>
                <a:srgbClr val="002060"/>
              </a:solidFill>
              <a:cs typeface="Times New Roman" panose="02020603050405020304" pitchFamily="18" charset="0"/>
            </a:endParaRPr>
          </a:p>
          <a:p>
            <a:pPr indent="457200" algn="just">
              <a:spcAft>
                <a:spcPts val="0"/>
              </a:spcAft>
            </a:pPr>
            <a:r>
              <a:rPr lang="ru-RU" altLang="ru-RU" sz="1400" dirty="0">
                <a:solidFill>
                  <a:srgbClr val="002060"/>
                </a:solidFill>
                <a:cs typeface="Times New Roman" panose="02020603050405020304" pitchFamily="18" charset="0"/>
              </a:rPr>
              <a:t>- </a:t>
            </a:r>
            <a:r>
              <a:rPr lang="ru-RU" sz="1400" dirty="0">
                <a:solidFill>
                  <a:srgbClr val="002060"/>
                </a:solidFill>
                <a:ea typeface="Times New Roman" panose="02020603050405020304" pitchFamily="18" charset="0"/>
              </a:rPr>
              <a:t>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сумме 1 375 016,9 тыс. рублей;</a:t>
            </a:r>
            <a:endParaRPr lang="ru-RU" sz="1050" dirty="0">
              <a:solidFill>
                <a:srgbClr val="002060"/>
              </a:solidFill>
              <a:ea typeface="Times New Roman" panose="02020603050405020304" pitchFamily="18" charset="0"/>
            </a:endParaRPr>
          </a:p>
          <a:p>
            <a:pPr algn="just">
              <a:defRPr/>
            </a:pPr>
            <a:endParaRPr lang="ru-RU" altLang="ru-RU" sz="1400" dirty="0">
              <a:solidFill>
                <a:srgbClr val="FF0D0D"/>
              </a:solidFill>
              <a:cs typeface="Times New Roman" panose="02020603050405020304" pitchFamily="18" charset="0"/>
            </a:endParaRPr>
          </a:p>
        </p:txBody>
      </p:sp>
    </p:spTree>
    <p:extLst>
      <p:ext uri="{BB962C8B-B14F-4D97-AF65-F5344CB8AC3E}">
        <p14:creationId xmlns:p14="http://schemas.microsoft.com/office/powerpoint/2010/main" val="3619573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963"/>
            <a:ext cx="4476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Прямоугольник 1"/>
          <p:cNvSpPr>
            <a:spLocks noChangeArrowheads="1"/>
          </p:cNvSpPr>
          <p:nvPr/>
        </p:nvSpPr>
        <p:spPr bwMode="auto">
          <a:xfrm>
            <a:off x="600075" y="301625"/>
            <a:ext cx="8801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ru-RU" altLang="ru-RU" sz="1400"/>
              <a:t>        </a:t>
            </a:r>
          </a:p>
        </p:txBody>
      </p:sp>
      <p:sp>
        <p:nvSpPr>
          <p:cNvPr id="69636" name="Прямоугольник 2"/>
          <p:cNvSpPr>
            <a:spLocks noChangeArrowheads="1"/>
          </p:cNvSpPr>
          <p:nvPr/>
        </p:nvSpPr>
        <p:spPr bwMode="auto">
          <a:xfrm>
            <a:off x="671514" y="474345"/>
            <a:ext cx="88011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457200" algn="just">
              <a:spcAft>
                <a:spcPts val="0"/>
              </a:spcAft>
            </a:pPr>
            <a:r>
              <a:rPr lang="ru-RU" sz="1400" dirty="0">
                <a:solidFill>
                  <a:srgbClr val="002060"/>
                </a:solidFill>
                <a:ea typeface="Times New Roman" panose="02020603050405020304" pitchFamily="18" charset="0"/>
              </a:rPr>
              <a:t>-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сумме 54 736,0 тыс. рублей;</a:t>
            </a:r>
            <a:endParaRPr lang="ru-RU" sz="1050" dirty="0">
              <a:solidFill>
                <a:srgbClr val="002060"/>
              </a:solidFill>
              <a:ea typeface="Times New Roman" panose="02020603050405020304" pitchFamily="18" charset="0"/>
            </a:endParaRPr>
          </a:p>
          <a:p>
            <a:pPr indent="457200" algn="just">
              <a:spcAft>
                <a:spcPts val="0"/>
              </a:spcAft>
            </a:pPr>
            <a:endParaRPr lang="ru-RU" sz="1400" dirty="0">
              <a:solidFill>
                <a:srgbClr val="002060"/>
              </a:solidFill>
              <a:ea typeface="Times New Roman" panose="02020603050405020304" pitchFamily="18" charset="0"/>
            </a:endParaRPr>
          </a:p>
          <a:p>
            <a:pPr indent="457200" algn="just">
              <a:spcAft>
                <a:spcPts val="0"/>
              </a:spcAft>
            </a:pPr>
            <a:r>
              <a:rPr lang="ru-RU" sz="1400" dirty="0">
                <a:solidFill>
                  <a:srgbClr val="002060"/>
                </a:solidFill>
                <a:ea typeface="Times New Roman" panose="02020603050405020304" pitchFamily="18" charset="0"/>
              </a:rPr>
              <a:t>-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сумме  583 072,1 тыс. рублей;</a:t>
            </a:r>
            <a:endParaRPr lang="ru-RU" sz="1050" dirty="0">
              <a:solidFill>
                <a:srgbClr val="002060"/>
              </a:solidFill>
              <a:ea typeface="Times New Roman" panose="02020603050405020304" pitchFamily="18" charset="0"/>
            </a:endParaRPr>
          </a:p>
          <a:p>
            <a:pPr algn="just">
              <a:defRPr/>
            </a:pPr>
            <a:endParaRPr lang="ru-RU" altLang="ru-RU" sz="1400" dirty="0">
              <a:solidFill>
                <a:srgbClr val="002060"/>
              </a:solidFill>
              <a:cs typeface="Times New Roman" panose="02020603050405020304" pitchFamily="18" charset="0"/>
            </a:endParaRPr>
          </a:p>
          <a:p>
            <a:pPr indent="457200" algn="just">
              <a:spcAft>
                <a:spcPts val="0"/>
              </a:spcAft>
            </a:pPr>
            <a:r>
              <a:rPr lang="ru-RU" sz="1400" dirty="0">
                <a:solidFill>
                  <a:srgbClr val="002060"/>
                </a:solidFill>
                <a:ea typeface="Times New Roman" panose="02020603050405020304" pitchFamily="18" charset="0"/>
              </a:rPr>
              <a:t>-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сумме  4 531,7 тыс. рублей</a:t>
            </a:r>
            <a:r>
              <a:rPr lang="ru-RU" sz="1400" dirty="0">
                <a:solidFill>
                  <a:srgbClr val="0070C0"/>
                </a:solidFill>
                <a:ea typeface="Times New Roman" panose="02020603050405020304" pitchFamily="18" charset="0"/>
              </a:rPr>
              <a:t>;</a:t>
            </a:r>
            <a:endParaRPr lang="ru-RU" altLang="ru-RU" sz="1400" dirty="0">
              <a:solidFill>
                <a:srgbClr val="FF0D0D"/>
              </a:solidFill>
              <a:cs typeface="Times New Roman" panose="02020603050405020304" pitchFamily="18" charset="0"/>
            </a:endParaRPr>
          </a:p>
        </p:txBody>
      </p:sp>
    </p:spTree>
    <p:extLst>
      <p:ext uri="{BB962C8B-B14F-4D97-AF65-F5344CB8AC3E}">
        <p14:creationId xmlns:p14="http://schemas.microsoft.com/office/powerpoint/2010/main" val="550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85775" y="179388"/>
            <a:ext cx="8932863" cy="955675"/>
          </a:xfrm>
        </p:spPr>
        <p:txBody>
          <a:bodyPr>
            <a:normAutofit/>
          </a:bodyPr>
          <a:lstStyle/>
          <a:p>
            <a:pPr algn="ctr" eaLnBrk="1" fontAlgn="auto" hangingPunct="1">
              <a:spcAft>
                <a:spcPts val="0"/>
              </a:spcAft>
              <a:buClr>
                <a:schemeClr val="accent6">
                  <a:lumMod val="75000"/>
                </a:schemeClr>
              </a:buClr>
              <a:buFont typeface="Georgia" pitchFamily="18" charset="0"/>
              <a:buNone/>
              <a:defRPr/>
            </a:pPr>
            <a:r>
              <a:rPr lang="ru-RU" altLang="ru-RU" sz="2800" dirty="0" smtClean="0">
                <a:solidFill>
                  <a:srgbClr val="002060"/>
                </a:solidFill>
                <a:latin typeface="Times New Roman" pitchFamily="18" charset="0"/>
                <a:cs typeface="Times New Roman" pitchFamily="18" charset="0"/>
              </a:rPr>
              <a:t>Содержание</a:t>
            </a:r>
            <a:br>
              <a:rPr lang="ru-RU" altLang="ru-RU" sz="2800" dirty="0" smtClean="0">
                <a:solidFill>
                  <a:srgbClr val="002060"/>
                </a:solidFill>
                <a:latin typeface="Times New Roman" pitchFamily="18" charset="0"/>
                <a:cs typeface="Times New Roman" pitchFamily="18" charset="0"/>
              </a:rPr>
            </a:br>
            <a:endParaRPr lang="ru-RU" altLang="ru-RU" sz="2800" dirty="0" smtClean="0">
              <a:solidFill>
                <a:srgbClr val="002060"/>
              </a:solidFill>
              <a:latin typeface="Times New Roman" pitchFamily="18" charset="0"/>
              <a:cs typeface="Times New Roman" pitchFamily="18" charset="0"/>
            </a:endParaRPr>
          </a:p>
        </p:txBody>
      </p:sp>
      <p:sp>
        <p:nvSpPr>
          <p:cNvPr id="27651" name="Rectangle 3"/>
          <p:cNvSpPr>
            <a:spLocks noGrp="1" noChangeArrowheads="1"/>
          </p:cNvSpPr>
          <p:nvPr>
            <p:ph sz="quarter" idx="13"/>
          </p:nvPr>
        </p:nvSpPr>
        <p:spPr>
          <a:xfrm>
            <a:off x="342900" y="769938"/>
            <a:ext cx="9248775" cy="5764212"/>
          </a:xfrm>
          <a:extLst>
            <a:ext uri="{91240B29-F687-4F45-9708-019B960494DF}">
              <a14:hiddenLine xmlns:a14="http://schemas.microsoft.com/office/drawing/2010/main" w="3175">
                <a:solidFill>
                  <a:srgbClr val="000000"/>
                </a:solidFill>
                <a:miter lim="800000"/>
                <a:headEnd/>
                <a:tailEnd/>
              </a14:hiddenLine>
            </a:ext>
          </a:extLst>
        </p:spPr>
        <p:txBody>
          <a:bodyPr>
            <a:normAutofit/>
          </a:bodyPr>
          <a:lstStyle/>
          <a:p>
            <a:pPr marL="0" indent="0" eaLnBrk="1" hangingPunct="1">
              <a:buFont typeface="Arial" charset="0"/>
              <a:buNone/>
            </a:pPr>
            <a:r>
              <a:rPr lang="ru-RU" altLang="ru-RU" sz="1600" dirty="0" smtClean="0">
                <a:solidFill>
                  <a:schemeClr val="tx1"/>
                </a:solidFill>
                <a:cs typeface="Times New Roman" pitchFamily="18" charset="0"/>
              </a:rPr>
              <a:t> </a:t>
            </a: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159280"/>
            <a:ext cx="5810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85774" y="939800"/>
            <a:ext cx="8810625" cy="2946961"/>
          </a:xfrm>
          <a:prstGeom prst="rect">
            <a:avLst/>
          </a:prstGeom>
        </p:spPr>
        <p:txBody>
          <a:bodyPr wrap="square">
            <a:spAutoFit/>
          </a:bodyPr>
          <a:lstStyle/>
          <a:p>
            <a:pPr marL="285750" indent="-285750">
              <a:buFont typeface="Wingdings" panose="05000000000000000000" pitchFamily="2" charset="2"/>
              <a:buChar char="ü"/>
            </a:pPr>
            <a:r>
              <a:rPr lang="ru-RU" sz="1300" dirty="0">
                <a:solidFill>
                  <a:srgbClr val="002060"/>
                </a:solidFill>
                <a:latin typeface="+mn-lt"/>
              </a:rPr>
              <a:t>Меры социальной поддержки отдельных категорий граждан городского округа </a:t>
            </a:r>
            <a:r>
              <a:rPr lang="ru-RU" sz="1300" dirty="0" smtClean="0">
                <a:solidFill>
                  <a:srgbClr val="002060"/>
                </a:solidFill>
                <a:latin typeface="+mn-lt"/>
              </a:rPr>
              <a:t>Чехов в </a:t>
            </a:r>
            <a:r>
              <a:rPr lang="ru-RU" sz="1300" dirty="0">
                <a:solidFill>
                  <a:srgbClr val="002060"/>
                </a:solidFill>
                <a:latin typeface="+mn-lt"/>
              </a:rPr>
              <a:t>2023 году   (исполнение публичных нормативных обязательств) </a:t>
            </a:r>
            <a:r>
              <a:rPr lang="ru-RU" sz="1300" dirty="0" smtClean="0">
                <a:solidFill>
                  <a:srgbClr val="002060"/>
                </a:solidFill>
                <a:latin typeface="+mn-lt"/>
              </a:rPr>
              <a:t> - </a:t>
            </a:r>
            <a:r>
              <a:rPr lang="ru-RU" sz="1300" dirty="0" err="1" smtClean="0">
                <a:solidFill>
                  <a:srgbClr val="002060"/>
                </a:solidFill>
                <a:latin typeface="+mn-lt"/>
              </a:rPr>
              <a:t>стр</a:t>
            </a:r>
            <a:r>
              <a:rPr lang="ru-RU" sz="1300" dirty="0" smtClean="0">
                <a:solidFill>
                  <a:srgbClr val="002060"/>
                </a:solidFill>
                <a:latin typeface="+mn-lt"/>
              </a:rPr>
              <a:t> 74-76;</a:t>
            </a:r>
            <a:endParaRPr lang="ru-RU" sz="1300" dirty="0">
              <a:solidFill>
                <a:srgbClr val="002060"/>
              </a:solidFill>
              <a:latin typeface="+mn-lt"/>
            </a:endParaRPr>
          </a:p>
          <a:p>
            <a:pPr marL="285750" indent="-285750" algn="just">
              <a:lnSpc>
                <a:spcPct val="150000"/>
              </a:lnSpc>
              <a:buFont typeface="Wingdings" panose="05000000000000000000" pitchFamily="2" charset="2"/>
              <a:buChar char="ü"/>
            </a:pPr>
            <a:r>
              <a:rPr lang="ru-RU" sz="1300" dirty="0">
                <a:solidFill>
                  <a:srgbClr val="002060"/>
                </a:solidFill>
                <a:latin typeface="+mn-lt"/>
              </a:rPr>
              <a:t>Муниципальные программы городского округа Чехов </a:t>
            </a:r>
            <a:r>
              <a:rPr lang="ru-RU" sz="1300" dirty="0" smtClean="0">
                <a:solidFill>
                  <a:srgbClr val="002060"/>
                </a:solidFill>
                <a:latin typeface="+mn-lt"/>
              </a:rPr>
              <a:t> - </a:t>
            </a:r>
            <a:r>
              <a:rPr lang="ru-RU" sz="1300" dirty="0" err="1" smtClean="0">
                <a:solidFill>
                  <a:srgbClr val="002060"/>
                </a:solidFill>
                <a:latin typeface="+mn-lt"/>
              </a:rPr>
              <a:t>стр</a:t>
            </a:r>
            <a:r>
              <a:rPr lang="ru-RU" sz="1300" dirty="0" smtClean="0">
                <a:solidFill>
                  <a:srgbClr val="002060"/>
                </a:solidFill>
                <a:latin typeface="+mn-lt"/>
              </a:rPr>
              <a:t> 77;</a:t>
            </a:r>
          </a:p>
          <a:p>
            <a:pPr marL="285750" indent="-285750" algn="just">
              <a:lnSpc>
                <a:spcPct val="150000"/>
              </a:lnSpc>
              <a:buFont typeface="Wingdings" panose="05000000000000000000" pitchFamily="2" charset="2"/>
              <a:buChar char="ü"/>
            </a:pPr>
            <a:r>
              <a:rPr lang="ru-RU" sz="1300" dirty="0">
                <a:solidFill>
                  <a:srgbClr val="002060"/>
                </a:solidFill>
                <a:latin typeface="+mn-lt"/>
              </a:rPr>
              <a:t>Сведения о расходах бюджета городского округа Чехов  по муниципальным программам за 2023 год </a:t>
            </a:r>
            <a:r>
              <a:rPr lang="ru-RU" sz="1300" dirty="0" smtClean="0">
                <a:solidFill>
                  <a:srgbClr val="002060"/>
                </a:solidFill>
                <a:latin typeface="+mn-lt"/>
              </a:rPr>
              <a:t>- </a:t>
            </a:r>
            <a:r>
              <a:rPr lang="ru-RU" sz="1300" dirty="0" err="1" smtClean="0">
                <a:solidFill>
                  <a:srgbClr val="002060"/>
                </a:solidFill>
                <a:latin typeface="+mn-lt"/>
              </a:rPr>
              <a:t>стр</a:t>
            </a:r>
            <a:r>
              <a:rPr lang="ru-RU" sz="1300" dirty="0" smtClean="0">
                <a:solidFill>
                  <a:srgbClr val="002060"/>
                </a:solidFill>
                <a:latin typeface="+mn-lt"/>
              </a:rPr>
              <a:t> 80-87;</a:t>
            </a:r>
          </a:p>
          <a:p>
            <a:pPr marL="285750" indent="-285750" algn="just">
              <a:buFont typeface="Wingdings" panose="05000000000000000000" pitchFamily="2" charset="2"/>
              <a:buChar char="ü"/>
            </a:pPr>
            <a:r>
              <a:rPr lang="ru-RU" sz="1300" dirty="0" smtClean="0">
                <a:solidFill>
                  <a:srgbClr val="002060"/>
                </a:solidFill>
                <a:latin typeface="+mn-lt"/>
              </a:rPr>
              <a:t>Информация </a:t>
            </a:r>
            <a:r>
              <a:rPr lang="ru-RU" sz="1300" dirty="0">
                <a:solidFill>
                  <a:srgbClr val="002060"/>
                </a:solidFill>
                <a:latin typeface="+mn-lt"/>
              </a:rPr>
              <a:t>о расходах бюджета городского округа Чехов за 2023 год в разрезе муниципальных программ с указанием плановых целевых показателей </a:t>
            </a:r>
            <a:r>
              <a:rPr lang="ru-RU" sz="1300" dirty="0" smtClean="0">
                <a:solidFill>
                  <a:srgbClr val="002060"/>
                </a:solidFill>
                <a:latin typeface="+mn-lt"/>
              </a:rPr>
              <a:t>программ – </a:t>
            </a:r>
            <a:r>
              <a:rPr lang="ru-RU" sz="1300" dirty="0" err="1" smtClean="0">
                <a:solidFill>
                  <a:srgbClr val="002060"/>
                </a:solidFill>
                <a:latin typeface="+mn-lt"/>
              </a:rPr>
              <a:t>стр</a:t>
            </a:r>
            <a:r>
              <a:rPr lang="ru-RU" sz="1300" dirty="0" smtClean="0">
                <a:solidFill>
                  <a:srgbClr val="002060"/>
                </a:solidFill>
                <a:latin typeface="+mn-lt"/>
              </a:rPr>
              <a:t>  88-120;</a:t>
            </a:r>
            <a:endParaRPr lang="ru-RU" sz="1300" dirty="0">
              <a:solidFill>
                <a:srgbClr val="002060"/>
              </a:solidFill>
              <a:latin typeface="+mn-lt"/>
            </a:endParaRPr>
          </a:p>
          <a:p>
            <a:pPr marL="285750" indent="-285750" algn="just">
              <a:lnSpc>
                <a:spcPct val="150000"/>
              </a:lnSpc>
              <a:buFont typeface="Wingdings" panose="05000000000000000000" pitchFamily="2" charset="2"/>
              <a:buChar char="ü"/>
            </a:pPr>
            <a:r>
              <a:rPr lang="ru-RU" sz="1300" dirty="0">
                <a:solidFill>
                  <a:srgbClr val="002060"/>
                </a:solidFill>
                <a:latin typeface="+mn-lt"/>
              </a:rPr>
              <a:t>Общественно значимые проекты, реализуемые на территории городского округа Чехов в 2023 году </a:t>
            </a:r>
            <a:r>
              <a:rPr lang="ru-RU" sz="1300" dirty="0" smtClean="0">
                <a:solidFill>
                  <a:srgbClr val="002060"/>
                </a:solidFill>
                <a:latin typeface="+mn-lt"/>
              </a:rPr>
              <a:t>- </a:t>
            </a:r>
            <a:r>
              <a:rPr lang="ru-RU" sz="1300" dirty="0" err="1" smtClean="0">
                <a:solidFill>
                  <a:srgbClr val="002060"/>
                </a:solidFill>
                <a:latin typeface="+mn-lt"/>
              </a:rPr>
              <a:t>стр</a:t>
            </a:r>
            <a:r>
              <a:rPr lang="ru-RU" sz="1300" dirty="0" smtClean="0">
                <a:solidFill>
                  <a:srgbClr val="002060"/>
                </a:solidFill>
                <a:latin typeface="+mn-lt"/>
              </a:rPr>
              <a:t> 121-123;</a:t>
            </a:r>
            <a:endParaRPr lang="ru-RU" sz="1300" dirty="0">
              <a:solidFill>
                <a:srgbClr val="002060"/>
              </a:solidFill>
              <a:latin typeface="+mn-lt"/>
            </a:endParaRPr>
          </a:p>
          <a:p>
            <a:pPr marL="285750" indent="-285750" algn="just">
              <a:lnSpc>
                <a:spcPct val="150000"/>
              </a:lnSpc>
              <a:buFont typeface="Wingdings" panose="05000000000000000000" pitchFamily="2" charset="2"/>
              <a:buChar char="ü"/>
            </a:pPr>
            <a:r>
              <a:rPr lang="ru-RU" sz="1300" dirty="0">
                <a:solidFill>
                  <a:srgbClr val="002060"/>
                </a:solidFill>
                <a:latin typeface="+mn-lt"/>
              </a:rPr>
              <a:t>Муниципальный долг городского округа Чехов </a:t>
            </a:r>
            <a:r>
              <a:rPr lang="ru-RU" sz="1300" dirty="0" smtClean="0">
                <a:solidFill>
                  <a:srgbClr val="002060"/>
                </a:solidFill>
                <a:latin typeface="+mn-lt"/>
              </a:rPr>
              <a:t> </a:t>
            </a:r>
            <a:r>
              <a:rPr lang="ru-RU" sz="1300" dirty="0" err="1" smtClean="0">
                <a:solidFill>
                  <a:srgbClr val="002060"/>
                </a:solidFill>
                <a:latin typeface="+mn-lt"/>
              </a:rPr>
              <a:t>стр</a:t>
            </a:r>
            <a:r>
              <a:rPr lang="ru-RU" sz="1300" dirty="0" smtClean="0">
                <a:solidFill>
                  <a:srgbClr val="002060"/>
                </a:solidFill>
                <a:latin typeface="+mn-lt"/>
              </a:rPr>
              <a:t> – 124;</a:t>
            </a:r>
          </a:p>
          <a:p>
            <a:pPr marL="285750" indent="-285750" algn="just">
              <a:lnSpc>
                <a:spcPct val="150000"/>
              </a:lnSpc>
              <a:buFont typeface="Wingdings" panose="05000000000000000000" pitchFamily="2" charset="2"/>
              <a:buChar char="ü"/>
            </a:pPr>
            <a:r>
              <a:rPr lang="ru-RU" sz="1300" dirty="0">
                <a:solidFill>
                  <a:srgbClr val="002060"/>
                </a:solidFill>
                <a:latin typeface="+mn-lt"/>
              </a:rPr>
              <a:t>Контактная информация для граждан </a:t>
            </a:r>
            <a:r>
              <a:rPr lang="ru-RU" sz="1300" dirty="0" smtClean="0">
                <a:solidFill>
                  <a:srgbClr val="002060"/>
                </a:solidFill>
                <a:latin typeface="+mn-lt"/>
              </a:rPr>
              <a:t> </a:t>
            </a:r>
            <a:r>
              <a:rPr lang="ru-RU" sz="1300" dirty="0" err="1" smtClean="0">
                <a:solidFill>
                  <a:srgbClr val="002060"/>
                </a:solidFill>
                <a:latin typeface="+mn-lt"/>
              </a:rPr>
              <a:t>стр</a:t>
            </a:r>
            <a:r>
              <a:rPr lang="ru-RU" sz="1300" dirty="0" smtClean="0">
                <a:solidFill>
                  <a:srgbClr val="002060"/>
                </a:solidFill>
                <a:latin typeface="+mn-lt"/>
              </a:rPr>
              <a:t> – 129.</a:t>
            </a:r>
            <a:endParaRPr lang="ru-RU" sz="1300" dirty="0">
              <a:solidFill>
                <a:srgbClr val="002060"/>
              </a:solidFill>
              <a:latin typeface="+mn-lt"/>
            </a:endParaRPr>
          </a:p>
          <a:p>
            <a:pPr marL="171450" indent="-171450" algn="just">
              <a:lnSpc>
                <a:spcPct val="150000"/>
              </a:lnSpc>
              <a:buFont typeface="Wingdings" panose="05000000000000000000" pitchFamily="2" charset="2"/>
              <a:buChar char="ü"/>
            </a:pPr>
            <a:endParaRPr lang="ru-RU" sz="1200" dirty="0"/>
          </a:p>
          <a:p>
            <a:pPr algn="just">
              <a:lnSpc>
                <a:spcPct val="150000"/>
              </a:lnSpc>
            </a:pPr>
            <a:endParaRPr lang="ru-RU" sz="1200" dirty="0">
              <a:latin typeface="+mn-lt"/>
            </a:endParaRPr>
          </a:p>
        </p:txBody>
      </p:sp>
    </p:spTree>
    <p:extLst>
      <p:ext uri="{BB962C8B-B14F-4D97-AF65-F5344CB8AC3E}">
        <p14:creationId xmlns:p14="http://schemas.microsoft.com/office/powerpoint/2010/main" val="2811353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963"/>
            <a:ext cx="4476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Прямоугольник 1"/>
          <p:cNvSpPr>
            <a:spLocks noChangeArrowheads="1"/>
          </p:cNvSpPr>
          <p:nvPr/>
        </p:nvSpPr>
        <p:spPr bwMode="auto">
          <a:xfrm>
            <a:off x="576263" y="354629"/>
            <a:ext cx="8801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ru-RU" altLang="ru-RU" sz="1400"/>
              <a:t>        </a:t>
            </a:r>
          </a:p>
        </p:txBody>
      </p:sp>
      <p:sp>
        <p:nvSpPr>
          <p:cNvPr id="69636" name="Прямоугольник 2"/>
          <p:cNvSpPr>
            <a:spLocks noChangeArrowheads="1"/>
          </p:cNvSpPr>
          <p:nvPr/>
        </p:nvSpPr>
        <p:spPr bwMode="auto">
          <a:xfrm>
            <a:off x="600075" y="800100"/>
            <a:ext cx="88011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449580" algn="just">
              <a:spcAft>
                <a:spcPts val="0"/>
              </a:spcAft>
            </a:pPr>
            <a:r>
              <a:rPr lang="ru-RU" sz="1400" dirty="0">
                <a:solidFill>
                  <a:srgbClr val="002060"/>
                </a:solidFill>
                <a:ea typeface="Times New Roman" panose="02020603050405020304" pitchFamily="18" charset="0"/>
              </a:rPr>
              <a:t>- на предоставление жилых помещений детям-сиротам и детям, оставшимся без попечения родителей, лицам из числа детей-сирот и детей, оставшихся без попечения родителей, по договорам найма специализированных жилых помещений, в сумме 54 726,4 тыс. рублей;</a:t>
            </a:r>
            <a:endParaRPr lang="ru-RU" sz="1050" dirty="0">
              <a:solidFill>
                <a:srgbClr val="002060"/>
              </a:solidFill>
              <a:ea typeface="Times New Roman" panose="02020603050405020304" pitchFamily="18" charset="0"/>
            </a:endParaRPr>
          </a:p>
          <a:p>
            <a:pPr indent="449580" algn="just">
              <a:spcAft>
                <a:spcPts val="0"/>
              </a:spcAft>
            </a:pPr>
            <a:endParaRPr lang="ru-RU" sz="1400" dirty="0">
              <a:solidFill>
                <a:srgbClr val="002060"/>
              </a:solidFill>
              <a:ea typeface="Times New Roman" panose="02020603050405020304" pitchFamily="18" charset="0"/>
            </a:endParaRPr>
          </a:p>
          <a:p>
            <a:pPr indent="449580" algn="just">
              <a:spcAft>
                <a:spcPts val="0"/>
              </a:spcAft>
            </a:pPr>
            <a:r>
              <a:rPr lang="ru-RU" sz="1400" dirty="0">
                <a:solidFill>
                  <a:srgbClr val="002060"/>
                </a:solidFill>
                <a:ea typeface="Times New Roman" panose="02020603050405020304" pitchFamily="18" charset="0"/>
              </a:rPr>
              <a:t>- на выплату компенсации родительской платы за присмотр и уход за детьми, осваивающими образовательные программы дошкольного образования в организациях Московской области, осуществляющих образовательную деятельность, в сумме 38 094,6 тыс. рублей;</a:t>
            </a:r>
            <a:endParaRPr lang="ru-RU" sz="1050" dirty="0">
              <a:solidFill>
                <a:srgbClr val="002060"/>
              </a:solidFill>
              <a:ea typeface="Times New Roman" panose="02020603050405020304" pitchFamily="18" charset="0"/>
            </a:endParaRPr>
          </a:p>
          <a:p>
            <a:pPr indent="449580" algn="just">
              <a:spcAft>
                <a:spcPts val="0"/>
              </a:spcAft>
            </a:pPr>
            <a:endParaRPr lang="ru-RU" sz="1400" dirty="0">
              <a:solidFill>
                <a:srgbClr val="002060"/>
              </a:solidFill>
              <a:ea typeface="Times New Roman" panose="02020603050405020304" pitchFamily="18" charset="0"/>
            </a:endParaRPr>
          </a:p>
          <a:p>
            <a:pPr indent="449580" algn="just">
              <a:spcAft>
                <a:spcPts val="0"/>
              </a:spcAft>
            </a:pPr>
            <a:r>
              <a:rPr lang="ru-RU" sz="1400" dirty="0">
                <a:solidFill>
                  <a:srgbClr val="002060"/>
                </a:solidFill>
                <a:ea typeface="Times New Roman" panose="02020603050405020304" pitchFamily="18" charset="0"/>
              </a:rPr>
              <a:t>- на 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 в сумме 248,1 тыс. рублей;</a:t>
            </a:r>
            <a:endParaRPr lang="ru-RU" sz="1050" dirty="0">
              <a:solidFill>
                <a:srgbClr val="002060"/>
              </a:solidFill>
              <a:ea typeface="Times New Roman" panose="02020603050405020304" pitchFamily="18" charset="0"/>
            </a:endParaRPr>
          </a:p>
          <a:p>
            <a:pPr indent="449580" algn="just">
              <a:spcAft>
                <a:spcPts val="0"/>
              </a:spcAft>
            </a:pPr>
            <a:endParaRPr lang="ru-RU" sz="1400" dirty="0">
              <a:solidFill>
                <a:srgbClr val="002060"/>
              </a:solidFill>
              <a:ea typeface="Times New Roman" panose="02020603050405020304" pitchFamily="18" charset="0"/>
            </a:endParaRPr>
          </a:p>
          <a:p>
            <a:pPr indent="449580" algn="just">
              <a:spcAft>
                <a:spcPts val="0"/>
              </a:spcAft>
            </a:pPr>
            <a:r>
              <a:rPr lang="ru-RU" sz="1400" dirty="0">
                <a:solidFill>
                  <a:srgbClr val="002060"/>
                </a:solidFill>
                <a:ea typeface="Times New Roman" panose="02020603050405020304" pitchFamily="18" charset="0"/>
              </a:rPr>
              <a:t>- на обеспечение переданных государственных полномочий Московской области по организации деятельности по сбору (в том числе раздельному сбору), транспортированию, обработке, утилизации отходов, в том числе бытового мусора, на лесных участках в составе земель лесного фонда, не предоставленных гражданам и юридическим лицам, в сумме 840,4 тыс. рублей;</a:t>
            </a:r>
          </a:p>
          <a:p>
            <a:pPr lvl="0" indent="449580" algn="just">
              <a:spcAft>
                <a:spcPts val="0"/>
              </a:spcAft>
            </a:pPr>
            <a:endParaRPr lang="ru-RU" sz="1400" dirty="0">
              <a:solidFill>
                <a:srgbClr val="002060"/>
              </a:solidFill>
              <a:ea typeface="Times New Roman" panose="02020603050405020304" pitchFamily="18" charset="0"/>
            </a:endParaRPr>
          </a:p>
          <a:p>
            <a:pPr lvl="0" indent="449580" algn="just">
              <a:spcAft>
                <a:spcPts val="0"/>
              </a:spcAft>
            </a:pPr>
            <a:r>
              <a:rPr lang="ru-RU" sz="1400" dirty="0">
                <a:solidFill>
                  <a:srgbClr val="002060"/>
                </a:solidFill>
                <a:ea typeface="Times New Roman" panose="02020603050405020304" pitchFamily="18" charset="0"/>
              </a:rPr>
              <a:t>- 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 в  сумме 2 982,4 тыс. рублей;</a:t>
            </a:r>
          </a:p>
        </p:txBody>
      </p:sp>
    </p:spTree>
    <p:extLst>
      <p:ext uri="{BB962C8B-B14F-4D97-AF65-F5344CB8AC3E}">
        <p14:creationId xmlns:p14="http://schemas.microsoft.com/office/powerpoint/2010/main" val="3317399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963"/>
            <a:ext cx="4476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Прямоугольник 1"/>
          <p:cNvSpPr>
            <a:spLocks noChangeArrowheads="1"/>
          </p:cNvSpPr>
          <p:nvPr/>
        </p:nvSpPr>
        <p:spPr bwMode="auto">
          <a:xfrm>
            <a:off x="952500" y="594061"/>
            <a:ext cx="8801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ru-RU" altLang="ru-RU" sz="1400"/>
              <a:t>        </a:t>
            </a:r>
          </a:p>
        </p:txBody>
      </p:sp>
      <p:sp>
        <p:nvSpPr>
          <p:cNvPr id="69636" name="Прямоугольник 2"/>
          <p:cNvSpPr>
            <a:spLocks noChangeArrowheads="1"/>
          </p:cNvSpPr>
          <p:nvPr/>
        </p:nvSpPr>
        <p:spPr bwMode="auto">
          <a:xfrm>
            <a:off x="552450" y="446666"/>
            <a:ext cx="8801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449580" algn="just">
              <a:spcAft>
                <a:spcPts val="0"/>
              </a:spcAft>
            </a:pPr>
            <a:endParaRPr lang="ru-RU" sz="1400" dirty="0">
              <a:solidFill>
                <a:srgbClr val="0070C0"/>
              </a:solidFill>
              <a:ea typeface="Times New Roman" panose="02020603050405020304" pitchFamily="18" charset="0"/>
            </a:endParaRPr>
          </a:p>
          <a:p>
            <a:pPr indent="449580" algn="just">
              <a:spcAft>
                <a:spcPts val="0"/>
              </a:spcAft>
            </a:pPr>
            <a:endParaRPr lang="ru-RU" sz="1400" dirty="0">
              <a:solidFill>
                <a:srgbClr val="0070C0"/>
              </a:solidFill>
              <a:ea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F04EDBD6-26BE-4725-B851-89A6DB1A3D7A}"/>
              </a:ext>
            </a:extLst>
          </p:cNvPr>
          <p:cNvSpPr/>
          <p:nvPr/>
        </p:nvSpPr>
        <p:spPr>
          <a:xfrm>
            <a:off x="611280" y="1009986"/>
            <a:ext cx="8909238" cy="5047536"/>
          </a:xfrm>
          <a:prstGeom prst="rect">
            <a:avLst/>
          </a:prstGeom>
        </p:spPr>
        <p:txBody>
          <a:bodyPr wrap="square">
            <a:spAutoFit/>
          </a:bodyPr>
          <a:lstStyle/>
          <a:p>
            <a:pPr indent="449580" algn="just">
              <a:spcAft>
                <a:spcPts val="0"/>
              </a:spcAft>
            </a:pPr>
            <a:r>
              <a:rPr lang="ru-RU" sz="1400" dirty="0">
                <a:solidFill>
                  <a:srgbClr val="002060"/>
                </a:solidFill>
                <a:ea typeface="Times New Roman" panose="02020603050405020304" pitchFamily="18" charset="0"/>
              </a:rPr>
              <a:t>- на осуществление переданных полномочий Московской области по оформлению сибиреязвенных скотомогильников в собственность Московской области, обустройству и содержанию сибиреязвенных скотомогильников, в сумме 815,5 тыс. рублей;</a:t>
            </a:r>
          </a:p>
          <a:p>
            <a:pPr indent="449580" algn="just">
              <a:spcAft>
                <a:spcPts val="0"/>
              </a:spcAft>
            </a:pPr>
            <a:endParaRPr lang="ru-RU" sz="1400" dirty="0">
              <a:solidFill>
                <a:srgbClr val="002060"/>
              </a:solidFill>
              <a:ea typeface="Times New Roman" panose="02020603050405020304" pitchFamily="18" charset="0"/>
            </a:endParaRPr>
          </a:p>
          <a:p>
            <a:pPr indent="449580" algn="just">
              <a:spcAft>
                <a:spcPts val="0"/>
              </a:spcAft>
            </a:pPr>
            <a:r>
              <a:rPr lang="ru-RU" sz="1400" dirty="0">
                <a:solidFill>
                  <a:srgbClr val="002060"/>
                </a:solidFill>
                <a:ea typeface="Times New Roman" panose="02020603050405020304" pitchFamily="18" charset="0"/>
              </a:rPr>
              <a:t>- на создание административных комиссий, уполномоченных рассматривать дела об административных правонарушениях в сфере благоустройства, в сумме 994,2 тыс. рублей;</a:t>
            </a:r>
          </a:p>
          <a:p>
            <a:pPr algn="just">
              <a:spcAft>
                <a:spcPts val="0"/>
              </a:spcAft>
            </a:pPr>
            <a:endParaRPr lang="ru-RU" sz="14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 в сумме 3 495,3 тыс. рублей;</a:t>
            </a:r>
          </a:p>
          <a:p>
            <a:pPr algn="just">
              <a:spcAft>
                <a:spcPts val="0"/>
              </a:spcAft>
            </a:pPr>
            <a:endParaRPr lang="ru-RU" sz="14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для осуществления государственных полномочий Московской области в области земельных отношений, в сумме 20 441,7 тыс. рублей;</a:t>
            </a:r>
          </a:p>
          <a:p>
            <a:pPr algn="just">
              <a:spcAft>
                <a:spcPts val="0"/>
              </a:spcAft>
            </a:pPr>
            <a:endParaRPr lang="ru-RU" sz="14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на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 в сумме 4 974,6 тыс. рублей;</a:t>
            </a:r>
          </a:p>
          <a:p>
            <a:pPr algn="just">
              <a:spcAft>
                <a:spcPts val="0"/>
              </a:spcAft>
            </a:pPr>
            <a:endParaRPr lang="ru-RU" sz="14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на оплату расходов,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сумме 9,8 тыс. рублей;</a:t>
            </a:r>
            <a:endParaRPr lang="ru-RU" sz="1050" dirty="0">
              <a:solidFill>
                <a:srgbClr val="002060"/>
              </a:solidFill>
              <a:ea typeface="Times New Roman" panose="02020603050405020304" pitchFamily="18" charset="0"/>
            </a:endParaRPr>
          </a:p>
          <a:p>
            <a:pPr algn="just">
              <a:spcAft>
                <a:spcPts val="0"/>
              </a:spcAft>
            </a:pPr>
            <a:endParaRPr lang="ru-RU" sz="14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 в сумме 525,7 тыс. рублей;</a:t>
            </a:r>
          </a:p>
        </p:txBody>
      </p:sp>
    </p:spTree>
    <p:extLst>
      <p:ext uri="{BB962C8B-B14F-4D97-AF65-F5344CB8AC3E}">
        <p14:creationId xmlns:p14="http://schemas.microsoft.com/office/powerpoint/2010/main" val="4017993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963"/>
            <a:ext cx="4476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Прямоугольник 1"/>
          <p:cNvSpPr>
            <a:spLocks noChangeArrowheads="1"/>
          </p:cNvSpPr>
          <p:nvPr/>
        </p:nvSpPr>
        <p:spPr bwMode="auto">
          <a:xfrm>
            <a:off x="600075" y="301625"/>
            <a:ext cx="8801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150000"/>
              </a:lnSpc>
            </a:pPr>
            <a:r>
              <a:rPr lang="ru-RU" altLang="ru-RU" sz="1400">
                <a:solidFill>
                  <a:srgbClr val="000000"/>
                </a:solidFill>
              </a:rPr>
              <a:t>        </a:t>
            </a:r>
          </a:p>
        </p:txBody>
      </p:sp>
      <p:sp>
        <p:nvSpPr>
          <p:cNvPr id="70660" name="Прямоугольник 2"/>
          <p:cNvSpPr>
            <a:spLocks noChangeArrowheads="1"/>
          </p:cNvSpPr>
          <p:nvPr/>
        </p:nvSpPr>
        <p:spPr bwMode="auto">
          <a:xfrm>
            <a:off x="552450" y="1413063"/>
            <a:ext cx="88011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Aft>
                <a:spcPts val="0"/>
              </a:spcAft>
            </a:pPr>
            <a:r>
              <a:rPr lang="ru-RU" sz="1400" dirty="0">
                <a:solidFill>
                  <a:srgbClr val="0070C0"/>
                </a:solidFill>
                <a:ea typeface="Times New Roman" panose="02020603050405020304" pitchFamily="18" charset="0"/>
              </a:rPr>
              <a:t>        </a:t>
            </a:r>
            <a:r>
              <a:rPr lang="ru-RU" sz="1400" dirty="0">
                <a:solidFill>
                  <a:srgbClr val="002060"/>
                </a:solidFill>
                <a:ea typeface="Times New Roman" panose="02020603050405020304" pitchFamily="18" charset="0"/>
              </a:rPr>
              <a:t>- на обеспечение переданных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 в сумме 5 441,6 тыс. рублей;</a:t>
            </a:r>
          </a:p>
          <a:p>
            <a:pPr algn="just">
              <a:spcAft>
                <a:spcPts val="0"/>
              </a:spcAft>
            </a:pPr>
            <a:endParaRPr lang="ru-RU" sz="14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 в сумме 6 964,0 тыс. рублей.</a:t>
            </a:r>
          </a:p>
          <a:p>
            <a:pPr algn="just">
              <a:spcAft>
                <a:spcPts val="0"/>
              </a:spcAft>
            </a:pPr>
            <a:endParaRPr lang="ru-RU" sz="1000" dirty="0">
              <a:solidFill>
                <a:srgbClr val="002060"/>
              </a:solidFill>
              <a:ea typeface="Times New Roman" panose="02020603050405020304" pitchFamily="18" charset="0"/>
            </a:endParaRPr>
          </a:p>
          <a:p>
            <a:pPr algn="just">
              <a:spcAft>
                <a:spcPts val="0"/>
              </a:spcAft>
            </a:pPr>
            <a:endParaRPr lang="ru-RU" sz="100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Общий объем средств, направленных на исполнение публичных нормативных обязательств, составил              35 975,5 тыс. рублей, в том числе: </a:t>
            </a:r>
            <a:endParaRPr lang="ru-RU" sz="1050" dirty="0">
              <a:solidFill>
                <a:srgbClr val="002060"/>
              </a:solidFill>
              <a:ea typeface="Times New Roman" panose="02020603050405020304" pitchFamily="18" charset="0"/>
            </a:endParaRPr>
          </a:p>
          <a:p>
            <a:pPr algn="just">
              <a:spcAft>
                <a:spcPts val="0"/>
              </a:spcAft>
            </a:pPr>
            <a:r>
              <a:rPr lang="ru-RU" sz="1400" dirty="0">
                <a:solidFill>
                  <a:srgbClr val="002060"/>
                </a:solidFill>
                <a:ea typeface="Times New Roman" panose="02020603050405020304" pitchFamily="18" charset="0"/>
              </a:rPr>
              <a:t>         - на выплату компенсации родительской платы за присмотр и уход за детьми, осваивающими образовательные программы дошкольного образования в организациях Московской области, осуществляющих образовательную деятельность – 35 975,5 тыс. рублей.</a:t>
            </a:r>
          </a:p>
          <a:p>
            <a:pPr algn="just">
              <a:spcAft>
                <a:spcPts val="0"/>
              </a:spcAft>
            </a:pPr>
            <a:endParaRPr lang="ru-RU" altLang="ru-RU" sz="1400" dirty="0">
              <a:solidFill>
                <a:srgbClr val="0070C0"/>
              </a:solidFill>
              <a:cs typeface="Times New Roman" panose="02020603050405020304" pitchFamily="18" charset="0"/>
            </a:endParaRPr>
          </a:p>
          <a:p>
            <a:pPr algn="just">
              <a:spcAft>
                <a:spcPts val="0"/>
              </a:spcAft>
            </a:pPr>
            <a:endParaRPr lang="ru-RU" altLang="ru-RU" sz="1400" dirty="0">
              <a:solidFill>
                <a:srgbClr val="0070C0"/>
              </a:solidFill>
              <a:cs typeface="Times New Roman" panose="02020603050405020304" pitchFamily="18" charset="0"/>
            </a:endParaRPr>
          </a:p>
          <a:p>
            <a:pPr algn="just">
              <a:spcAft>
                <a:spcPts val="0"/>
              </a:spcAft>
            </a:pPr>
            <a:endParaRPr lang="ru-RU" altLang="ru-RU" sz="10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606914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a:xfrm>
            <a:off x="885825" y="165100"/>
            <a:ext cx="8077200" cy="450850"/>
          </a:xfrm>
        </p:spPr>
        <p:txBody>
          <a:bodyPr>
            <a:normAutofit fontScale="90000"/>
          </a:bodyPr>
          <a:lstStyle/>
          <a:p>
            <a:pPr algn="ctr" eaLnBrk="1" fontAlgn="auto" hangingPunct="1">
              <a:spcAft>
                <a:spcPts val="0"/>
              </a:spcAft>
              <a:buClr>
                <a:schemeClr val="accent6">
                  <a:lumMod val="75000"/>
                </a:schemeClr>
              </a:buClr>
              <a:buFont typeface="Georgia" pitchFamily="18" charset="0"/>
              <a:buNone/>
              <a:defRPr/>
            </a:pPr>
            <a:r>
              <a:rPr lang="ru-RU" altLang="ru-RU" sz="2200" dirty="0">
                <a:solidFill>
                  <a:srgbClr val="002060"/>
                </a:solidFill>
                <a:effectLst/>
                <a:latin typeface="Times New Roman" pitchFamily="18" charset="0"/>
                <a:cs typeface="Times New Roman" pitchFamily="18" charset="0"/>
              </a:rPr>
              <a:t>Исполнение расходов бюджета городского округа Чехов </a:t>
            </a:r>
            <a:br>
              <a:rPr lang="ru-RU" altLang="ru-RU" sz="2200" dirty="0">
                <a:solidFill>
                  <a:srgbClr val="002060"/>
                </a:solidFill>
                <a:effectLst/>
                <a:latin typeface="Times New Roman" pitchFamily="18" charset="0"/>
                <a:cs typeface="Times New Roman" pitchFamily="18" charset="0"/>
              </a:rPr>
            </a:br>
            <a:r>
              <a:rPr lang="ru-RU" altLang="ru-RU" sz="2200" dirty="0">
                <a:solidFill>
                  <a:srgbClr val="002060"/>
                </a:solidFill>
                <a:effectLst/>
                <a:latin typeface="Times New Roman" pitchFamily="18" charset="0"/>
                <a:cs typeface="Times New Roman" pitchFamily="18" charset="0"/>
              </a:rPr>
              <a:t>по разделам и подразделам классификации расходов за 2023 год </a:t>
            </a:r>
            <a:r>
              <a:rPr lang="ru-RU" altLang="ru-RU" sz="2200" b="0" dirty="0">
                <a:solidFill>
                  <a:srgbClr val="002060"/>
                </a:solidFill>
                <a:effectLst/>
                <a:latin typeface="Times New Roman" pitchFamily="18" charset="0"/>
                <a:cs typeface="Times New Roman" pitchFamily="18" charset="0"/>
              </a:rPr>
              <a:t/>
            </a:r>
            <a:br>
              <a:rPr lang="ru-RU" altLang="ru-RU" sz="2200" b="0" dirty="0">
                <a:solidFill>
                  <a:srgbClr val="002060"/>
                </a:solidFill>
                <a:effectLst/>
                <a:latin typeface="Times New Roman" pitchFamily="18" charset="0"/>
                <a:cs typeface="Times New Roman" pitchFamily="18" charset="0"/>
              </a:rPr>
            </a:br>
            <a:r>
              <a:rPr lang="ru-RU" altLang="ru-RU" sz="2000" dirty="0">
                <a:solidFill>
                  <a:srgbClr val="002060"/>
                </a:solidFill>
                <a:latin typeface="Times New Roman" pitchFamily="18" charset="0"/>
                <a:cs typeface="Times New Roman" pitchFamily="18" charset="0"/>
              </a:rPr>
              <a:t>                                                                                                                         </a:t>
            </a:r>
            <a:endParaRPr lang="ru-RU" altLang="ru-RU" sz="1400" dirty="0">
              <a:solidFill>
                <a:srgbClr val="00206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590901918"/>
              </p:ext>
            </p:extLst>
          </p:nvPr>
        </p:nvGraphicFramePr>
        <p:xfrm>
          <a:off x="371475" y="1136650"/>
          <a:ext cx="9196387" cy="5426076"/>
        </p:xfrm>
        <a:graphic>
          <a:graphicData uri="http://schemas.openxmlformats.org/drawingml/2006/table">
            <a:tbl>
              <a:tblPr firstRow="1" firstCol="1" bandRow="1">
                <a:tableStyleId>{5C22544A-7EE6-4342-B048-85BDC9FD1C3A}</a:tableStyleId>
              </a:tblPr>
              <a:tblGrid>
                <a:gridCol w="3676478">
                  <a:extLst>
                    <a:ext uri="{9D8B030D-6E8A-4147-A177-3AD203B41FA5}">
                      <a16:colId xmlns:a16="http://schemas.microsoft.com/office/drawing/2014/main" xmlns="" val="20000"/>
                    </a:ext>
                  </a:extLst>
                </a:gridCol>
                <a:gridCol w="473848">
                  <a:extLst>
                    <a:ext uri="{9D8B030D-6E8A-4147-A177-3AD203B41FA5}">
                      <a16:colId xmlns:a16="http://schemas.microsoft.com/office/drawing/2014/main" xmlns="" val="20001"/>
                    </a:ext>
                  </a:extLst>
                </a:gridCol>
                <a:gridCol w="475592">
                  <a:extLst>
                    <a:ext uri="{9D8B030D-6E8A-4147-A177-3AD203B41FA5}">
                      <a16:colId xmlns:a16="http://schemas.microsoft.com/office/drawing/2014/main" xmlns="" val="20002"/>
                    </a:ext>
                  </a:extLst>
                </a:gridCol>
                <a:gridCol w="897732">
                  <a:extLst>
                    <a:ext uri="{9D8B030D-6E8A-4147-A177-3AD203B41FA5}">
                      <a16:colId xmlns:a16="http://schemas.microsoft.com/office/drawing/2014/main" xmlns="" val="20003"/>
                    </a:ext>
                  </a:extLst>
                </a:gridCol>
                <a:gridCol w="952000">
                  <a:extLst>
                    <a:ext uri="{9D8B030D-6E8A-4147-A177-3AD203B41FA5}">
                      <a16:colId xmlns:a16="http://schemas.microsoft.com/office/drawing/2014/main" xmlns="" val="20004"/>
                    </a:ext>
                  </a:extLst>
                </a:gridCol>
                <a:gridCol w="874227">
                  <a:extLst>
                    <a:ext uri="{9D8B030D-6E8A-4147-A177-3AD203B41FA5}">
                      <a16:colId xmlns:a16="http://schemas.microsoft.com/office/drawing/2014/main" xmlns="" val="20005"/>
                    </a:ext>
                  </a:extLst>
                </a:gridCol>
                <a:gridCol w="865563">
                  <a:extLst>
                    <a:ext uri="{9D8B030D-6E8A-4147-A177-3AD203B41FA5}">
                      <a16:colId xmlns:a16="http://schemas.microsoft.com/office/drawing/2014/main" xmlns="" val="20006"/>
                    </a:ext>
                  </a:extLst>
                </a:gridCol>
                <a:gridCol w="980947">
                  <a:extLst>
                    <a:ext uri="{9D8B030D-6E8A-4147-A177-3AD203B41FA5}">
                      <a16:colId xmlns:a16="http://schemas.microsoft.com/office/drawing/2014/main" xmlns="" val="20007"/>
                    </a:ext>
                  </a:extLst>
                </a:gridCol>
              </a:tblGrid>
              <a:tr h="268584">
                <a:tc rowSpan="2">
                  <a:txBody>
                    <a:bodyPr/>
                    <a:lstStyle/>
                    <a:p>
                      <a:pPr algn="ctr">
                        <a:lnSpc>
                          <a:spcPct val="115000"/>
                        </a:lnSpc>
                        <a:spcAft>
                          <a:spcPts val="0"/>
                        </a:spcAft>
                      </a:pPr>
                      <a:r>
                        <a:rPr lang="ru-RU" sz="1200" b="1" dirty="0">
                          <a:solidFill>
                            <a:srgbClr val="002060"/>
                          </a:solidFill>
                          <a:effectLst/>
                          <a:latin typeface="Times New Roman" pitchFamily="18" charset="0"/>
                          <a:cs typeface="Times New Roman" pitchFamily="18" charset="0"/>
                        </a:rPr>
                        <a:t>Наименование раздела, подраздела</a:t>
                      </a:r>
                      <a:endParaRPr lang="ru-RU" sz="12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lnSpc>
                          <a:spcPct val="115000"/>
                        </a:lnSpc>
                        <a:spcAft>
                          <a:spcPts val="0"/>
                        </a:spcAft>
                      </a:pPr>
                      <a:r>
                        <a:rPr lang="ru-RU" sz="1200" b="1" dirty="0" err="1">
                          <a:solidFill>
                            <a:srgbClr val="002060"/>
                          </a:solidFill>
                          <a:effectLst/>
                          <a:latin typeface="Times New Roman" pitchFamily="18" charset="0"/>
                          <a:ea typeface="Calibri"/>
                          <a:cs typeface="Times New Roman" pitchFamily="18" charset="0"/>
                        </a:rPr>
                        <a:t>Рз</a:t>
                      </a:r>
                      <a:endParaRPr lang="ru-RU" sz="12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err="1">
                          <a:ln>
                            <a:noFill/>
                          </a:ln>
                          <a:solidFill>
                            <a:srgbClr val="002060"/>
                          </a:solidFill>
                          <a:effectLst/>
                          <a:uLnTx/>
                          <a:uFillTx/>
                          <a:latin typeface="Times New Roman" pitchFamily="18" charset="0"/>
                          <a:ea typeface="Calibri"/>
                          <a:cs typeface="Times New Roman" pitchFamily="18" charset="0"/>
                        </a:rPr>
                        <a:t>Пр</a:t>
                      </a:r>
                      <a:endPar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endParaRP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mn-ea"/>
                          <a:cs typeface="Times New Roman" pitchFamily="18" charset="0"/>
                        </a:rPr>
                        <a:t>Отчет</a:t>
                      </a:r>
                      <a:r>
                        <a:rPr lang="ru-RU" sz="1200" b="1" baseline="0" dirty="0">
                          <a:solidFill>
                            <a:srgbClr val="002060"/>
                          </a:solidFill>
                          <a:effectLst/>
                          <a:latin typeface="Times New Roman" pitchFamily="18" charset="0"/>
                          <a:ea typeface="+mn-ea"/>
                          <a:cs typeface="Times New Roman" pitchFamily="18" charset="0"/>
                        </a:rPr>
                        <a:t> </a:t>
                      </a:r>
                    </a:p>
                    <a:p>
                      <a:pPr algn="ctr">
                        <a:lnSpc>
                          <a:spcPct val="115000"/>
                        </a:lnSpc>
                        <a:spcAft>
                          <a:spcPts val="0"/>
                        </a:spcAft>
                      </a:pPr>
                      <a:r>
                        <a:rPr lang="ru-RU" sz="1200" b="1" baseline="0" dirty="0">
                          <a:solidFill>
                            <a:srgbClr val="002060"/>
                          </a:solidFill>
                          <a:effectLst/>
                          <a:latin typeface="Times New Roman" pitchFamily="18" charset="0"/>
                          <a:ea typeface="+mn-ea"/>
                          <a:cs typeface="Times New Roman" pitchFamily="18" charset="0"/>
                        </a:rPr>
                        <a:t>2021 год</a:t>
                      </a:r>
                      <a:endParaRPr lang="ru-RU" sz="12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mn-ea"/>
                          <a:cs typeface="Times New Roman" pitchFamily="18" charset="0"/>
                        </a:rPr>
                        <a:t>Отчет</a:t>
                      </a:r>
                      <a:r>
                        <a:rPr lang="ru-RU" sz="1200" b="1" baseline="0" dirty="0">
                          <a:solidFill>
                            <a:srgbClr val="002060"/>
                          </a:solidFill>
                          <a:effectLst/>
                          <a:latin typeface="Times New Roman" pitchFamily="18" charset="0"/>
                          <a:ea typeface="+mn-ea"/>
                          <a:cs typeface="Times New Roman" pitchFamily="18" charset="0"/>
                        </a:rPr>
                        <a:t> </a:t>
                      </a:r>
                    </a:p>
                    <a:p>
                      <a:pPr algn="ctr">
                        <a:lnSpc>
                          <a:spcPct val="115000"/>
                        </a:lnSpc>
                        <a:spcAft>
                          <a:spcPts val="0"/>
                        </a:spcAft>
                      </a:pPr>
                      <a:r>
                        <a:rPr lang="ru-RU" sz="1200" b="1" baseline="0" dirty="0">
                          <a:solidFill>
                            <a:srgbClr val="002060"/>
                          </a:solidFill>
                          <a:effectLst/>
                          <a:latin typeface="Times New Roman" pitchFamily="18" charset="0"/>
                          <a:ea typeface="+mn-ea"/>
                          <a:cs typeface="Times New Roman" pitchFamily="18" charset="0"/>
                        </a:rPr>
                        <a:t>2022 год</a:t>
                      </a:r>
                      <a:endParaRPr lang="ru-RU" sz="12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2023 год</a:t>
                      </a: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8" marR="68588" marT="0" marB="0" anchor="ctr">
                    <a:solidFill>
                      <a:schemeClr val="accent2">
                        <a:lumMod val="40000"/>
                        <a:lumOff val="60000"/>
                      </a:schemeClr>
                    </a:solid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8" marR="68588" marT="0" marB="0" anchor="ctr">
                    <a:solidFill>
                      <a:schemeClr val="accent2">
                        <a:lumMod val="40000"/>
                        <a:lumOff val="60000"/>
                      </a:schemeClr>
                    </a:solidFill>
                  </a:tcPr>
                </a:tc>
                <a:extLst>
                  <a:ext uri="{0D108BD9-81ED-4DB2-BD59-A6C34878D82A}">
                    <a16:rowId xmlns:a16="http://schemas.microsoft.com/office/drawing/2014/main" xmlns="" val="10000"/>
                  </a:ext>
                </a:extLst>
              </a:tr>
              <a:tr h="420761">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8" marR="68588" marT="0" marB="0" anchor="ctr">
                    <a:solidFill>
                      <a:schemeClr val="accent2">
                        <a:lumMod val="40000"/>
                        <a:lumOff val="60000"/>
                      </a:schemeClr>
                    </a:solidFill>
                  </a:tcPr>
                </a:tc>
                <a:tc vMerge="1">
                  <a:txBody>
                    <a:bodyPr/>
                    <a:lstStyle/>
                    <a:p>
                      <a:endParaRPr lang="ru-RU"/>
                    </a:p>
                  </a:txBody>
                  <a:tcPr/>
                </a:tc>
                <a:tc vMerge="1">
                  <a:txBody>
                    <a:bodyPr/>
                    <a:lstStyle/>
                    <a:p>
                      <a:endParaRPr lang="ru-RU"/>
                    </a:p>
                  </a:txBody>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8" marR="68588" marT="0" marB="0" anchor="ctr">
                    <a:solidFill>
                      <a:schemeClr val="accent2">
                        <a:lumMod val="40000"/>
                        <a:lumOff val="60000"/>
                      </a:schemeClr>
                    </a:solidFill>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8" marR="68588" marT="0" marB="0" anchor="ctr">
                    <a:solidFill>
                      <a:schemeClr val="accent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назначено</a:t>
                      </a:r>
                      <a:endParaRPr lang="ru-RU" sz="11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исполнено</a:t>
                      </a:r>
                      <a:endParaRPr lang="ru-RU" sz="11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процент</a:t>
                      </a:r>
                      <a:r>
                        <a:rPr lang="ru-RU" sz="1100" b="1" baseline="0" dirty="0">
                          <a:solidFill>
                            <a:srgbClr val="002060"/>
                          </a:solidFill>
                          <a:effectLst/>
                          <a:latin typeface="Times New Roman" pitchFamily="18" charset="0"/>
                          <a:ea typeface="+mn-ea"/>
                          <a:cs typeface="Times New Roman" pitchFamily="18" charset="0"/>
                        </a:rPr>
                        <a:t> исполнения</a:t>
                      </a:r>
                      <a:endParaRPr lang="ru-RU" sz="1100" b="1" dirty="0">
                        <a:solidFill>
                          <a:srgbClr val="002060"/>
                        </a:solidFill>
                        <a:effectLst/>
                        <a:latin typeface="Times New Roman" pitchFamily="18" charset="0"/>
                        <a:ea typeface="Calibri"/>
                        <a:cs typeface="Times New Roman" pitchFamily="18" charset="0"/>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283849">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Общегосударственные вопросы</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01</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2060"/>
                          </a:solidFill>
                          <a:effectLst/>
                          <a:latin typeface="Times New Roman" panose="02020603050405020304" pitchFamily="18" charset="0"/>
                          <a:cs typeface="Times New Roman" panose="02020603050405020304" pitchFamily="18" charset="0"/>
                        </a:rPr>
                        <a:t>787 702,3</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2060"/>
                          </a:solidFill>
                          <a:effectLst/>
                          <a:latin typeface="Times New Roman" panose="02020603050405020304" pitchFamily="18" charset="0"/>
                          <a:cs typeface="Times New Roman" panose="02020603050405020304" pitchFamily="18" charset="0"/>
                        </a:rPr>
                        <a:t>940 370,1</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930 164,6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918 153,5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98,7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31148">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02</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3 761,5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3 210,8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3 172,8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3 140,5</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78540">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9 290,6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11 084,6</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10 210,9</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10 041,3</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98,3</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784988">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153 968,2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162 215,8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172 382,8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170 268,1</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629716">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06</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39 150,9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43 104,2</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42 194,4</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41 869,7</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99,2</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3452">
                <a:tc>
                  <a:txBody>
                    <a:bodyPr/>
                    <a:lstStyle/>
                    <a:p>
                      <a:pPr>
                        <a:lnSpc>
                          <a:spcPct val="115000"/>
                        </a:lnSpc>
                        <a:spcAft>
                          <a:spcPts val="0"/>
                        </a:spcAft>
                      </a:pPr>
                      <a:r>
                        <a:rPr lang="ru-RU" sz="1200" b="0" dirty="0">
                          <a:solidFill>
                            <a:srgbClr val="002060"/>
                          </a:solidFill>
                          <a:effectLst/>
                          <a:latin typeface="Times New Roman" pitchFamily="18" charset="0"/>
                          <a:ea typeface="Calibri"/>
                          <a:cs typeface="Times New Roman" pitchFamily="18" charset="0"/>
                        </a:rPr>
                        <a:t>Обеспечение проведения выборов и референдумов</a:t>
                      </a: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latin typeface="Times New Roman" panose="02020603050405020304" pitchFamily="18" charset="0"/>
                          <a:cs typeface="Times New Roman" panose="02020603050405020304" pitchFamily="18" charset="0"/>
                        </a:rPr>
                        <a:t>01</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latin typeface="Times New Roman" panose="02020603050405020304" pitchFamily="18" charset="0"/>
                          <a:cs typeface="Times New Roman" panose="02020603050405020304" pitchFamily="18" charset="0"/>
                        </a:rPr>
                        <a:t>07</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9 457,7</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42404">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Резервные фонды</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 </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11</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1 500,0 </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41087">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Другие общегосударственные вопросы</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 </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13</a:t>
                      </a:r>
                    </a:p>
                  </a:txBody>
                  <a:tcPr marL="9525" marR="9525"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581 531,1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711 297,0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700 703,7</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692 833,9</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98,9</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83849">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Национальная оборона</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02</a:t>
                      </a: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2060"/>
                          </a:solidFill>
                          <a:effectLst/>
                          <a:latin typeface="Times New Roman" panose="02020603050405020304" pitchFamily="18" charset="0"/>
                          <a:cs typeface="Times New Roman" panose="02020603050405020304" pitchFamily="18" charset="0"/>
                        </a:rPr>
                        <a:t>61,8</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59,1</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64,6</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61,5</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95,2</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83849">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Мобилизационная и вневойсковая подготовка </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02 </a:t>
                      </a: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0,6</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8384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b="0" dirty="0">
                          <a:solidFill>
                            <a:srgbClr val="002060"/>
                          </a:solidFill>
                          <a:effectLst/>
                          <a:latin typeface="Times New Roman" pitchFamily="18" charset="0"/>
                          <a:cs typeface="Times New Roman" pitchFamily="18" charset="0"/>
                        </a:rPr>
                        <a:t>Мобилизационная подготовка экономики</a:t>
                      </a:r>
                      <a:endParaRPr lang="ru-RU" sz="1200" b="0" dirty="0">
                        <a:solidFill>
                          <a:srgbClr val="002060"/>
                        </a:solidFill>
                        <a:effectLst/>
                        <a:latin typeface="Times New Roman" pitchFamily="18" charset="0"/>
                        <a:ea typeface="Calibri"/>
                        <a:cs typeface="Times New Roman" pitchFamily="18" charset="0"/>
                      </a:endParaRPr>
                    </a:p>
                  </a:txBody>
                  <a:tcPr marL="68591" marR="6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02 </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61,8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59,1</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64,0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61,5</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96,1</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pic>
        <p:nvPicPr>
          <p:cNvPr id="76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399463" y="860425"/>
            <a:ext cx="1049337" cy="276225"/>
          </a:xfrm>
          <a:prstGeom prst="rect">
            <a:avLst/>
          </a:prstGeom>
        </p:spPr>
        <p:txBody>
          <a:bodyPr wrap="none">
            <a:spAutoFit/>
          </a:bodyPr>
          <a:lstStyle/>
          <a:p>
            <a:pPr eaLnBrk="1" fontAlgn="auto" hangingPunct="1">
              <a:spcBef>
                <a:spcPts val="0"/>
              </a:spcBef>
              <a:spcAft>
                <a:spcPts val="0"/>
              </a:spcAft>
              <a:defRPr/>
            </a:pPr>
            <a:r>
              <a:rPr lang="ru-RU" altLang="ru-RU" sz="1000" kern="0" dirty="0">
                <a:solidFill>
                  <a:prstClr val="black"/>
                </a:solidFill>
                <a:cs typeface="Times New Roman" pitchFamily="18" charset="0"/>
              </a:rPr>
              <a:t>(</a:t>
            </a:r>
            <a:r>
              <a:rPr lang="ru-RU" altLang="ru-RU" sz="1200" kern="0" dirty="0">
                <a:solidFill>
                  <a:prstClr val="black"/>
                </a:solidFill>
                <a:cs typeface="Times New Roman" pitchFamily="18" charset="0"/>
              </a:rPr>
              <a:t>тыс. рублей)</a:t>
            </a:r>
            <a:endParaRPr lang="ru-RU" sz="1800" kern="0" dirty="0">
              <a:solidFill>
                <a:sysClr val="windowText" lastClr="000000"/>
              </a:solidFill>
            </a:endParaRPr>
          </a:p>
        </p:txBody>
      </p:sp>
    </p:spTree>
    <p:extLst>
      <p:ext uri="{BB962C8B-B14F-4D97-AF65-F5344CB8AC3E}">
        <p14:creationId xmlns:p14="http://schemas.microsoft.com/office/powerpoint/2010/main" val="1533644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084006593"/>
              </p:ext>
            </p:extLst>
          </p:nvPr>
        </p:nvGraphicFramePr>
        <p:xfrm>
          <a:off x="590550" y="520700"/>
          <a:ext cx="8874124" cy="5967412"/>
        </p:xfrm>
        <a:graphic>
          <a:graphicData uri="http://schemas.openxmlformats.org/drawingml/2006/table">
            <a:tbl>
              <a:tblPr firstRow="1" firstCol="1" bandRow="1">
                <a:tableStyleId>{5C22544A-7EE6-4342-B048-85BDC9FD1C3A}</a:tableStyleId>
              </a:tblPr>
              <a:tblGrid>
                <a:gridCol w="3443974">
                  <a:extLst>
                    <a:ext uri="{9D8B030D-6E8A-4147-A177-3AD203B41FA5}">
                      <a16:colId xmlns:a16="http://schemas.microsoft.com/office/drawing/2014/main" xmlns="" val="20000"/>
                    </a:ext>
                  </a:extLst>
                </a:gridCol>
                <a:gridCol w="545422">
                  <a:extLst>
                    <a:ext uri="{9D8B030D-6E8A-4147-A177-3AD203B41FA5}">
                      <a16:colId xmlns:a16="http://schemas.microsoft.com/office/drawing/2014/main" xmlns="" val="20001"/>
                    </a:ext>
                  </a:extLst>
                </a:gridCol>
                <a:gridCol w="529380">
                  <a:extLst>
                    <a:ext uri="{9D8B030D-6E8A-4147-A177-3AD203B41FA5}">
                      <a16:colId xmlns:a16="http://schemas.microsoft.com/office/drawing/2014/main" xmlns="" val="20002"/>
                    </a:ext>
                  </a:extLst>
                </a:gridCol>
                <a:gridCol w="882298">
                  <a:extLst>
                    <a:ext uri="{9D8B030D-6E8A-4147-A177-3AD203B41FA5}">
                      <a16:colId xmlns:a16="http://schemas.microsoft.com/office/drawing/2014/main" xmlns="" val="20003"/>
                    </a:ext>
                  </a:extLst>
                </a:gridCol>
                <a:gridCol w="811532">
                  <a:extLst>
                    <a:ext uri="{9D8B030D-6E8A-4147-A177-3AD203B41FA5}">
                      <a16:colId xmlns:a16="http://schemas.microsoft.com/office/drawing/2014/main" xmlns="" val="20004"/>
                    </a:ext>
                  </a:extLst>
                </a:gridCol>
                <a:gridCol w="852578">
                  <a:extLst>
                    <a:ext uri="{9D8B030D-6E8A-4147-A177-3AD203B41FA5}">
                      <a16:colId xmlns:a16="http://schemas.microsoft.com/office/drawing/2014/main" xmlns="" val="20005"/>
                    </a:ext>
                  </a:extLst>
                </a:gridCol>
                <a:gridCol w="915154">
                  <a:extLst>
                    <a:ext uri="{9D8B030D-6E8A-4147-A177-3AD203B41FA5}">
                      <a16:colId xmlns:a16="http://schemas.microsoft.com/office/drawing/2014/main" xmlns="" val="20006"/>
                    </a:ext>
                  </a:extLst>
                </a:gridCol>
                <a:gridCol w="893786">
                  <a:extLst>
                    <a:ext uri="{9D8B030D-6E8A-4147-A177-3AD203B41FA5}">
                      <a16:colId xmlns:a16="http://schemas.microsoft.com/office/drawing/2014/main" xmlns="" val="20007"/>
                    </a:ext>
                  </a:extLst>
                </a:gridCol>
              </a:tblGrid>
              <a:tr h="256019">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Наименование раздела, подраздела</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err="1">
                          <a:solidFill>
                            <a:srgbClr val="002060"/>
                          </a:solidFill>
                          <a:effectLst/>
                          <a:latin typeface="Times New Roman" pitchFamily="18" charset="0"/>
                          <a:ea typeface="Calibri"/>
                          <a:cs typeface="Times New Roman" pitchFamily="18" charset="0"/>
                        </a:rPr>
                        <a:t>Рз</a:t>
                      </a: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rPr>
                        <a:t>ПР</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 </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2021 год</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 2022 год</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15000"/>
                        </a:lnSpc>
                        <a:spcAft>
                          <a:spcPts val="0"/>
                        </a:spcAft>
                      </a:pPr>
                      <a:r>
                        <a:rPr lang="ru-RU" sz="1200" b="1" dirty="0">
                          <a:solidFill>
                            <a:srgbClr val="0070C0"/>
                          </a:solidFill>
                          <a:effectLst/>
                          <a:latin typeface="Times New Roman" pitchFamily="18" charset="0"/>
                          <a:ea typeface="Calibri"/>
                          <a:cs typeface="Times New Roman" pitchFamily="18" charset="0"/>
                        </a:rPr>
                        <a:t>2023 год</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extLst>
                  <a:ext uri="{0D108BD9-81ED-4DB2-BD59-A6C34878D82A}">
                    <a16:rowId xmlns:a16="http://schemas.microsoft.com/office/drawing/2014/main" xmlns="" val="10000"/>
                  </a:ext>
                </a:extLst>
              </a:tr>
              <a:tr h="454736">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vMerge="1">
                  <a:txBody>
                    <a:bodyPr/>
                    <a:lstStyle/>
                    <a:p>
                      <a:endParaRPr lang="ru-RU"/>
                    </a:p>
                  </a:txBody>
                  <a:tcPr/>
                </a:tc>
                <a:tc vMerge="1">
                  <a:txBody>
                    <a:bodyPr/>
                    <a:lstStyle/>
                    <a:p>
                      <a:endParaRPr lang="ru-RU"/>
                    </a:p>
                  </a:txBody>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назначено</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исполнено</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процент</a:t>
                      </a:r>
                      <a:r>
                        <a:rPr lang="ru-RU" sz="1100" b="1" baseline="0" dirty="0">
                          <a:solidFill>
                            <a:srgbClr val="002060"/>
                          </a:solidFill>
                          <a:effectLst/>
                          <a:latin typeface="Times New Roman" pitchFamily="18" charset="0"/>
                          <a:ea typeface="+mn-ea"/>
                          <a:cs typeface="Times New Roman" pitchFamily="18" charset="0"/>
                        </a:rPr>
                        <a:t> исполнения</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22592">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7" marR="68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03</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2060"/>
                          </a:solidFill>
                          <a:effectLst/>
                          <a:latin typeface="Times New Roman" panose="02020603050405020304" pitchFamily="18" charset="0"/>
                          <a:cs typeface="Times New Roman" panose="02020603050405020304" pitchFamily="18" charset="0"/>
                        </a:rPr>
                        <a:t>85 049,0</a:t>
                      </a:r>
                      <a:endParaRPr lang="ru-RU"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96 450,0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84 388,5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83 006,7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2179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b="0" dirty="0">
                          <a:solidFill>
                            <a:srgbClr val="002060"/>
                          </a:solidFill>
                          <a:effectLst/>
                          <a:latin typeface="Times New Roman" pitchFamily="18" charset="0"/>
                          <a:ea typeface="Calibri"/>
                          <a:cs typeface="Times New Roman" pitchFamily="18" charset="0"/>
                        </a:rPr>
                        <a:t>Гражданская</a:t>
                      </a:r>
                      <a:r>
                        <a:rPr lang="ru-RU" sz="1200" b="0" baseline="0" dirty="0">
                          <a:solidFill>
                            <a:srgbClr val="002060"/>
                          </a:solidFill>
                          <a:effectLst/>
                          <a:latin typeface="Times New Roman" pitchFamily="18" charset="0"/>
                          <a:ea typeface="Calibri"/>
                          <a:cs typeface="Times New Roman" pitchFamily="18" charset="0"/>
                        </a:rPr>
                        <a:t> оборона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09</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946,1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95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02060"/>
                          </a:solidFill>
                          <a:effectLst/>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пожарная безопасность</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10</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2060"/>
                          </a:solidFill>
                          <a:effectLst/>
                          <a:latin typeface="Times New Roman" panose="02020603050405020304" pitchFamily="18" charset="0"/>
                          <a:cs typeface="Times New Roman" panose="02020603050405020304" pitchFamily="18" charset="0"/>
                        </a:rPr>
                        <a:t>58 747,8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72 770,7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65 423,5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64 380,5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88087">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14</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25 355,1</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23 652,6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18 951,9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18 613,1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83784">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Национальная экономика</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04</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543 794,3</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548 885,6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603 202,1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577 231,0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60338">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Сельское хозяйство и рыболовство</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2 029,3</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2 126,7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4 698,0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4 310,8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32852">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Водное хозяйство</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06</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7 999,4</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1 249,6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13 378,6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13 378,6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32852">
                <a:tc>
                  <a:txBody>
                    <a:bodyPr/>
                    <a:lstStyle/>
                    <a:p>
                      <a:pPr>
                        <a:lnSpc>
                          <a:spcPct val="115000"/>
                        </a:lnSpc>
                        <a:spcAft>
                          <a:spcPts val="0"/>
                        </a:spcAft>
                      </a:pPr>
                      <a:r>
                        <a:rPr lang="ru-RU" sz="1200" b="0" dirty="0">
                          <a:solidFill>
                            <a:srgbClr val="002060"/>
                          </a:solidFill>
                          <a:effectLst/>
                          <a:latin typeface="Times New Roman" pitchFamily="18" charset="0"/>
                          <a:ea typeface="Calibri"/>
                          <a:cs typeface="Times New Roman" pitchFamily="18" charset="0"/>
                        </a:rPr>
                        <a:t>Лесное хозяйство</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679,0</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683,6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639,8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639,8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32852">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Транспорт</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08</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58 244,8</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26 963,5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20 130,4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17 722,4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41476">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Дорожное хозяйство (дорожные фонды)</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09</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410 514,4</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464 681,6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530 673,1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509 383,4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241475">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Связь и информатика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10</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41 313,8</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31 898,0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10 087,4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9 030,9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370038">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национальной экономики</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12</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23 013,6</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21 282,6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23 594,9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22 765,2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83784">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Жилищно-коммунальное хозяйство</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05</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1 204 421,6</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1 149 900,8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1 357 894,6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1 253 161,1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42288">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Жилищное хозяйство</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54 891,3</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74 995,7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76 219,5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57 230,6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24228">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Коммунальное хозяйство</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02</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169 998,0</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349 485,3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195 895,8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133 209,9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58725">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Благоустройство</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964 784,7</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712 756,7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1 070 820,3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1 048 916,1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r h="424423">
                <a:tc>
                  <a:txBody>
                    <a:bodyPr/>
                    <a:lstStyle/>
                    <a:p>
                      <a:pPr>
                        <a:lnSpc>
                          <a:spcPct val="100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жилищно-коммунального хозяйства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 </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a:t>
                      </a: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14 747,6</a:t>
                      </a: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12 663,1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14 959,0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13 804,6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8"/>
                  </a:ext>
                </a:extLst>
              </a:tr>
            </a:tbl>
          </a:graphicData>
        </a:graphic>
      </p:graphicFrame>
      <p:pic>
        <p:nvPicPr>
          <p:cNvPr id="780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04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95977209"/>
              </p:ext>
            </p:extLst>
          </p:nvPr>
        </p:nvGraphicFramePr>
        <p:xfrm>
          <a:off x="571500" y="523875"/>
          <a:ext cx="8867775" cy="5783263"/>
        </p:xfrm>
        <a:graphic>
          <a:graphicData uri="http://schemas.openxmlformats.org/drawingml/2006/table">
            <a:tbl>
              <a:tblPr firstRow="1" firstCol="1" bandRow="1">
                <a:tableStyleId>{5C22544A-7EE6-4342-B048-85BDC9FD1C3A}</a:tableStyleId>
              </a:tblPr>
              <a:tblGrid>
                <a:gridCol w="3471110">
                  <a:extLst>
                    <a:ext uri="{9D8B030D-6E8A-4147-A177-3AD203B41FA5}">
                      <a16:colId xmlns:a16="http://schemas.microsoft.com/office/drawing/2014/main" xmlns="" val="20000"/>
                    </a:ext>
                  </a:extLst>
                </a:gridCol>
                <a:gridCol w="513347">
                  <a:extLst>
                    <a:ext uri="{9D8B030D-6E8A-4147-A177-3AD203B41FA5}">
                      <a16:colId xmlns:a16="http://schemas.microsoft.com/office/drawing/2014/main" xmlns="" val="20001"/>
                    </a:ext>
                  </a:extLst>
                </a:gridCol>
                <a:gridCol w="529389">
                  <a:extLst>
                    <a:ext uri="{9D8B030D-6E8A-4147-A177-3AD203B41FA5}">
                      <a16:colId xmlns:a16="http://schemas.microsoft.com/office/drawing/2014/main" xmlns="" val="20002"/>
                    </a:ext>
                  </a:extLst>
                </a:gridCol>
                <a:gridCol w="882316">
                  <a:extLst>
                    <a:ext uri="{9D8B030D-6E8A-4147-A177-3AD203B41FA5}">
                      <a16:colId xmlns:a16="http://schemas.microsoft.com/office/drawing/2014/main" xmlns="" val="20003"/>
                    </a:ext>
                  </a:extLst>
                </a:gridCol>
                <a:gridCol w="804613">
                  <a:extLst>
                    <a:ext uri="{9D8B030D-6E8A-4147-A177-3AD203B41FA5}">
                      <a16:colId xmlns:a16="http://schemas.microsoft.com/office/drawing/2014/main" xmlns="" val="20004"/>
                    </a:ext>
                  </a:extLst>
                </a:gridCol>
                <a:gridCol w="870846">
                  <a:extLst>
                    <a:ext uri="{9D8B030D-6E8A-4147-A177-3AD203B41FA5}">
                      <a16:colId xmlns:a16="http://schemas.microsoft.com/office/drawing/2014/main" xmlns="" val="20005"/>
                    </a:ext>
                  </a:extLst>
                </a:gridCol>
                <a:gridCol w="891470">
                  <a:extLst>
                    <a:ext uri="{9D8B030D-6E8A-4147-A177-3AD203B41FA5}">
                      <a16:colId xmlns:a16="http://schemas.microsoft.com/office/drawing/2014/main" xmlns="" val="20006"/>
                    </a:ext>
                  </a:extLst>
                </a:gridCol>
                <a:gridCol w="904684">
                  <a:extLst>
                    <a:ext uri="{9D8B030D-6E8A-4147-A177-3AD203B41FA5}">
                      <a16:colId xmlns:a16="http://schemas.microsoft.com/office/drawing/2014/main" xmlns="" val="20007"/>
                    </a:ext>
                  </a:extLst>
                </a:gridCol>
              </a:tblGrid>
              <a:tr h="304319">
                <a:tc rowSpan="2">
                  <a:txBody>
                    <a:bodyPr/>
                    <a:lstStyle/>
                    <a:p>
                      <a:pPr marL="0" indent="0" algn="ctr">
                        <a:lnSpc>
                          <a:spcPct val="115000"/>
                        </a:lnSpc>
                        <a:spcAft>
                          <a:spcPts val="0"/>
                        </a:spcAft>
                        <a:buFont typeface="Arial" panose="020B0604020202020204" pitchFamily="34" charset="0"/>
                        <a:buNone/>
                      </a:pPr>
                      <a:r>
                        <a:rPr lang="ru-RU" sz="1200" b="1" dirty="0">
                          <a:solidFill>
                            <a:srgbClr val="002060"/>
                          </a:solidFill>
                          <a:effectLst/>
                          <a:latin typeface="Times New Roman" pitchFamily="18" charset="0"/>
                          <a:cs typeface="Times New Roman" pitchFamily="18" charset="0"/>
                        </a:rPr>
                        <a:t>Наименование раздела, подраздела</a:t>
                      </a: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200" b="1" dirty="0">
                        <a:solidFill>
                          <a:srgbClr val="002060"/>
                        </a:solidFill>
                        <a:effectLst/>
                        <a:latin typeface="Times New Roman" pitchFamily="18" charset="0"/>
                        <a:ea typeface="Calibri"/>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err="1">
                          <a:solidFill>
                            <a:srgbClr val="002060"/>
                          </a:solidFill>
                          <a:effectLst/>
                          <a:latin typeface="Times New Roman" pitchFamily="18" charset="0"/>
                          <a:ea typeface="Calibri"/>
                          <a:cs typeface="Times New Roman" pitchFamily="18" charset="0"/>
                        </a:rPr>
                        <a:t>Рз</a:t>
                      </a:r>
                      <a:endParaRPr lang="ru-RU" sz="1200" b="1" dirty="0">
                        <a:solidFill>
                          <a:srgbClr val="002060"/>
                        </a:solidFill>
                        <a:effectLst/>
                        <a:latin typeface="Times New Roman" pitchFamily="18" charset="0"/>
                        <a:ea typeface="Calibri"/>
                        <a:cs typeface="Times New Roman" pitchFamily="18" charset="0"/>
                      </a:endParaRP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rPr>
                        <a:t>ПР</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 </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2021 год</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 2022 год</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15000"/>
                        </a:lnSpc>
                        <a:spcAft>
                          <a:spcPts val="0"/>
                        </a:spcAft>
                      </a:pPr>
                      <a:r>
                        <a:rPr lang="ru-RU" sz="1200" b="1" dirty="0">
                          <a:solidFill>
                            <a:schemeClr val="tx1">
                              <a:lumMod val="85000"/>
                              <a:lumOff val="15000"/>
                            </a:schemeClr>
                          </a:solidFill>
                          <a:effectLst/>
                          <a:latin typeface="Times New Roman" pitchFamily="18" charset="0"/>
                          <a:ea typeface="Calibri"/>
                          <a:cs typeface="Times New Roman" pitchFamily="18" charset="0"/>
                        </a:rPr>
                        <a:t>2023 год</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extLst>
                  <a:ext uri="{0D108BD9-81ED-4DB2-BD59-A6C34878D82A}">
                    <a16:rowId xmlns:a16="http://schemas.microsoft.com/office/drawing/2014/main" xmlns="" val="10000"/>
                  </a:ext>
                </a:extLst>
              </a:tr>
              <a:tr h="479377">
                <a:tc vMerge="1">
                  <a:txBody>
                    <a:bodyPr/>
                    <a:lstStyle/>
                    <a:p>
                      <a:pPr marL="0" indent="0" algn="ctr">
                        <a:lnSpc>
                          <a:spcPct val="115000"/>
                        </a:lnSpc>
                        <a:spcAft>
                          <a:spcPts val="0"/>
                        </a:spcAft>
                        <a:buFont typeface="Arial" panose="020B0604020202020204" pitchFamily="34" charset="0"/>
                        <a:buNone/>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vMerge="1">
                  <a:txBody>
                    <a:bodyPr/>
                    <a:lstStyle/>
                    <a:p>
                      <a:endParaRPr lang="ru-RU"/>
                    </a:p>
                  </a:txBody>
                  <a:tcPr/>
                </a:tc>
                <a:tc vMerge="1">
                  <a:txBody>
                    <a:bodyPr/>
                    <a:lstStyle/>
                    <a:p>
                      <a:endParaRPr lang="ru-RU"/>
                    </a:p>
                  </a:txBody>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назначено</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исполнено</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процент</a:t>
                      </a:r>
                      <a:r>
                        <a:rPr lang="ru-RU" sz="1100" b="1" baseline="0" dirty="0">
                          <a:solidFill>
                            <a:srgbClr val="002060"/>
                          </a:solidFill>
                          <a:effectLst/>
                          <a:latin typeface="Times New Roman" pitchFamily="18" charset="0"/>
                          <a:ea typeface="+mn-ea"/>
                          <a:cs typeface="Times New Roman" pitchFamily="18" charset="0"/>
                        </a:rPr>
                        <a:t> исполнения</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3997">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Охрана окружающей среды</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06</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60 935,4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105 024,7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113 915,2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113 232,1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20699">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Охрана объектов растительного и животного мира и среды их обитания</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06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28 548,3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30 987,6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27 800,0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27 800,0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20699">
                <a:tc>
                  <a:txBody>
                    <a:bodyPr/>
                    <a:lstStyle/>
                    <a:p>
                      <a:pPr>
                        <a:lnSpc>
                          <a:spcPct val="115000"/>
                        </a:lnSpc>
                        <a:spcAft>
                          <a:spcPts val="0"/>
                        </a:spcAft>
                      </a:pPr>
                      <a:r>
                        <a:rPr lang="ru-RU" sz="1200" b="0" dirty="0">
                          <a:solidFill>
                            <a:srgbClr val="002060"/>
                          </a:solidFill>
                          <a:effectLst/>
                          <a:latin typeface="Times New Roman" pitchFamily="18" charset="0"/>
                          <a:ea typeface="Calibri"/>
                          <a:cs typeface="Times New Roman" pitchFamily="18" charset="0"/>
                        </a:rPr>
                        <a:t>Другие</a:t>
                      </a:r>
                      <a:r>
                        <a:rPr lang="ru-RU" sz="1200" b="0" baseline="0" dirty="0">
                          <a:solidFill>
                            <a:srgbClr val="002060"/>
                          </a:solidFill>
                          <a:effectLst/>
                          <a:latin typeface="Times New Roman" pitchFamily="18" charset="0"/>
                          <a:ea typeface="Calibri"/>
                          <a:cs typeface="Times New Roman" pitchFamily="18" charset="0"/>
                        </a:rPr>
                        <a:t> вопросы в области охраны окружающей среды</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06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32 387,1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74 037,1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86 115,2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85 432,2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83865">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Образование</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07</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2 866 133,5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3 831 647,0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4 388 074,5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4 322 881,0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5332">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Дошкольное образование</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740 321,4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792 470,1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682 430,1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670 757,6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04858">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Общее образование</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02</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1 870 911,6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2 730 580,7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3 361 879,4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3 315 001,2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04858">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Дополнительное образование детей</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157 279,6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199 346,8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215 929,8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211 468,5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25585">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Профессиональная подготовка, переподготовка и повышение квалификации</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05</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1 957,8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2 031,5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885,5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697,2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78,7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93209">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Молодежная политика </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10 798,4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10 926,2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9 774,5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9 718,4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23913">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образования</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07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09</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84 864,7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96 291,7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117 175,2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115 238,1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12584">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Культура, кинематография</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08</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307 133,8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350 490,3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372 406,2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368 747,6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93326">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Культура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08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285 490,4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325 219,9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350 359,7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346 721,3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420705">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культуры и кинематографии </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08 </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21 643,4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25 270,4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22 046,5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22 026,3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303984">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Здравоохранение</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09</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5 413,3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3 938,3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3 496,7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3 496,7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301953">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здравоохранения</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09 </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09</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5 413,3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3 938,3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3 496,7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3 496,7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bl>
          </a:graphicData>
        </a:graphic>
      </p:graphicFrame>
      <p:pic>
        <p:nvPicPr>
          <p:cNvPr id="790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161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34764255"/>
              </p:ext>
            </p:extLst>
          </p:nvPr>
        </p:nvGraphicFramePr>
        <p:xfrm>
          <a:off x="609600" y="672846"/>
          <a:ext cx="8935009" cy="5693583"/>
        </p:xfrm>
        <a:graphic>
          <a:graphicData uri="http://schemas.openxmlformats.org/drawingml/2006/table">
            <a:tbl>
              <a:tblPr firstRow="1" firstCol="1" bandRow="1">
                <a:tableStyleId>{5C22544A-7EE6-4342-B048-85BDC9FD1C3A}</a:tableStyleId>
              </a:tblPr>
              <a:tblGrid>
                <a:gridCol w="3327793">
                  <a:extLst>
                    <a:ext uri="{9D8B030D-6E8A-4147-A177-3AD203B41FA5}">
                      <a16:colId xmlns:a16="http://schemas.microsoft.com/office/drawing/2014/main" xmlns="" val="20000"/>
                    </a:ext>
                  </a:extLst>
                </a:gridCol>
                <a:gridCol w="497305">
                  <a:extLst>
                    <a:ext uri="{9D8B030D-6E8A-4147-A177-3AD203B41FA5}">
                      <a16:colId xmlns:a16="http://schemas.microsoft.com/office/drawing/2014/main" xmlns="" val="20001"/>
                    </a:ext>
                  </a:extLst>
                </a:gridCol>
                <a:gridCol w="505326">
                  <a:extLst>
                    <a:ext uri="{9D8B030D-6E8A-4147-A177-3AD203B41FA5}">
                      <a16:colId xmlns:a16="http://schemas.microsoft.com/office/drawing/2014/main" xmlns="" val="20002"/>
                    </a:ext>
                  </a:extLst>
                </a:gridCol>
                <a:gridCol w="994610">
                  <a:extLst>
                    <a:ext uri="{9D8B030D-6E8A-4147-A177-3AD203B41FA5}">
                      <a16:colId xmlns:a16="http://schemas.microsoft.com/office/drawing/2014/main" xmlns="" val="20003"/>
                    </a:ext>
                  </a:extLst>
                </a:gridCol>
                <a:gridCol w="946484">
                  <a:extLst>
                    <a:ext uri="{9D8B030D-6E8A-4147-A177-3AD203B41FA5}">
                      <a16:colId xmlns:a16="http://schemas.microsoft.com/office/drawing/2014/main" xmlns="" val="20004"/>
                    </a:ext>
                  </a:extLst>
                </a:gridCol>
                <a:gridCol w="901695">
                  <a:extLst>
                    <a:ext uri="{9D8B030D-6E8A-4147-A177-3AD203B41FA5}">
                      <a16:colId xmlns:a16="http://schemas.microsoft.com/office/drawing/2014/main" xmlns="" val="20005"/>
                    </a:ext>
                  </a:extLst>
                </a:gridCol>
                <a:gridCol w="846594">
                  <a:extLst>
                    <a:ext uri="{9D8B030D-6E8A-4147-A177-3AD203B41FA5}">
                      <a16:colId xmlns:a16="http://schemas.microsoft.com/office/drawing/2014/main" xmlns="" val="20006"/>
                    </a:ext>
                  </a:extLst>
                </a:gridCol>
                <a:gridCol w="915202">
                  <a:extLst>
                    <a:ext uri="{9D8B030D-6E8A-4147-A177-3AD203B41FA5}">
                      <a16:colId xmlns:a16="http://schemas.microsoft.com/office/drawing/2014/main" xmlns="" val="20007"/>
                    </a:ext>
                  </a:extLst>
                </a:gridCol>
              </a:tblGrid>
              <a:tr h="290861">
                <a:tc rowSpan="2">
                  <a:txBody>
                    <a:bodyPr/>
                    <a:lstStyle/>
                    <a:p>
                      <a:pPr marL="0" indent="0" algn="ctr">
                        <a:lnSpc>
                          <a:spcPct val="115000"/>
                        </a:lnSpc>
                        <a:spcAft>
                          <a:spcPts val="0"/>
                        </a:spcAft>
                        <a:buFont typeface="Arial" panose="020B0604020202020204" pitchFamily="34" charset="0"/>
                        <a:buNone/>
                      </a:pPr>
                      <a:r>
                        <a:rPr lang="ru-RU" sz="1200" b="1" dirty="0">
                          <a:solidFill>
                            <a:srgbClr val="002060"/>
                          </a:solidFill>
                          <a:effectLst/>
                          <a:latin typeface="Times New Roman" pitchFamily="18" charset="0"/>
                          <a:cs typeface="Times New Roman" pitchFamily="18" charset="0"/>
                        </a:rPr>
                        <a:t>Наименование раздела, подраздела</a:t>
                      </a: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err="1">
                          <a:solidFill>
                            <a:srgbClr val="002060"/>
                          </a:solidFill>
                          <a:effectLst/>
                          <a:latin typeface="Times New Roman" pitchFamily="18" charset="0"/>
                          <a:ea typeface="Calibri"/>
                          <a:cs typeface="Times New Roman" pitchFamily="18" charset="0"/>
                        </a:rPr>
                        <a:t>Рз</a:t>
                      </a: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rPr>
                        <a:t>ПР</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 </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2021 год</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 2022 год</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2023 год</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h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extLst>
                  <a:ext uri="{0D108BD9-81ED-4DB2-BD59-A6C34878D82A}">
                    <a16:rowId xmlns:a16="http://schemas.microsoft.com/office/drawing/2014/main" xmlns="" val="10000"/>
                  </a:ext>
                </a:extLst>
              </a:tr>
              <a:tr h="469085">
                <a:tc vMerge="1">
                  <a:txBody>
                    <a:bodyPr/>
                    <a:lstStyle/>
                    <a:p>
                      <a:pPr marL="0" indent="0" algn="ctr">
                        <a:lnSpc>
                          <a:spcPct val="115000"/>
                        </a:lnSpc>
                        <a:spcAft>
                          <a:spcPts val="0"/>
                        </a:spcAft>
                        <a:buFont typeface="Arial" panose="020B0604020202020204" pitchFamily="34" charset="0"/>
                        <a:buNone/>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vMerge="1">
                  <a:txBody>
                    <a:bodyPr/>
                    <a:lstStyle/>
                    <a:p>
                      <a:endParaRPr lang="ru-RU"/>
                    </a:p>
                  </a:txBody>
                  <a:tcPr/>
                </a:tc>
                <a:tc vMerge="1">
                  <a:txBody>
                    <a:bodyPr/>
                    <a:lstStyle/>
                    <a:p>
                      <a:endParaRPr lang="ru-RU"/>
                    </a:p>
                  </a:txBody>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vMerge="1">
                  <a:txBody>
                    <a:bodyPr/>
                    <a:lstStyle/>
                    <a:p>
                      <a:pPr algn="ctr">
                        <a:lnSpc>
                          <a:spcPct val="115000"/>
                        </a:lnSpc>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68582" marR="68582" marT="0" marB="0" anchor="ctr">
                    <a:solidFill>
                      <a:schemeClr val="accent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назначено</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исполнено</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2060"/>
                          </a:solidFill>
                          <a:effectLst/>
                          <a:latin typeface="Times New Roman" pitchFamily="18" charset="0"/>
                          <a:ea typeface="+mn-ea"/>
                          <a:cs typeface="Times New Roman" pitchFamily="18" charset="0"/>
                        </a:rPr>
                        <a:t>процент</a:t>
                      </a:r>
                      <a:r>
                        <a:rPr lang="ru-RU" sz="1100" b="1" baseline="0" dirty="0">
                          <a:solidFill>
                            <a:srgbClr val="002060"/>
                          </a:solidFill>
                          <a:effectLst/>
                          <a:latin typeface="Times New Roman" pitchFamily="18" charset="0"/>
                          <a:ea typeface="+mn-ea"/>
                          <a:cs typeface="Times New Roman" pitchFamily="18" charset="0"/>
                        </a:rPr>
                        <a:t> исполнения</a:t>
                      </a:r>
                      <a:endParaRPr lang="ru-RU" sz="1100" b="1" dirty="0">
                        <a:solidFill>
                          <a:srgbClr val="002060"/>
                        </a:solidFill>
                        <a:effectLst/>
                        <a:latin typeface="Times New Roman" pitchFamily="18" charset="0"/>
                        <a:ea typeface="Calibri"/>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8923">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Социальная политика</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10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159 950,4</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157 436,3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118 105,6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115 282,2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8923">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Пенсионное обеспечение</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10</a:t>
                      </a:r>
                      <a:r>
                        <a:rPr lang="ru-RU" sz="1200" baseline="0" dirty="0">
                          <a:solidFill>
                            <a:srgbClr val="002060"/>
                          </a:solidFill>
                          <a:latin typeface="Times New Roman" panose="02020603050405020304" pitchFamily="18" charset="0"/>
                          <a:cs typeface="Times New Roman" panose="02020603050405020304" pitchFamily="18" charset="0"/>
                        </a:rPr>
                        <a:t> </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20 184,1</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21 038,3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20 781,0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20 763,8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16430">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Социальное обеспечение населения</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10 </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03</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55 256,7</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32 270,6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1 333,9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1 333,9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83864">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Охрана семьи и детства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10 </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04</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84 352,5</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104 109,4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95 990,7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93 184,6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25736">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Другие вопросы в области социальной политики</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10 </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157,1</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01972">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Физическая культура и спорт</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11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289 059,6</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314 586,2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421 247,4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413 754,6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83864">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Физическая культура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11 </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275 406,9</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302 704,7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421 247,4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413 754,6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83864">
                <a:tc>
                  <a:txBody>
                    <a:bodyPr/>
                    <a:lstStyle/>
                    <a:p>
                      <a:pPr>
                        <a:lnSpc>
                          <a:spcPct val="115000"/>
                        </a:lnSpc>
                        <a:spcAft>
                          <a:spcPts val="0"/>
                        </a:spcAft>
                      </a:pPr>
                      <a:r>
                        <a:rPr lang="ru-RU" sz="1200" b="0" dirty="0">
                          <a:solidFill>
                            <a:srgbClr val="002060"/>
                          </a:solidFill>
                          <a:effectLst/>
                          <a:latin typeface="Times New Roman" pitchFamily="18" charset="0"/>
                          <a:ea typeface="Calibri"/>
                          <a:cs typeface="Times New Roman" pitchFamily="18" charset="0"/>
                        </a:rPr>
                        <a:t>Массовый спорт</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13 652,7</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11 881,5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58465">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Средства массовой информации</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8 366,1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7 857,7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93,9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80521">
                <a:tc>
                  <a:txBody>
                    <a:bodyPr/>
                    <a:lstStyle/>
                    <a:p>
                      <a:pPr>
                        <a:lnSpc>
                          <a:spcPct val="115000"/>
                        </a:lnSpc>
                        <a:spcAft>
                          <a:spcPts val="0"/>
                        </a:spcAft>
                      </a:pPr>
                      <a:r>
                        <a:rPr lang="ru-RU" sz="1200" b="0" dirty="0">
                          <a:solidFill>
                            <a:srgbClr val="002060"/>
                          </a:solidFill>
                          <a:effectLst/>
                          <a:latin typeface="Times New Roman" panose="02020603050405020304" pitchFamily="18" charset="0"/>
                          <a:ea typeface="Calibri"/>
                          <a:cs typeface="Times New Roman" panose="02020603050405020304" pitchFamily="18" charset="0"/>
                        </a:rPr>
                        <a:t>Телевидение и радиовещание</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0" dirty="0">
                          <a:solidFill>
                            <a:srgbClr val="002060"/>
                          </a:solidFill>
                          <a:latin typeface="Times New Roman" panose="02020603050405020304" pitchFamily="18" charset="0"/>
                          <a:cs typeface="Times New Roman" panose="02020603050405020304" pitchFamily="18" charset="0"/>
                        </a:rPr>
                        <a:t>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0" dirty="0">
                          <a:solidFill>
                            <a:srgbClr val="002060"/>
                          </a:solidFill>
                          <a:latin typeface="Times New Roman" panose="02020603050405020304" pitchFamily="18" charset="0"/>
                          <a:cs typeface="Times New Roman" panose="02020603050405020304" pitchFamily="18" charset="0"/>
                        </a:rPr>
                        <a:t>01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4 455,0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4243,6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95,3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8174428"/>
                  </a:ext>
                </a:extLst>
              </a:tr>
              <a:tr h="279690">
                <a:tc>
                  <a:txBody>
                    <a:bodyPr/>
                    <a:lstStyle/>
                    <a:p>
                      <a:pPr>
                        <a:lnSpc>
                          <a:spcPct val="115000"/>
                        </a:lnSpc>
                        <a:spcAft>
                          <a:spcPts val="0"/>
                        </a:spcAft>
                      </a:pPr>
                      <a:r>
                        <a:rPr lang="ru-RU" sz="1200" b="0" dirty="0">
                          <a:solidFill>
                            <a:srgbClr val="002060"/>
                          </a:solidFill>
                          <a:effectLst/>
                          <a:latin typeface="Times New Roman" panose="02020603050405020304" pitchFamily="18" charset="0"/>
                          <a:ea typeface="Calibri"/>
                          <a:cs typeface="Times New Roman" panose="02020603050405020304" pitchFamily="18" charset="0"/>
                        </a:rPr>
                        <a:t>Периодическая печать и издательства</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0" dirty="0">
                          <a:solidFill>
                            <a:srgbClr val="002060"/>
                          </a:solidFill>
                          <a:latin typeface="Times New Roman" panose="02020603050405020304" pitchFamily="18" charset="0"/>
                          <a:cs typeface="Times New Roman" panose="02020603050405020304" pitchFamily="18" charset="0"/>
                        </a:rPr>
                        <a:t>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0" dirty="0">
                          <a:solidFill>
                            <a:srgbClr val="002060"/>
                          </a:solidFill>
                          <a:latin typeface="Times New Roman" panose="02020603050405020304" pitchFamily="18" charset="0"/>
                          <a:cs typeface="Times New Roman" panose="02020603050405020304" pitchFamily="18" charset="0"/>
                        </a:rPr>
                        <a:t>02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1 911,1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1 614,1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8019896"/>
                  </a:ext>
                </a:extLst>
              </a:tr>
              <a:tr h="431137">
                <a:tc>
                  <a:txBody>
                    <a:bodyPr/>
                    <a:lstStyle/>
                    <a:p>
                      <a:pPr>
                        <a:lnSpc>
                          <a:spcPct val="115000"/>
                        </a:lnSpc>
                        <a:spcAft>
                          <a:spcPts val="0"/>
                        </a:spcAft>
                      </a:pPr>
                      <a:r>
                        <a:rPr lang="ru-RU" sz="1200" b="0" dirty="0">
                          <a:solidFill>
                            <a:srgbClr val="002060"/>
                          </a:solidFill>
                          <a:effectLst/>
                          <a:latin typeface="Times New Roman" panose="02020603050405020304" pitchFamily="18" charset="0"/>
                          <a:ea typeface="Calibri"/>
                          <a:cs typeface="Times New Roman" panose="02020603050405020304" pitchFamily="18" charset="0"/>
                        </a:rPr>
                        <a:t>Другие вопросы в области средств массовой информации</a:t>
                      </a: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0" dirty="0">
                          <a:solidFill>
                            <a:srgbClr val="002060"/>
                          </a:solidFill>
                          <a:latin typeface="Times New Roman" panose="02020603050405020304" pitchFamily="18" charset="0"/>
                          <a:cs typeface="Times New Roman" panose="02020603050405020304" pitchFamily="18" charset="0"/>
                        </a:rPr>
                        <a:t>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0" dirty="0">
                          <a:solidFill>
                            <a:srgbClr val="002060"/>
                          </a:solidFill>
                          <a:latin typeface="Times New Roman" panose="02020603050405020304" pitchFamily="18" charset="0"/>
                          <a:cs typeface="Times New Roman" panose="02020603050405020304" pitchFamily="18" charset="0"/>
                        </a:rPr>
                        <a:t>04</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0,0</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2 000,0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2 000,0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33298884"/>
                  </a:ext>
                </a:extLst>
              </a:tr>
              <a:tr h="431137">
                <a:tc>
                  <a:txBody>
                    <a:bodyPr/>
                    <a:lstStyle/>
                    <a:p>
                      <a:pP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solidFill>
                            <a:srgbClr val="002060"/>
                          </a:solidFill>
                          <a:latin typeface="Times New Roman" panose="02020603050405020304" pitchFamily="18" charset="0"/>
                          <a:cs typeface="Times New Roman" panose="02020603050405020304" pitchFamily="18" charset="0"/>
                        </a:rPr>
                        <a:t>13</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25 172,8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1 420,1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4 289,7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819,5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19,1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75700746"/>
                  </a:ext>
                </a:extLst>
              </a:tr>
              <a:tr h="420654">
                <a:tc>
                  <a:txBody>
                    <a:bodyPr/>
                    <a:lstStyle/>
                    <a:p>
                      <a:pPr>
                        <a:lnSpc>
                          <a:spcPct val="115000"/>
                        </a:lnSpc>
                        <a:spcAft>
                          <a:spcPts val="0"/>
                        </a:spcAft>
                      </a:pPr>
                      <a:r>
                        <a:rPr lang="ru-RU" sz="1200" b="0" dirty="0">
                          <a:solidFill>
                            <a:srgbClr val="002060"/>
                          </a:solidFill>
                          <a:effectLst/>
                          <a:latin typeface="Times New Roman" pitchFamily="18" charset="0"/>
                          <a:cs typeface="Times New Roman" pitchFamily="18" charset="0"/>
                        </a:rPr>
                        <a:t>Обслуживание государственного внутреннего и   муниципального долга</a:t>
                      </a:r>
                      <a:endParaRPr lang="ru-RU" sz="1200" b="0"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13 </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dirty="0">
                          <a:solidFill>
                            <a:srgbClr val="002060"/>
                          </a:solidFill>
                          <a:latin typeface="Times New Roman" panose="02020603050405020304" pitchFamily="18" charset="0"/>
                          <a:cs typeface="Times New Roman" panose="02020603050405020304" pitchFamily="18" charset="0"/>
                        </a:rPr>
                        <a:t>01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25 172,8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1 420,1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4 289,7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819,5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0" i="0" u="none" strike="noStrike" dirty="0">
                          <a:solidFill>
                            <a:srgbClr val="002060"/>
                          </a:solidFill>
                          <a:effectLst/>
                          <a:latin typeface="Times New Roman" panose="02020603050405020304" pitchFamily="18" charset="0"/>
                        </a:rPr>
                        <a:t>19,1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38457">
                <a:tc>
                  <a:txBody>
                    <a:bodyPr/>
                    <a:lstStyle/>
                    <a:p>
                      <a:pPr>
                        <a:lnSpc>
                          <a:spcPct val="115000"/>
                        </a:lnSpc>
                        <a:spcAft>
                          <a:spcPts val="0"/>
                        </a:spcAft>
                      </a:pPr>
                      <a:r>
                        <a:rPr lang="ru-RU" sz="1300" b="1" dirty="0">
                          <a:solidFill>
                            <a:srgbClr val="002060"/>
                          </a:solidFill>
                          <a:effectLst/>
                          <a:latin typeface="Times New Roman" pitchFamily="18" charset="0"/>
                          <a:cs typeface="Times New Roman" pitchFamily="18" charset="0"/>
                        </a:rPr>
                        <a:t>ВСЕГО</a:t>
                      </a:r>
                      <a:endParaRPr lang="ru-RU" sz="1300" b="1" dirty="0">
                        <a:solidFill>
                          <a:srgbClr val="002060"/>
                        </a:solidFill>
                        <a:effectLst/>
                        <a:latin typeface="Times New Roman" pitchFamily="18" charset="0"/>
                        <a:ea typeface="Calibri"/>
                        <a:cs typeface="Times New Roman" pitchFamily="18"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300" b="1"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300" b="1" dirty="0">
                        <a:solidFill>
                          <a:srgbClr val="002060"/>
                        </a:solidFill>
                        <a:latin typeface="Times New Roman" panose="02020603050405020304" pitchFamily="18" charset="0"/>
                        <a:cs typeface="Times New Roman" panose="02020603050405020304" pitchFamily="18" charset="0"/>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1" i="0" u="none" strike="noStrike" dirty="0">
                          <a:solidFill>
                            <a:srgbClr val="002060"/>
                          </a:solidFill>
                          <a:effectLst/>
                          <a:latin typeface="Times New Roman" panose="02020603050405020304" pitchFamily="18" charset="0"/>
                          <a:cs typeface="Times New Roman" panose="02020603050405020304" pitchFamily="18" charset="0"/>
                        </a:rPr>
                        <a:t>6 334 827,8</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7 500 208,5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8 405 615,9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rPr>
                        <a:t>8 177 685,2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97,3</a:t>
                      </a: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pic>
        <p:nvPicPr>
          <p:cNvPr id="79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570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a:xfrm>
            <a:off x="612774" y="205581"/>
            <a:ext cx="8740775" cy="903287"/>
          </a:xfrm>
        </p:spPr>
        <p:txBody>
          <a:bodyPr>
            <a:normAutofit/>
          </a:bodyPr>
          <a:lstStyle/>
          <a:p>
            <a:pPr algn="ctr" eaLnBrk="1" fontAlgn="auto" hangingPunct="1">
              <a:spcAft>
                <a:spcPts val="0"/>
              </a:spcAft>
              <a:buClr>
                <a:schemeClr val="accent6">
                  <a:lumMod val="75000"/>
                </a:schemeClr>
              </a:buClr>
              <a:buFont typeface="Georgia" pitchFamily="18" charset="0"/>
              <a:buNone/>
              <a:defRPr/>
            </a:pPr>
            <a:r>
              <a:rPr lang="ru-RU" altLang="ru-RU" sz="2000" dirty="0">
                <a:solidFill>
                  <a:srgbClr val="002060"/>
                </a:solidFill>
                <a:effectLst/>
                <a:latin typeface="Times New Roman" pitchFamily="18" charset="0"/>
                <a:cs typeface="Times New Roman" pitchFamily="18" charset="0"/>
              </a:rPr>
              <a:t>Исполнение бюджета городского округа Чехов по ведомственной структуре расходов за 2023 год</a:t>
            </a:r>
            <a:r>
              <a:rPr lang="ru-RU" altLang="ru-RU" sz="2200" dirty="0">
                <a:solidFill>
                  <a:srgbClr val="002060"/>
                </a:solidFill>
                <a:latin typeface="Times New Roman" pitchFamily="18" charset="0"/>
                <a:cs typeface="Times New Roman" pitchFamily="18" charset="0"/>
              </a:rPr>
              <a:t/>
            </a:r>
            <a:br>
              <a:rPr lang="ru-RU" altLang="ru-RU" sz="2200" dirty="0">
                <a:solidFill>
                  <a:srgbClr val="002060"/>
                </a:solidFill>
                <a:latin typeface="Times New Roman" pitchFamily="18" charset="0"/>
                <a:cs typeface="Times New Roman" pitchFamily="18" charset="0"/>
              </a:rPr>
            </a:br>
            <a:endParaRPr lang="ru-RU" altLang="ru-RU" sz="1300" dirty="0">
              <a:solidFill>
                <a:srgbClr val="002060"/>
              </a:solidFill>
              <a:latin typeface="Times New Roman" pitchFamily="18" charset="0"/>
              <a:cs typeface="Times New Roman" pitchFamily="18" charset="0"/>
            </a:endParaRPr>
          </a:p>
        </p:txBody>
      </p:sp>
      <p:graphicFrame>
        <p:nvGraphicFramePr>
          <p:cNvPr id="7" name="Group 3"/>
          <p:cNvGraphicFramePr>
            <a:graphicFrameLocks/>
          </p:cNvGraphicFramePr>
          <p:nvPr>
            <p:extLst>
              <p:ext uri="{D42A27DB-BD31-4B8C-83A1-F6EECF244321}">
                <p14:modId xmlns:p14="http://schemas.microsoft.com/office/powerpoint/2010/main" val="1320203563"/>
              </p:ext>
            </p:extLst>
          </p:nvPr>
        </p:nvGraphicFramePr>
        <p:xfrm>
          <a:off x="561975" y="1228165"/>
          <a:ext cx="8953500" cy="5152477"/>
        </p:xfrm>
        <a:graphic>
          <a:graphicData uri="http://schemas.openxmlformats.org/drawingml/2006/table">
            <a:tbl>
              <a:tblPr/>
              <a:tblGrid>
                <a:gridCol w="523875">
                  <a:extLst>
                    <a:ext uri="{9D8B030D-6E8A-4147-A177-3AD203B41FA5}">
                      <a16:colId xmlns:a16="http://schemas.microsoft.com/office/drawing/2014/main" xmlns="" val="20000"/>
                    </a:ext>
                  </a:extLst>
                </a:gridCol>
                <a:gridCol w="3714750">
                  <a:extLst>
                    <a:ext uri="{9D8B030D-6E8A-4147-A177-3AD203B41FA5}">
                      <a16:colId xmlns:a16="http://schemas.microsoft.com/office/drawing/2014/main" xmlns="" val="20001"/>
                    </a:ext>
                  </a:extLst>
                </a:gridCol>
                <a:gridCol w="1019175">
                  <a:extLst>
                    <a:ext uri="{9D8B030D-6E8A-4147-A177-3AD203B41FA5}">
                      <a16:colId xmlns:a16="http://schemas.microsoft.com/office/drawing/2014/main" xmlns="" val="20002"/>
                    </a:ext>
                  </a:extLst>
                </a:gridCol>
                <a:gridCol w="981075">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42975">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328042">
                <a:tc rowSpan="2">
                  <a:txBody>
                    <a:bodyPr/>
                    <a:lstStyle/>
                    <a:p>
                      <a:pPr algn="ctr" fontAlgn="ctr"/>
                      <a:r>
                        <a:rPr lang="ru-RU" sz="1200" b="1" i="0" u="none" strike="noStrike" dirty="0">
                          <a:solidFill>
                            <a:srgbClr val="002060"/>
                          </a:solidFill>
                          <a:effectLst/>
                          <a:latin typeface="Times New Roman" panose="02020603050405020304" pitchFamily="18" charset="0"/>
                          <a:cs typeface="Times New Roman" panose="02020603050405020304" pitchFamily="18" charset="0"/>
                        </a:rPr>
                        <a:t>Код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2060"/>
                          </a:solidFill>
                          <a:effectLst/>
                          <a:latin typeface="Times New Roman" pitchFamily="18" charset="0"/>
                          <a:cs typeface="Times New Roman" pitchFamily="18" charset="0"/>
                        </a:rPr>
                        <a:t>Наименование главного распорядителя                              средств бюджета</a:t>
                      </a:r>
                    </a:p>
                  </a:txBody>
                  <a:tcPr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 </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2021 год</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Отчет </a:t>
                      </a:r>
                    </a:p>
                    <a:p>
                      <a:pPr algn="ctr">
                        <a:lnSpc>
                          <a:spcPct val="115000"/>
                        </a:lnSpc>
                        <a:spcAft>
                          <a:spcPts val="0"/>
                        </a:spcAft>
                      </a:pPr>
                      <a:r>
                        <a:rPr lang="ru-RU" sz="1200" b="1" dirty="0">
                          <a:solidFill>
                            <a:srgbClr val="002060"/>
                          </a:solidFill>
                          <a:effectLst/>
                          <a:latin typeface="Times New Roman" pitchFamily="18" charset="0"/>
                          <a:ea typeface="Calibri"/>
                          <a:cs typeface="Times New Roman" pitchFamily="18" charset="0"/>
                        </a:rPr>
                        <a:t>2022 год</a:t>
                      </a:r>
                    </a:p>
                    <a:p>
                      <a:pPr algn="ctr">
                        <a:lnSpc>
                          <a:spcPct val="115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2060"/>
                          </a:solidFill>
                          <a:effectLst/>
                          <a:latin typeface="Times New Roman" pitchFamily="18" charset="0"/>
                          <a:cs typeface="Times New Roman" pitchFamily="18" charset="0"/>
                        </a:rPr>
                        <a:t>2023 год</a:t>
                      </a:r>
                    </a:p>
                  </a:txBody>
                  <a:tcPr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sz="1200" b="1" i="0" u="none" strike="noStrike" cap="none" normalizeH="0" baseline="0" dirty="0">
                        <a:ln>
                          <a:noFill/>
                        </a:ln>
                        <a:solidFill>
                          <a:schemeClr val="tx1"/>
                        </a:solidFill>
                        <a:effectLst/>
                        <a:latin typeface="Times New Roman" pitchFamily="18" charset="0"/>
                        <a:cs typeface="Times New Roman" pitchFamily="18" charset="0"/>
                      </a:endParaRPr>
                    </a:p>
                  </a:txBody>
                  <a:tcPr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8117">
                <a:tc vMerge="1">
                  <a:txBody>
                    <a:bodyPr/>
                    <a:lstStyle/>
                    <a:p>
                      <a:endParaRPr lang="ru-RU"/>
                    </a:p>
                  </a:txBody>
                  <a:tcPr/>
                </a:tc>
                <a:tc vMerge="1">
                  <a:txBody>
                    <a:bodyPr/>
                    <a:lstStyle/>
                    <a:p>
                      <a:pPr algn="l" fontAlgn="b"/>
                      <a:endParaRPr lang="ru-RU" sz="1200" b="0" i="0" u="none" strike="noStrike" dirty="0">
                        <a:effectLst/>
                        <a:latin typeface="Times New Roman" pitchFamily="18" charset="0"/>
                        <a:cs typeface="Times New Roman" pitchFamily="18" charset="0"/>
                      </a:endParaRP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pPr algn="ctr" fontAlgn="b"/>
                      <a:endParaRPr lang="ru-RU" sz="12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1" i="0" u="none" strike="noStrike" cap="none" normalizeH="0" baseline="0" dirty="0">
                          <a:ln>
                            <a:noFill/>
                          </a:ln>
                          <a:solidFill>
                            <a:srgbClr val="002060"/>
                          </a:solidFill>
                          <a:effectLst/>
                          <a:latin typeface="Times New Roman" pitchFamily="18" charset="0"/>
                          <a:cs typeface="Times New Roman" pitchFamily="18" charset="0"/>
                        </a:rPr>
                        <a:t>назначено</a:t>
                      </a:r>
                    </a:p>
                    <a:p>
                      <a:pPr algn="ctr" fontAlgn="b"/>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1" i="0" u="none" strike="noStrike" cap="none" normalizeH="0" baseline="0" dirty="0">
                          <a:ln>
                            <a:noFill/>
                          </a:ln>
                          <a:solidFill>
                            <a:srgbClr val="002060"/>
                          </a:solidFill>
                          <a:effectLst/>
                          <a:latin typeface="Times New Roman" pitchFamily="18" charset="0"/>
                          <a:cs typeface="Times New Roman" pitchFamily="18" charset="0"/>
                        </a:rPr>
                        <a:t>исполнено</a:t>
                      </a:r>
                    </a:p>
                    <a:p>
                      <a:pPr algn="ctr" fontAlgn="b"/>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процент исполнения</a:t>
                      </a:r>
                      <a:endParaRPr kumimoji="0" lang="ru-RU" sz="1200" b="1" i="0" u="none" strike="noStrike" kern="1200" cap="none" spc="0" normalizeH="0" baseline="0" noProof="0" dirty="0">
                        <a:ln>
                          <a:noFill/>
                        </a:ln>
                        <a:solidFill>
                          <a:srgbClr val="002060"/>
                        </a:solidFill>
                        <a:effectLst/>
                        <a:uLnTx/>
                        <a:uFillTx/>
                        <a:latin typeface="Times New Roman" pitchFamily="18" charset="0"/>
                        <a:ea typeface="Calibri"/>
                        <a:cs typeface="Times New Roman"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778">
                <a:tc>
                  <a:txBody>
                    <a:bodyPr/>
                    <a:lstStyle/>
                    <a:p>
                      <a:pPr algn="ctr" fontAlgn="b"/>
                      <a:r>
                        <a:rPr lang="ru-RU" sz="1300" b="0" i="0" u="none" strike="noStrike" dirty="0">
                          <a:solidFill>
                            <a:srgbClr val="002060"/>
                          </a:solidFill>
                          <a:effectLst/>
                          <a:latin typeface="Times New Roman" pitchFamily="18" charset="0"/>
                          <a:cs typeface="Times New Roman" pitchFamily="18" charset="0"/>
                        </a:rPr>
                        <a:t>001</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Администрация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1 069 425,1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1 241 822,8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1 300 859,4</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1 274 294,7</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98,0</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3358">
                <a:tc>
                  <a:txBody>
                    <a:bodyPr/>
                    <a:lstStyle/>
                    <a:p>
                      <a:pPr algn="ctr" fontAlgn="b"/>
                      <a:r>
                        <a:rPr lang="ru-RU" sz="1300" b="0" i="0" u="none" strike="noStrike" dirty="0">
                          <a:solidFill>
                            <a:srgbClr val="002060"/>
                          </a:solidFill>
                          <a:effectLst/>
                          <a:latin typeface="Times New Roman" pitchFamily="18" charset="0"/>
                          <a:cs typeface="Times New Roman" pitchFamily="18" charset="0"/>
                        </a:rPr>
                        <a:t>003</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Управление финансов 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140 347,5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153 510,1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131 604,8</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130 212,3</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98,9</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8479">
                <a:tc>
                  <a:txBody>
                    <a:bodyPr/>
                    <a:lstStyle/>
                    <a:p>
                      <a:pPr algn="ctr" fontAlgn="b"/>
                      <a:r>
                        <a:rPr lang="ru-RU" sz="1300" b="0" i="0" u="none" strike="noStrike" dirty="0">
                          <a:solidFill>
                            <a:srgbClr val="002060"/>
                          </a:solidFill>
                          <a:effectLst/>
                          <a:latin typeface="Times New Roman" pitchFamily="18" charset="0"/>
                          <a:cs typeface="Times New Roman" pitchFamily="18" charset="0"/>
                        </a:rPr>
                        <a:t>004</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Управление жилищно-коммунального хозяйства 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334 642,0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534 954,5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424 495,4</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340 542,5</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80,2</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5796">
                <a:tc>
                  <a:txBody>
                    <a:bodyPr/>
                    <a:lstStyle/>
                    <a:p>
                      <a:pPr algn="ctr" fontAlgn="b"/>
                      <a:r>
                        <a:rPr lang="ru-RU" sz="1300" b="0" i="0" u="none" strike="noStrike" dirty="0">
                          <a:solidFill>
                            <a:srgbClr val="002060"/>
                          </a:solidFill>
                          <a:effectLst/>
                          <a:latin typeface="Times New Roman" pitchFamily="18" charset="0"/>
                          <a:cs typeface="Times New Roman" pitchFamily="18" charset="0"/>
                        </a:rPr>
                        <a:t>005</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Управление образования 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2 564 209,5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2 869 190,3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2 997 741,7</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2 930 034,8</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97,7</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8489">
                <a:tc>
                  <a:txBody>
                    <a:bodyPr/>
                    <a:lstStyle/>
                    <a:p>
                      <a:pPr algn="ctr" fontAlgn="b"/>
                      <a:r>
                        <a:rPr lang="ru-RU" sz="1300" b="0" i="0" u="none" strike="noStrike" dirty="0">
                          <a:solidFill>
                            <a:srgbClr val="002060"/>
                          </a:solidFill>
                          <a:effectLst/>
                          <a:latin typeface="Times New Roman" pitchFamily="18" charset="0"/>
                          <a:cs typeface="Times New Roman" pitchFamily="18" charset="0"/>
                        </a:rPr>
                        <a:t>006</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Управление развитием отраслей социальной сферы 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613 187,0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580 632,7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756 948,0</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752 080,8</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99,4</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05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0" i="0" u="none" strike="noStrike" dirty="0">
                          <a:solidFill>
                            <a:srgbClr val="002060"/>
                          </a:solidFill>
                          <a:effectLst/>
                          <a:latin typeface="Times New Roman" pitchFamily="18" charset="0"/>
                          <a:cs typeface="Times New Roman" pitchFamily="18" charset="0"/>
                        </a:rPr>
                        <a:t>008</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300" b="0" i="0" u="none" strike="noStrike" dirty="0">
                          <a:solidFill>
                            <a:srgbClr val="002060"/>
                          </a:solidFill>
                          <a:effectLst/>
                          <a:latin typeface="Times New Roman" pitchFamily="18" charset="0"/>
                          <a:cs typeface="Times New Roman" pitchFamily="18" charset="0"/>
                        </a:rPr>
                        <a:t>Контрольно-счетная палата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11 943,6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14 442,7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17 407,4</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17 372,4</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99,8</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13127">
                <a:tc>
                  <a:txBody>
                    <a:bodyPr/>
                    <a:lstStyle/>
                    <a:p>
                      <a:pPr algn="ctr" fontAlgn="b"/>
                      <a:r>
                        <a:rPr lang="ru-RU" sz="1300" b="0" i="0" u="none" strike="noStrike" dirty="0">
                          <a:solidFill>
                            <a:srgbClr val="002060"/>
                          </a:solidFill>
                          <a:effectLst/>
                          <a:latin typeface="Times New Roman" pitchFamily="18" charset="0"/>
                          <a:cs typeface="Times New Roman" pitchFamily="18" charset="0"/>
                        </a:rPr>
                        <a:t>010</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Управление земельно-имущественного комплекса 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88 383,1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70 878,0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86 616,6</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84 446,6</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97,5</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62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0" i="0" u="none" strike="noStrike" dirty="0">
                          <a:solidFill>
                            <a:srgbClr val="002060"/>
                          </a:solidFill>
                          <a:effectLst/>
                          <a:latin typeface="Times New Roman" pitchFamily="18" charset="0"/>
                          <a:cs typeface="Times New Roman" pitchFamily="18" charset="0"/>
                        </a:rPr>
                        <a:t>011</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300" b="0" i="0" u="none" strike="noStrike" dirty="0">
                          <a:solidFill>
                            <a:srgbClr val="002060"/>
                          </a:solidFill>
                          <a:effectLst/>
                          <a:latin typeface="Times New Roman" pitchFamily="18" charset="0"/>
                          <a:cs typeface="Times New Roman" pitchFamily="18" charset="0"/>
                        </a:rPr>
                        <a:t>Управление благоустройства</a:t>
                      </a:r>
                      <a:r>
                        <a:rPr lang="ru-RU" sz="1300" b="0" i="0" u="none" strike="noStrike" baseline="0" dirty="0">
                          <a:solidFill>
                            <a:srgbClr val="002060"/>
                          </a:solidFill>
                          <a:effectLst/>
                          <a:latin typeface="Times New Roman" pitchFamily="18" charset="0"/>
                          <a:cs typeface="Times New Roman" pitchFamily="18" charset="0"/>
                        </a:rPr>
                        <a:t> </a:t>
                      </a:r>
                      <a:r>
                        <a:rPr lang="ru-RU" sz="1300" b="0" i="0" u="none" strike="noStrike" dirty="0">
                          <a:solidFill>
                            <a:srgbClr val="002060"/>
                          </a:solidFill>
                          <a:effectLst/>
                          <a:latin typeface="Times New Roman" pitchFamily="18" charset="0"/>
                          <a:cs typeface="Times New Roman" pitchFamily="18" charset="0"/>
                        </a:rPr>
                        <a:t>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1 010 632,8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1 124 838,5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1 375 052,0</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1 334 271,6</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97,0</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162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0" i="0" u="none" strike="noStrike" dirty="0">
                          <a:solidFill>
                            <a:srgbClr val="002060"/>
                          </a:solidFill>
                          <a:effectLst/>
                          <a:latin typeface="Times New Roman" pitchFamily="18" charset="0"/>
                          <a:cs typeface="Times New Roman" pitchFamily="18" charset="0"/>
                        </a:rPr>
                        <a:t>012</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300" b="0" i="0" u="none" strike="noStrike" dirty="0">
                          <a:solidFill>
                            <a:srgbClr val="002060"/>
                          </a:solidFill>
                          <a:effectLst/>
                          <a:latin typeface="Times New Roman" pitchFamily="18" charset="0"/>
                          <a:cs typeface="Times New Roman" pitchFamily="18" charset="0"/>
                        </a:rPr>
                        <a:t>Управление</a:t>
                      </a:r>
                      <a:r>
                        <a:rPr lang="ru-RU" sz="1300" b="0" i="0" u="none" strike="noStrike" baseline="0" dirty="0">
                          <a:solidFill>
                            <a:srgbClr val="002060"/>
                          </a:solidFill>
                          <a:effectLst/>
                          <a:latin typeface="Times New Roman" pitchFamily="18" charset="0"/>
                          <a:cs typeface="Times New Roman" pitchFamily="18" charset="0"/>
                        </a:rPr>
                        <a:t> капитального строительства и ремонта </a:t>
                      </a:r>
                      <a:r>
                        <a:rPr lang="ru-RU" sz="1300" b="0" i="0" u="none" strike="noStrike" dirty="0">
                          <a:solidFill>
                            <a:srgbClr val="002060"/>
                          </a:solidFill>
                          <a:effectLst/>
                          <a:latin typeface="Times New Roman" pitchFamily="18" charset="0"/>
                          <a:cs typeface="Times New Roman" pitchFamily="18" charset="0"/>
                        </a:rPr>
                        <a:t>Администрации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489 853,0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896 961,0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1 302 536,5</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1 302 361,0</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16101">
                <a:tc>
                  <a:txBody>
                    <a:bodyPr/>
                    <a:lstStyle/>
                    <a:p>
                      <a:pPr algn="ctr" fontAlgn="b"/>
                      <a:r>
                        <a:rPr lang="ru-RU" sz="1300" b="0" i="0" u="none" strike="noStrike" dirty="0">
                          <a:solidFill>
                            <a:srgbClr val="002060"/>
                          </a:solidFill>
                          <a:effectLst/>
                          <a:latin typeface="Times New Roman" pitchFamily="18" charset="0"/>
                          <a:cs typeface="Times New Roman" pitchFamily="18" charset="0"/>
                        </a:rPr>
                        <a:t>702</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0" i="0" u="none" strike="noStrike" dirty="0">
                          <a:solidFill>
                            <a:srgbClr val="002060"/>
                          </a:solidFill>
                          <a:effectLst/>
                          <a:latin typeface="Times New Roman" pitchFamily="18" charset="0"/>
                          <a:cs typeface="Times New Roman" pitchFamily="18" charset="0"/>
                        </a:rPr>
                        <a:t>Совет депутатов городского округа Чехов</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12 204,2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a:solidFill>
                            <a:srgbClr val="002060"/>
                          </a:solidFill>
                          <a:effectLst/>
                          <a:latin typeface="Times New Roman" panose="02020603050405020304" pitchFamily="18" charset="0"/>
                          <a:cs typeface="Times New Roman" panose="02020603050405020304" pitchFamily="18" charset="0"/>
                        </a:rPr>
                        <a:t>11 978,1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12 354,1</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12 068,7</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0" i="0" u="none" strike="noStrike" dirty="0" smtClean="0">
                          <a:solidFill>
                            <a:srgbClr val="002060"/>
                          </a:solidFill>
                          <a:effectLst/>
                          <a:latin typeface="Times New Roman" panose="02020603050405020304" pitchFamily="18" charset="0"/>
                          <a:cs typeface="Times New Roman" panose="02020603050405020304" pitchFamily="18" charset="0"/>
                        </a:rPr>
                        <a:t>97,7</a:t>
                      </a:r>
                      <a:endParaRPr lang="ru-RU" sz="13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17857">
                <a:tc>
                  <a:txBody>
                    <a:bodyPr/>
                    <a:lstStyle/>
                    <a:p>
                      <a:pPr algn="l" fontAlgn="b"/>
                      <a:endParaRPr lang="ru-RU" sz="1300" b="1" i="0" u="none" strike="noStrike" dirty="0">
                        <a:solidFill>
                          <a:srgbClr val="002060"/>
                        </a:solidFill>
                        <a:effectLst/>
                        <a:latin typeface="Times New Roman" pitchFamily="18" charset="0"/>
                        <a:cs typeface="Times New Roman" pitchFamily="18" charset="0"/>
                      </a:endParaRP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300" b="1" i="0" u="none" strike="noStrike" dirty="0">
                          <a:solidFill>
                            <a:srgbClr val="002060"/>
                          </a:solidFill>
                          <a:effectLst/>
                          <a:latin typeface="Times New Roman" pitchFamily="18" charset="0"/>
                          <a:cs typeface="Times New Roman" pitchFamily="18" charset="0"/>
                        </a:rPr>
                        <a:t>ВСЕГО</a:t>
                      </a:r>
                    </a:p>
                  </a:txBody>
                  <a:tcPr marL="9525" marR="9525" marT="95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1" i="0" u="none" strike="noStrike" dirty="0">
                          <a:solidFill>
                            <a:srgbClr val="002060"/>
                          </a:solidFill>
                          <a:effectLst/>
                          <a:latin typeface="Times New Roman" panose="02020603050405020304" pitchFamily="18" charset="0"/>
                          <a:cs typeface="Times New Roman" panose="02020603050405020304" pitchFamily="18" charset="0"/>
                        </a:rPr>
                        <a:t>6 334 827,8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1" i="0" u="none" strike="noStrike" dirty="0">
                          <a:solidFill>
                            <a:srgbClr val="002060"/>
                          </a:solidFill>
                          <a:effectLst/>
                          <a:latin typeface="Times New Roman" panose="02020603050405020304" pitchFamily="18" charset="0"/>
                          <a:cs typeface="Times New Roman" panose="02020603050405020304" pitchFamily="18" charset="0"/>
                        </a:rPr>
                        <a:t>7 500 208,5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1" i="0" u="none" strike="noStrike" dirty="0" smtClean="0">
                          <a:solidFill>
                            <a:srgbClr val="002060"/>
                          </a:solidFill>
                          <a:effectLst/>
                          <a:latin typeface="Times New Roman" panose="02020603050405020304" pitchFamily="18" charset="0"/>
                          <a:cs typeface="Times New Roman" panose="02020603050405020304" pitchFamily="18" charset="0"/>
                        </a:rPr>
                        <a:t>8 405 615,9</a:t>
                      </a:r>
                      <a:endParaRPr lang="ru-RU" sz="13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1" i="0" u="none" strike="noStrike" dirty="0" smtClean="0">
                          <a:solidFill>
                            <a:srgbClr val="002060"/>
                          </a:solidFill>
                          <a:effectLst/>
                          <a:latin typeface="Times New Roman" panose="02020603050405020304" pitchFamily="18" charset="0"/>
                          <a:cs typeface="Times New Roman" panose="02020603050405020304" pitchFamily="18" charset="0"/>
                        </a:rPr>
                        <a:t>8 177 685,2</a:t>
                      </a:r>
                      <a:endParaRPr lang="ru-RU" sz="13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300" b="1" i="0" u="none" strike="noStrike" dirty="0" smtClean="0">
                          <a:solidFill>
                            <a:srgbClr val="002060"/>
                          </a:solidFill>
                          <a:effectLst/>
                          <a:latin typeface="Times New Roman" panose="02020603050405020304" pitchFamily="18" charset="0"/>
                          <a:cs typeface="Times New Roman" panose="02020603050405020304" pitchFamily="18" charset="0"/>
                        </a:rPr>
                        <a:t>97,3</a:t>
                      </a:r>
                      <a:endParaRPr lang="ru-RU" sz="13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pic>
        <p:nvPicPr>
          <p:cNvPr id="810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96275" y="942975"/>
            <a:ext cx="1057275" cy="276225"/>
          </a:xfrm>
          <a:prstGeom prst="rect">
            <a:avLst/>
          </a:prstGeom>
        </p:spPr>
        <p:txBody>
          <a:bodyPr wrap="none">
            <a:spAutoFit/>
          </a:bodyPr>
          <a:lstStyle/>
          <a:p>
            <a:pPr eaLnBrk="1" fontAlgn="auto" hangingPunct="1">
              <a:spcBef>
                <a:spcPts val="0"/>
              </a:spcBef>
              <a:spcAft>
                <a:spcPts val="0"/>
              </a:spcAft>
              <a:defRPr/>
            </a:pPr>
            <a:r>
              <a:rPr lang="ru-RU" altLang="ru-RU" sz="1000" kern="0" dirty="0">
                <a:solidFill>
                  <a:prstClr val="black"/>
                </a:solidFill>
                <a:cs typeface="Times New Roman" pitchFamily="18" charset="0"/>
              </a:rPr>
              <a:t>(</a:t>
            </a:r>
            <a:r>
              <a:rPr lang="ru-RU" altLang="ru-RU" sz="1200" kern="0" dirty="0">
                <a:solidFill>
                  <a:prstClr val="black"/>
                </a:solidFill>
                <a:cs typeface="Times New Roman" pitchFamily="18" charset="0"/>
              </a:rPr>
              <a:t>тыс. рублей)</a:t>
            </a:r>
            <a:endParaRPr lang="ru-RU" sz="1800" kern="0" dirty="0">
              <a:solidFill>
                <a:sysClr val="windowText" lastClr="000000"/>
              </a:solidFill>
            </a:endParaRPr>
          </a:p>
        </p:txBody>
      </p:sp>
    </p:spTree>
    <p:extLst>
      <p:ext uri="{BB962C8B-B14F-4D97-AF65-F5344CB8AC3E}">
        <p14:creationId xmlns:p14="http://schemas.microsoft.com/office/powerpoint/2010/main" val="2774562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Прямоугольник 1"/>
          <p:cNvSpPr>
            <a:spLocks noChangeArrowheads="1"/>
          </p:cNvSpPr>
          <p:nvPr/>
        </p:nvSpPr>
        <p:spPr bwMode="auto">
          <a:xfrm>
            <a:off x="1978025" y="195263"/>
            <a:ext cx="6027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ru-RU" altLang="ru-RU" sz="2000" b="1" dirty="0">
                <a:solidFill>
                  <a:srgbClr val="002060"/>
                </a:solidFill>
              </a:rPr>
              <a:t>Участие в государственных программах Московской области в 2023 году</a:t>
            </a:r>
          </a:p>
        </p:txBody>
      </p:sp>
      <p:sp>
        <p:nvSpPr>
          <p:cNvPr id="3" name="Прямоугольник 2"/>
          <p:cNvSpPr/>
          <p:nvPr/>
        </p:nvSpPr>
        <p:spPr>
          <a:xfrm>
            <a:off x="8342313" y="926073"/>
            <a:ext cx="1154112" cy="523875"/>
          </a:xfrm>
          <a:prstGeom prst="rect">
            <a:avLst/>
          </a:prstGeom>
        </p:spPr>
        <p:txBody>
          <a:bodyPr wrap="none">
            <a:spAutoFit/>
          </a:bodyPr>
          <a:lstStyle/>
          <a:p>
            <a:pPr eaLnBrk="1" fontAlgn="auto" hangingPunct="1">
              <a:spcBef>
                <a:spcPts val="0"/>
              </a:spcBef>
              <a:spcAft>
                <a:spcPts val="0"/>
              </a:spcAft>
              <a:defRPr/>
            </a:pPr>
            <a:r>
              <a:rPr lang="ru-RU" sz="2800" b="1" kern="0" dirty="0">
                <a:solidFill>
                  <a:prstClr val="black"/>
                </a:solidFill>
                <a:ea typeface="+mj-ea"/>
                <a:cs typeface="Times New Roman" pitchFamily="18" charset="0"/>
              </a:rPr>
              <a:t> </a:t>
            </a:r>
            <a:r>
              <a:rPr lang="ru-RU" sz="1200" kern="0" dirty="0">
                <a:solidFill>
                  <a:prstClr val="black"/>
                </a:solidFill>
                <a:ea typeface="+mj-ea"/>
                <a:cs typeface="Times New Roman" pitchFamily="18" charset="0"/>
              </a:rPr>
              <a:t>(тыс. рублей)</a:t>
            </a:r>
            <a:endParaRPr lang="ru-RU" sz="1800" kern="0" dirty="0">
              <a:solidFill>
                <a:sysClr val="windowText" lastClr="0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68784727"/>
              </p:ext>
            </p:extLst>
          </p:nvPr>
        </p:nvGraphicFramePr>
        <p:xfrm>
          <a:off x="409575" y="1365437"/>
          <a:ext cx="9086850" cy="5008469"/>
        </p:xfrm>
        <a:graphic>
          <a:graphicData uri="http://schemas.openxmlformats.org/drawingml/2006/table">
            <a:tbl>
              <a:tblPr/>
              <a:tblGrid>
                <a:gridCol w="471488">
                  <a:extLst>
                    <a:ext uri="{9D8B030D-6E8A-4147-A177-3AD203B41FA5}">
                      <a16:colId xmlns:a16="http://schemas.microsoft.com/office/drawing/2014/main" xmlns="" val="20000"/>
                    </a:ext>
                  </a:extLst>
                </a:gridCol>
                <a:gridCol w="5624512">
                  <a:extLst>
                    <a:ext uri="{9D8B030D-6E8A-4147-A177-3AD203B41FA5}">
                      <a16:colId xmlns:a16="http://schemas.microsoft.com/office/drawing/2014/main" xmlns="" val="20001"/>
                    </a:ext>
                  </a:extLst>
                </a:gridCol>
                <a:gridCol w="1019175">
                  <a:extLst>
                    <a:ext uri="{9D8B030D-6E8A-4147-A177-3AD203B41FA5}">
                      <a16:colId xmlns:a16="http://schemas.microsoft.com/office/drawing/2014/main" xmlns="" val="20002"/>
                    </a:ext>
                  </a:extLst>
                </a:gridCol>
                <a:gridCol w="1000125">
                  <a:extLst>
                    <a:ext uri="{9D8B030D-6E8A-4147-A177-3AD203B41FA5}">
                      <a16:colId xmlns:a16="http://schemas.microsoft.com/office/drawing/2014/main" xmlns="" val="20003"/>
                    </a:ext>
                  </a:extLst>
                </a:gridCol>
                <a:gridCol w="971550">
                  <a:extLst>
                    <a:ext uri="{9D8B030D-6E8A-4147-A177-3AD203B41FA5}">
                      <a16:colId xmlns:a16="http://schemas.microsoft.com/office/drawing/2014/main" xmlns="" val="20004"/>
                    </a:ext>
                  </a:extLst>
                </a:gridCol>
              </a:tblGrid>
              <a:tr h="339745">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расходов</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Всего</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 том числе</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ru-RU"/>
                    </a:p>
                  </a:txBody>
                  <a:tcPr/>
                </a:tc>
                <a:extLst>
                  <a:ext uri="{0D108BD9-81ED-4DB2-BD59-A6C34878D82A}">
                    <a16:rowId xmlns:a16="http://schemas.microsoft.com/office/drawing/2014/main" xmlns="" val="10000"/>
                  </a:ext>
                </a:extLst>
              </a:tr>
              <a:tr h="70171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субсидии из бюджета Московской области</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средства бюджета городского округа Чехов</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32069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Государственная программа Московской области «Культура Подмосковья»	</a:t>
                      </a:r>
                    </a:p>
                  </a:txBody>
                  <a:tcPr marL="9525" marR="9525"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797,3</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642,6</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154,7</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151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rPr>
                        <a:t>Государственная поддержка отрасли культуры (модернизация библиотек в части комплектования книжных фондов муниципальных общедоступных библиотек)</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797,3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642,6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154,7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927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Государственная программа Московской области «Образование Подмосковья»</a:t>
                      </a:r>
                      <a:endPar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201 383,7</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165 298,0</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36 085,7</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6200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2.1</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Организация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53 469,5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43 264,3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10 205,2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471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2.2</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a:solidFill>
                            <a:srgbClr val="002060"/>
                          </a:solidFill>
                          <a:effectLst/>
                          <a:latin typeface="Times New Roman" panose="02020603050405020304" pitchFamily="18" charset="0"/>
                          <a:ea typeface="Times New Roman" panose="02020603050405020304" pitchFamily="18" charset="0"/>
                        </a:rPr>
                        <a:t>Организация бесплатного горячего питания обучающихся, получающих начальное общее образование в  муниципальных образовательных организациях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88 261,7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79 435,5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8 826,2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7513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2.3</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a:solidFill>
                            <a:srgbClr val="002060"/>
                          </a:solidFill>
                          <a:effectLst/>
                          <a:latin typeface="Times New Roman" panose="02020603050405020304" pitchFamily="18" charset="0"/>
                          <a:ea typeface="Times New Roman" panose="02020603050405020304" pitchFamily="18" charset="0"/>
                        </a:rPr>
                        <a:t>Благоустройство территорий муниципальных общеобразовательных организаций, в зданиях которых выполнен капитальный ремонт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10 637,6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9 042,0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1 595,6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3927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2.4</a:t>
                      </a:r>
                    </a:p>
                  </a:txBody>
                  <a:tcPr marL="91451" marR="91451"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a:solidFill>
                            <a:srgbClr val="002060"/>
                          </a:solidFill>
                          <a:effectLst/>
                          <a:latin typeface="Times New Roman" panose="02020603050405020304" pitchFamily="18" charset="0"/>
                          <a:ea typeface="Times New Roman" panose="02020603050405020304" pitchFamily="18" charset="0"/>
                        </a:rPr>
                        <a:t>Проведение работ по капитальному ремонту зданий региональных (муниципальных) общеобразовательных организаций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25 394,0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21 584,9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3 809,1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4930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2.5</a:t>
                      </a:r>
                      <a:endPar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52" marR="91452"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Создание в муниципальных образовательных организациях: дошкольных, общеобразовательных,  дополнительного образования детей, в том числе в организациях, осуществляющих образовательную деятельность по адаптированным основным общеобразовательным программам, условий для получения детьми-инвалидами качественного образования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3 039,9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2 763,6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8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811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437563" y="641350"/>
            <a:ext cx="1154112" cy="523875"/>
          </a:xfrm>
          <a:prstGeom prst="rect">
            <a:avLst/>
          </a:prstGeom>
        </p:spPr>
        <p:txBody>
          <a:bodyPr wrap="none">
            <a:spAutoFit/>
          </a:bodyPr>
          <a:lstStyle/>
          <a:p>
            <a:pPr eaLnBrk="1" fontAlgn="auto" hangingPunct="1">
              <a:spcBef>
                <a:spcPts val="0"/>
              </a:spcBef>
              <a:spcAft>
                <a:spcPts val="0"/>
              </a:spcAft>
              <a:defRPr/>
            </a:pPr>
            <a:r>
              <a:rPr lang="ru-RU" sz="2800" b="1" kern="0" dirty="0">
                <a:solidFill>
                  <a:prstClr val="black"/>
                </a:solidFill>
                <a:ea typeface="+mj-ea"/>
                <a:cs typeface="Times New Roman" pitchFamily="18" charset="0"/>
              </a:rPr>
              <a:t> </a:t>
            </a:r>
            <a:r>
              <a:rPr lang="ru-RU" sz="1200" kern="0" dirty="0">
                <a:solidFill>
                  <a:prstClr val="black"/>
                </a:solidFill>
                <a:ea typeface="+mj-ea"/>
                <a:cs typeface="Times New Roman" pitchFamily="18" charset="0"/>
              </a:rPr>
              <a:t>(тыс. рублей)</a:t>
            </a:r>
            <a:endParaRPr lang="ru-RU" sz="1800" kern="0" dirty="0">
              <a:solidFill>
                <a:sysClr val="windowText" lastClr="0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46187474"/>
              </p:ext>
            </p:extLst>
          </p:nvPr>
        </p:nvGraphicFramePr>
        <p:xfrm>
          <a:off x="504825" y="390525"/>
          <a:ext cx="9086850" cy="6081081"/>
        </p:xfrm>
        <a:graphic>
          <a:graphicData uri="http://schemas.openxmlformats.org/drawingml/2006/table">
            <a:tbl>
              <a:tblPr/>
              <a:tblGrid>
                <a:gridCol w="471488">
                  <a:extLst>
                    <a:ext uri="{9D8B030D-6E8A-4147-A177-3AD203B41FA5}">
                      <a16:colId xmlns:a16="http://schemas.microsoft.com/office/drawing/2014/main" xmlns="" val="20000"/>
                    </a:ext>
                  </a:extLst>
                </a:gridCol>
                <a:gridCol w="5624512">
                  <a:extLst>
                    <a:ext uri="{9D8B030D-6E8A-4147-A177-3AD203B41FA5}">
                      <a16:colId xmlns:a16="http://schemas.microsoft.com/office/drawing/2014/main" xmlns="" val="20001"/>
                    </a:ext>
                  </a:extLst>
                </a:gridCol>
                <a:gridCol w="1019175">
                  <a:extLst>
                    <a:ext uri="{9D8B030D-6E8A-4147-A177-3AD203B41FA5}">
                      <a16:colId xmlns:a16="http://schemas.microsoft.com/office/drawing/2014/main" xmlns="" val="20002"/>
                    </a:ext>
                  </a:extLst>
                </a:gridCol>
                <a:gridCol w="1000125">
                  <a:extLst>
                    <a:ext uri="{9D8B030D-6E8A-4147-A177-3AD203B41FA5}">
                      <a16:colId xmlns:a16="http://schemas.microsoft.com/office/drawing/2014/main" xmlns="" val="20003"/>
                    </a:ext>
                  </a:extLst>
                </a:gridCol>
                <a:gridCol w="971550">
                  <a:extLst>
                    <a:ext uri="{9D8B030D-6E8A-4147-A177-3AD203B41FA5}">
                      <a16:colId xmlns:a16="http://schemas.microsoft.com/office/drawing/2014/main" xmlns="" val="20004"/>
                    </a:ext>
                  </a:extLst>
                </a:gridCol>
              </a:tblGrid>
              <a:tr h="365169">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расходов</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Всего</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 том числе</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ru-RU"/>
                    </a:p>
                  </a:txBody>
                  <a:tcPr/>
                </a:tc>
                <a:extLst>
                  <a:ext uri="{0D108BD9-81ED-4DB2-BD59-A6C34878D82A}">
                    <a16:rowId xmlns:a16="http://schemas.microsoft.com/office/drawing/2014/main" xmlns="" val="10000"/>
                  </a:ext>
                </a:extLst>
              </a:tr>
              <a:tr h="701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субсидии из бюджета Московской области</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средства бюджета городского округа Чехов</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48813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2.6</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 (Создание и обеспечение функционирования центров образования естественно-научной и технологической направленностей в общеобразовательных организациях, расположенных в сельской местности и малых городах)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2 063,8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2 013,5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50,3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199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2.7</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Обеспечение оснащения муниципальных общеобразовательных организаций, в том числе структурных подразделений указанных организаций, государственными символами Российской Федерации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242,2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239,2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102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2.8</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Мероприятия по организации отдыха детей в каникулярное время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18 275,0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6 955,00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11 320,0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802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3</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Государственная программа Московской области «Спорт Подмосковья»</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159 488,1</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128 547,4</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30 940,7</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587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3.1</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Проведение капитального ремонта муниципальных объектов физической культуры и спорта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159 488,1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128 547,4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30 940,7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438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4</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Государственная программа Московской области «Экология и окружающая среда Подмосковья»</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11 434,6</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9 216,2</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2 218,4</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6684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4.1</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Капитальный ремонт гидротехнических сооружений, находящихся в муниципальной собственности, в том числе разработку проектной документации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11 434,6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9 216,2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2 218,4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78655564"/>
                  </a:ext>
                </a:extLst>
              </a:tr>
              <a:tr h="41438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Государственная программа Московской области «Жилище»</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2 348,6 </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1 364,4</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984,2</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06380663"/>
                  </a:ext>
                </a:extLst>
              </a:tr>
              <a:tr h="52552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5.1</a:t>
                      </a:r>
                    </a:p>
                  </a:txBody>
                  <a:tcPr marL="91451" marR="9145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Реализация мероприятий по обеспечению жильем молодых семей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2 348,6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1 364,4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984,2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8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42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95300" y="274639"/>
            <a:ext cx="8915400" cy="649287"/>
          </a:xfrm>
        </p:spPr>
        <p:txBody>
          <a:bodyPr>
            <a:normAutofit/>
          </a:bodyPr>
          <a:lstStyle/>
          <a:p>
            <a:pPr algn="ctr" eaLnBrk="1" fontAlgn="auto" hangingPunct="1">
              <a:spcAft>
                <a:spcPts val="0"/>
              </a:spcAft>
              <a:buClr>
                <a:schemeClr val="accent6">
                  <a:lumMod val="75000"/>
                </a:schemeClr>
              </a:buClr>
              <a:buFont typeface="Georgia" pitchFamily="18" charset="0"/>
              <a:buNone/>
              <a:defRPr/>
            </a:pPr>
            <a:r>
              <a:rPr lang="ru-RU" altLang="ru-RU" sz="2800" dirty="0">
                <a:solidFill>
                  <a:srgbClr val="002060"/>
                </a:solidFill>
                <a:latin typeface="Times New Roman" pitchFamily="18" charset="0"/>
                <a:cs typeface="Times New Roman" pitchFamily="18" charset="0"/>
              </a:rPr>
              <a:t>Основные понятия и определения</a:t>
            </a:r>
            <a:endParaRPr lang="ru-RU" altLang="ru-RU" sz="2400" dirty="0" smtClean="0">
              <a:solidFill>
                <a:srgbClr val="002060"/>
              </a:solidFill>
              <a:latin typeface="Times New Roman" pitchFamily="18" charset="0"/>
              <a:cs typeface="Times New Roman" pitchFamily="18" charset="0"/>
            </a:endParaRPr>
          </a:p>
        </p:txBody>
      </p:sp>
      <p:sp>
        <p:nvSpPr>
          <p:cNvPr id="3" name="Объект 2"/>
          <p:cNvSpPr>
            <a:spLocks noGrp="1"/>
          </p:cNvSpPr>
          <p:nvPr>
            <p:ph sz="quarter" idx="13"/>
          </p:nvPr>
        </p:nvSpPr>
        <p:spPr>
          <a:xfrm>
            <a:off x="613833" y="742950"/>
            <a:ext cx="8991600" cy="5562600"/>
          </a:xfrm>
        </p:spPr>
        <p:txBody>
          <a:bodyPr rtlCol="0">
            <a:normAutofit fontScale="25000" lnSpcReduction="20000"/>
          </a:bodyPr>
          <a:lstStyle/>
          <a:p>
            <a:pPr marL="0" indent="0" algn="just" eaLnBrk="1" fontAlgn="auto" hangingPunct="1">
              <a:spcAft>
                <a:spcPts val="0"/>
              </a:spcAft>
              <a:buClr>
                <a:schemeClr val="accent6">
                  <a:lumMod val="75000"/>
                </a:schemeClr>
              </a:buClr>
              <a:buFont typeface="Arial" pitchFamily="34" charset="0"/>
              <a:buNone/>
              <a:defRPr/>
            </a:pPr>
            <a:endParaRPr lang="ru-RU" sz="6400" b="1" dirty="0" smtClean="0">
              <a:solidFill>
                <a:schemeClr val="tx1">
                  <a:lumMod val="75000"/>
                  <a:lumOff val="25000"/>
                </a:schemeClr>
              </a:solidFill>
              <a:cs typeface="Times New Roman" pitchFamily="18" charset="0"/>
            </a:endParaRP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itchFamily="18" charset="0"/>
              </a:rPr>
              <a:t>Бюджет </a:t>
            </a:r>
            <a:r>
              <a:rPr lang="ru-RU" sz="6400" dirty="0" smtClean="0">
                <a:solidFill>
                  <a:srgbClr val="002060"/>
                </a:solidFill>
                <a:cs typeface="Times New Roman" panose="02020603050405020304" pitchFamily="18" charset="0"/>
              </a:rPr>
              <a:t>(</a:t>
            </a:r>
            <a:r>
              <a:rPr lang="ru-RU" sz="6400" dirty="0">
                <a:solidFill>
                  <a:srgbClr val="002060"/>
                </a:solidFill>
                <a:cs typeface="Times New Roman" panose="02020603050405020304" pitchFamily="18" charset="0"/>
              </a:rPr>
              <a:t>со </a:t>
            </a:r>
            <a:r>
              <a:rPr lang="ru-RU" sz="6400" dirty="0" err="1">
                <a:solidFill>
                  <a:srgbClr val="002060"/>
                </a:solidFill>
                <a:cs typeface="Times New Roman" panose="02020603050405020304" pitchFamily="18" charset="0"/>
              </a:rPr>
              <a:t>старонормандского</a:t>
            </a:r>
            <a:r>
              <a:rPr lang="ru-RU" sz="6400" dirty="0">
                <a:solidFill>
                  <a:srgbClr val="002060"/>
                </a:solidFill>
                <a:cs typeface="Times New Roman" panose="02020603050405020304" pitchFamily="18" charset="0"/>
              </a:rPr>
              <a:t> </a:t>
            </a:r>
            <a:r>
              <a:rPr lang="ru-RU" sz="6400" dirty="0" err="1">
                <a:solidFill>
                  <a:srgbClr val="002060"/>
                </a:solidFill>
                <a:cs typeface="Times New Roman" panose="02020603050405020304" pitchFamily="18" charset="0"/>
              </a:rPr>
              <a:t>buogette</a:t>
            </a:r>
            <a:r>
              <a:rPr lang="ru-RU" sz="6400" dirty="0">
                <a:solidFill>
                  <a:srgbClr val="002060"/>
                </a:solidFill>
                <a:cs typeface="Times New Roman" panose="02020603050405020304" pitchFamily="18" charset="0"/>
              </a:rPr>
              <a:t> – сумка, кошелек)</a:t>
            </a:r>
            <a:r>
              <a:rPr lang="ru-RU" sz="6400" dirty="0" smtClean="0">
                <a:solidFill>
                  <a:srgbClr val="002060"/>
                </a:solidFill>
                <a:cs typeface="Times New Roman" panose="02020603050405020304" pitchFamily="18" charset="0"/>
              </a:rPr>
              <a:t> </a:t>
            </a:r>
            <a:r>
              <a:rPr lang="ru-RU" sz="6400" b="1" dirty="0" smtClean="0">
                <a:solidFill>
                  <a:srgbClr val="002060"/>
                </a:solidFill>
                <a:cs typeface="Times New Roman" panose="02020603050405020304" pitchFamily="18" charset="0"/>
              </a:rPr>
              <a:t>-</a:t>
            </a:r>
            <a:r>
              <a:rPr lang="ru-RU" sz="6400" dirty="0" smtClean="0">
                <a:solidFill>
                  <a:srgbClr val="002060"/>
                </a:solidFill>
                <a:cs typeface="Times New Roman" panose="02020603050405020304" pitchFamily="18" charset="0"/>
              </a:rPr>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консолидированный бюджет</a:t>
            </a:r>
            <a:r>
              <a:rPr lang="ru-RU" sz="6400" dirty="0" smtClean="0">
                <a:solidFill>
                  <a:srgbClr val="002060"/>
                </a:solidFill>
                <a:cs typeface="Times New Roman" panose="02020603050405020304" pitchFamily="18" charset="0"/>
              </a:rPr>
              <a:t> </a:t>
            </a:r>
            <a:r>
              <a:rPr lang="ru-RU" sz="6400" b="1" dirty="0" smtClean="0">
                <a:solidFill>
                  <a:srgbClr val="002060"/>
                </a:solidFill>
                <a:cs typeface="Times New Roman" panose="02020603050405020304" pitchFamily="18" charset="0"/>
              </a:rPr>
              <a:t>-</a:t>
            </a:r>
            <a:r>
              <a:rPr lang="ru-RU" sz="6400" dirty="0" smtClean="0">
                <a:solidFill>
                  <a:srgbClr val="002060"/>
                </a:solidFill>
                <a:cs typeface="Times New Roman" panose="0202060305040502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бюджетная система Российской Федерации</a:t>
            </a:r>
            <a:r>
              <a:rPr lang="ru-RU" sz="6400" dirty="0" smtClean="0">
                <a:solidFill>
                  <a:srgbClr val="002060"/>
                </a:solidFill>
                <a:cs typeface="Times New Roman" panose="02020603050405020304" pitchFamily="18" charset="0"/>
              </a:rPr>
              <a:t> </a:t>
            </a:r>
            <a:r>
              <a:rPr lang="ru-RU" sz="6400" b="1" dirty="0" smtClean="0">
                <a:solidFill>
                  <a:srgbClr val="002060"/>
                </a:solidFill>
                <a:cs typeface="Times New Roman" panose="02020603050405020304" pitchFamily="18" charset="0"/>
              </a:rPr>
              <a:t>-</a:t>
            </a:r>
            <a:r>
              <a:rPr lang="ru-RU" sz="6400" dirty="0" smtClean="0">
                <a:solidFill>
                  <a:srgbClr val="002060"/>
                </a:solidFill>
                <a:cs typeface="Times New Roman" panose="0202060305040502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бюджетный процесс - </a:t>
            </a:r>
            <a:r>
              <a:rPr lang="ru-RU" sz="6400" dirty="0" smtClean="0">
                <a:solidFill>
                  <a:srgbClr val="002060"/>
                </a:solidFill>
                <a:cs typeface="Times New Roman" panose="02020603050405020304"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p>
          <a:p>
            <a:pPr marL="0" indent="0" algn="just" eaLnBrk="1" fontAlgn="auto" hangingPunct="1">
              <a:spcAft>
                <a:spcPts val="0"/>
              </a:spcAft>
              <a:buClr>
                <a:schemeClr val="accent6">
                  <a:lumMod val="75000"/>
                </a:schemeClr>
              </a:buClr>
              <a:buFont typeface="Arial" pitchFamily="34" charset="0"/>
              <a:buNone/>
              <a:defRPr/>
            </a:pPr>
            <a:endParaRPr lang="ru-RU" sz="6400" dirty="0" smtClean="0">
              <a:solidFill>
                <a:srgbClr val="002060"/>
              </a:solidFill>
              <a:cs typeface="Times New Roman" panose="02020603050405020304" pitchFamily="18" charset="0"/>
            </a:endParaRP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доходы бюджета - </a:t>
            </a:r>
            <a:r>
              <a:rPr lang="ru-RU" sz="6400" dirty="0" smtClean="0">
                <a:solidFill>
                  <a:srgbClr val="002060"/>
                </a:solidFill>
                <a:cs typeface="Times New Roman" panose="02020603050405020304" pitchFamily="18" charset="0"/>
              </a:rPr>
              <a:t>поступающие в бюджет денежные средства, за исключением средств, являющихся источниками финансирования дефицита бюджета; </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charset="0"/>
              <a:buNone/>
              <a:defRPr/>
            </a:pPr>
            <a:r>
              <a:rPr lang="ru-RU" sz="6400" b="1" dirty="0">
                <a:solidFill>
                  <a:srgbClr val="002060"/>
                </a:solidFill>
                <a:cs typeface="Times New Roman" panose="02020603050405020304" pitchFamily="18" charset="0"/>
              </a:rPr>
              <a:t>расходы бюджета - </a:t>
            </a:r>
            <a:r>
              <a:rPr lang="ru-RU" sz="6400" dirty="0">
                <a:solidFill>
                  <a:srgbClr val="002060"/>
                </a:solidFill>
                <a:cs typeface="Times New Roman" panose="02020603050405020304" pitchFamily="18" charset="0"/>
              </a:rPr>
              <a:t>выплачиваемые из бюджета денежные средства, за исключением средств, являющихся источниками финансирования дефицита бюджета; </a:t>
            </a:r>
          </a:p>
          <a:p>
            <a:pPr marL="0" indent="0" eaLnBrk="1" fontAlgn="auto" hangingPunct="1">
              <a:spcAft>
                <a:spcPts val="0"/>
              </a:spcAft>
              <a:buClr>
                <a:schemeClr val="accent6">
                  <a:lumMod val="75000"/>
                </a:schemeClr>
              </a:buClr>
              <a:buFont typeface="Arial" pitchFamily="34" charset="0"/>
              <a:buNone/>
              <a:defRPr/>
            </a:pPr>
            <a:endParaRPr lang="ru-RU" sz="6400" dirty="0" smtClean="0">
              <a:solidFill>
                <a:srgbClr val="002060"/>
              </a:solidFill>
              <a:cs typeface="Times New Roman" panose="02020603050405020304" pitchFamily="18" charset="0"/>
            </a:endParaRPr>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43571863"/>
              </p:ext>
            </p:extLst>
          </p:nvPr>
        </p:nvGraphicFramePr>
        <p:xfrm>
          <a:off x="504825" y="359289"/>
          <a:ext cx="8963025" cy="6103983"/>
        </p:xfrm>
        <a:graphic>
          <a:graphicData uri="http://schemas.openxmlformats.org/drawingml/2006/table">
            <a:tbl>
              <a:tblPr/>
              <a:tblGrid>
                <a:gridCol w="471487">
                  <a:extLst>
                    <a:ext uri="{9D8B030D-6E8A-4147-A177-3AD203B41FA5}">
                      <a16:colId xmlns:a16="http://schemas.microsoft.com/office/drawing/2014/main" xmlns="" val="20000"/>
                    </a:ext>
                  </a:extLst>
                </a:gridCol>
                <a:gridCol w="5311775">
                  <a:extLst>
                    <a:ext uri="{9D8B030D-6E8A-4147-A177-3AD203B41FA5}">
                      <a16:colId xmlns:a16="http://schemas.microsoft.com/office/drawing/2014/main" xmlns="" val="20001"/>
                    </a:ext>
                  </a:extLst>
                </a:gridCol>
                <a:gridCol w="1057275">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055688">
                  <a:extLst>
                    <a:ext uri="{9D8B030D-6E8A-4147-A177-3AD203B41FA5}">
                      <a16:colId xmlns:a16="http://schemas.microsoft.com/office/drawing/2014/main" xmlns="" val="20004"/>
                    </a:ext>
                  </a:extLst>
                </a:gridCol>
              </a:tblGrid>
              <a:tr h="285767">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L="91451" marR="9145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расходов</a:t>
                      </a:r>
                    </a:p>
                  </a:txBody>
                  <a:tcPr marL="91451" marR="9145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Всего</a:t>
                      </a:r>
                    </a:p>
                  </a:txBody>
                  <a:tcPr marL="91451" marR="9145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 том числе</a:t>
                      </a:r>
                    </a:p>
                  </a:txBody>
                  <a:tcPr marL="91451" marR="9145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ru-RU"/>
                    </a:p>
                  </a:txBody>
                  <a:tcPr/>
                </a:tc>
                <a:extLst>
                  <a:ext uri="{0D108BD9-81ED-4DB2-BD59-A6C34878D82A}">
                    <a16:rowId xmlns:a16="http://schemas.microsoft.com/office/drawing/2014/main" xmlns="" val="10000"/>
                  </a:ext>
                </a:extLst>
              </a:tr>
              <a:tr h="70648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субсидии из бюджета Московской области</a:t>
                      </a:r>
                    </a:p>
                  </a:txBody>
                  <a:tcPr marL="91451" marR="9145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средства бюджета городского округа Чехов</a:t>
                      </a:r>
                    </a:p>
                  </a:txBody>
                  <a:tcPr marL="91451" marR="91451"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68046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a:t>
                      </a:r>
                    </a:p>
                  </a:txBody>
                  <a:tcPr marL="91451" marR="91451"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Государственная программа Московской области «Развитие инженерной инфраструктуры и </a:t>
                      </a:r>
                      <a:r>
                        <a:rPr kumimoji="0" lang="ru-RU" altLang="ru-RU" sz="12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энергоэффективности</a:t>
                      </a: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44 726,0</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39 632,2</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5 093,8</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417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6.1</a:t>
                      </a:r>
                    </a:p>
                  </a:txBody>
                  <a:tcPr marL="91451" marR="91451"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На строительство и реконструкцию (модернизацию) объектов питьевого водоснабжения, всего:</a:t>
                      </a:r>
                    </a:p>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в том числе: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11 476,3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8 044,9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3 431,4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6480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6.1.1</a:t>
                      </a:r>
                    </a:p>
                  </a:txBody>
                  <a:tcPr marL="91453" marR="91453"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Строительство станции второго подъема и станции обезжелезивания по адресу: Московская область, Чеховский район, п. Мещерское</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11 476,3</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a:solidFill>
                            <a:srgbClr val="002060"/>
                          </a:solidFill>
                          <a:effectLst/>
                          <a:latin typeface="Times New Roman" panose="02020603050405020304" pitchFamily="18" charset="0"/>
                          <a:ea typeface="Times New Roman" panose="02020603050405020304" pitchFamily="18" charset="0"/>
                        </a:rPr>
                        <a:t>8 044,9</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a:solidFill>
                            <a:srgbClr val="002060"/>
                          </a:solidFill>
                          <a:effectLst/>
                          <a:latin typeface="Times New Roman" panose="02020603050405020304" pitchFamily="18" charset="0"/>
                          <a:ea typeface="Times New Roman" panose="02020603050405020304" pitchFamily="18" charset="0"/>
                        </a:rPr>
                        <a:t>3 431,4</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545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6.1.2</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53" marR="91453"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Строительство водозаборного узла со станцией второго подъема, станцией обезжелезивания в </a:t>
                      </a:r>
                      <a:r>
                        <a:rPr lang="ru-RU" sz="1200" i="1" dirty="0" err="1">
                          <a:solidFill>
                            <a:srgbClr val="002060"/>
                          </a:solidFill>
                          <a:effectLst/>
                          <a:latin typeface="Times New Roman" panose="02020603050405020304" pitchFamily="18" charset="0"/>
                          <a:ea typeface="Times New Roman" panose="02020603050405020304" pitchFamily="18" charset="0"/>
                        </a:rPr>
                        <a:t>п.Крюково</a:t>
                      </a:r>
                      <a:r>
                        <a:rPr lang="ru-RU" sz="1200" i="1" dirty="0">
                          <a:solidFill>
                            <a:srgbClr val="002060"/>
                          </a:solidFill>
                          <a:effectLst/>
                          <a:latin typeface="Times New Roman" panose="02020603050405020304" pitchFamily="18" charset="0"/>
                          <a:ea typeface="Times New Roman" panose="02020603050405020304" pitchFamily="18" charset="0"/>
                        </a:rPr>
                        <a:t>, расположенного по адресу: Московская область, Чеховский район, с/п </a:t>
                      </a:r>
                      <a:r>
                        <a:rPr lang="ru-RU" sz="1200" i="1" dirty="0" err="1">
                          <a:solidFill>
                            <a:srgbClr val="002060"/>
                          </a:solidFill>
                          <a:effectLst/>
                          <a:latin typeface="Times New Roman" panose="02020603050405020304" pitchFamily="18" charset="0"/>
                          <a:ea typeface="Times New Roman" panose="02020603050405020304" pitchFamily="18" charset="0"/>
                        </a:rPr>
                        <a:t>Баранцевское</a:t>
                      </a:r>
                      <a:r>
                        <a:rPr lang="ru-RU" sz="1200" i="1" dirty="0">
                          <a:solidFill>
                            <a:srgbClr val="002060"/>
                          </a:solidFill>
                          <a:effectLst/>
                          <a:latin typeface="Times New Roman" panose="02020603050405020304" pitchFamily="18" charset="0"/>
                          <a:ea typeface="Times New Roman" panose="02020603050405020304" pitchFamily="18" charset="0"/>
                        </a:rPr>
                        <a:t>, </a:t>
                      </a:r>
                      <a:r>
                        <a:rPr lang="ru-RU" sz="1200" i="1" dirty="0" err="1">
                          <a:solidFill>
                            <a:srgbClr val="002060"/>
                          </a:solidFill>
                          <a:effectLst/>
                          <a:latin typeface="Times New Roman" panose="02020603050405020304" pitchFamily="18" charset="0"/>
                          <a:ea typeface="Times New Roman" panose="02020603050405020304" pitchFamily="18" charset="0"/>
                        </a:rPr>
                        <a:t>д.Крюково</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0,0</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a:solidFill>
                            <a:srgbClr val="002060"/>
                          </a:solidFill>
                          <a:effectLst/>
                          <a:latin typeface="Times New Roman" panose="02020603050405020304" pitchFamily="18" charset="0"/>
                          <a:ea typeface="Times New Roman" panose="02020603050405020304" pitchFamily="18" charset="0"/>
                        </a:rPr>
                        <a:t>0,0</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0,0</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2750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a:t>
                      </a:r>
                      <a:r>
                        <a:rPr kumimoji="0" lang="en-US"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53" marR="91453"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Капитальные вложения в объекты инженерной инфраструктуры на территории военных городков, всего</a:t>
                      </a:r>
                      <a:r>
                        <a:rPr lang="en-US" sz="1200" dirty="0">
                          <a:solidFill>
                            <a:srgbClr val="002060"/>
                          </a:solidFill>
                          <a:effectLst/>
                          <a:latin typeface="Times New Roman" panose="02020603050405020304" pitchFamily="18" charset="0"/>
                          <a:ea typeface="Times New Roman" panose="02020603050405020304" pitchFamily="18" charset="0"/>
                        </a:rPr>
                        <a:t>:</a:t>
                      </a:r>
                      <a:endParaRPr lang="ru-RU"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в том числе: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33 249,7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31 587,3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1 662,4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196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6.2.1</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53" marR="91453"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i="1">
                          <a:solidFill>
                            <a:srgbClr val="002060"/>
                          </a:solidFill>
                          <a:effectLst/>
                          <a:latin typeface="Times New Roman" panose="02020603050405020304" pitchFamily="18" charset="0"/>
                          <a:ea typeface="Times New Roman" panose="02020603050405020304" pitchFamily="18" charset="0"/>
                        </a:rPr>
                        <a:t>Реконструкция очистных сооружений канализации по адресу: пос.Чернецкое, г. Чехов-7, ул. Победы, военный городок № 18</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0,0</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0,0</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0,0</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0291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6.2.2</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53" marR="91453"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Реконструкция котельной № 6 по адресу: </a:t>
                      </a:r>
                      <a:r>
                        <a:rPr lang="ru-RU" sz="1200" i="1" dirty="0" err="1">
                          <a:solidFill>
                            <a:srgbClr val="002060"/>
                          </a:solidFill>
                          <a:effectLst/>
                          <a:latin typeface="Times New Roman" panose="02020603050405020304" pitchFamily="18" charset="0"/>
                          <a:ea typeface="Times New Roman" panose="02020603050405020304" pitchFamily="18" charset="0"/>
                        </a:rPr>
                        <a:t>пос.Чернецкое</a:t>
                      </a:r>
                      <a:r>
                        <a:rPr lang="ru-RU" sz="1200" i="1" dirty="0">
                          <a:solidFill>
                            <a:srgbClr val="002060"/>
                          </a:solidFill>
                          <a:effectLst/>
                          <a:latin typeface="Times New Roman" panose="02020603050405020304" pitchFamily="18" charset="0"/>
                          <a:ea typeface="Times New Roman" panose="02020603050405020304" pitchFamily="18" charset="0"/>
                        </a:rPr>
                        <a:t>, г. Чехов-7, ул. Победы, военный городок  №  18 ( в том числе ПИР) </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a:solidFill>
                            <a:srgbClr val="002060"/>
                          </a:solidFill>
                          <a:effectLst/>
                          <a:latin typeface="Times New Roman" panose="02020603050405020304" pitchFamily="18" charset="0"/>
                          <a:ea typeface="Times New Roman" panose="02020603050405020304" pitchFamily="18" charset="0"/>
                        </a:rPr>
                        <a:t>20 278,8</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19 264,9</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1 013,9</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91445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6.2.3</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53" marR="91453"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Реконструкция тепловых сетей по адресу: </a:t>
                      </a:r>
                      <a:r>
                        <a:rPr kumimoji="0" lang="ru-RU" altLang="ru-RU" sz="12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пос.Чернецкое</a:t>
                      </a:r>
                      <a:r>
                        <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г. Чехов-7, ул. Победы, военный городок № 18 (в том числе ПИР), в том числе погашение кредиторской задолженность – 29646,71 </a:t>
                      </a:r>
                      <a:r>
                        <a:rPr kumimoji="0" lang="ru-RU" altLang="ru-RU" sz="12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тыс.руб</a:t>
                      </a:r>
                      <a:r>
                        <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средства бюджета Московской области за счет средств поступивших из города Москвы (1 и 2 этапы)</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12 970 9</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12 322,4</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i="1" dirty="0">
                          <a:solidFill>
                            <a:srgbClr val="002060"/>
                          </a:solidFill>
                          <a:effectLst/>
                          <a:latin typeface="Times New Roman" panose="02020603050405020304" pitchFamily="18" charset="0"/>
                          <a:ea typeface="Times New Roman" panose="02020603050405020304" pitchFamily="18" charset="0"/>
                        </a:rPr>
                        <a:t>648,5</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8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860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96683255"/>
              </p:ext>
            </p:extLst>
          </p:nvPr>
        </p:nvGraphicFramePr>
        <p:xfrm>
          <a:off x="569913" y="739665"/>
          <a:ext cx="8963025" cy="5378669"/>
        </p:xfrm>
        <a:graphic>
          <a:graphicData uri="http://schemas.openxmlformats.org/drawingml/2006/table">
            <a:tbl>
              <a:tblPr/>
              <a:tblGrid>
                <a:gridCol w="474662">
                  <a:extLst>
                    <a:ext uri="{9D8B030D-6E8A-4147-A177-3AD203B41FA5}">
                      <a16:colId xmlns:a16="http://schemas.microsoft.com/office/drawing/2014/main" xmlns="" val="20000"/>
                    </a:ext>
                  </a:extLst>
                </a:gridCol>
                <a:gridCol w="5289550">
                  <a:extLst>
                    <a:ext uri="{9D8B030D-6E8A-4147-A177-3AD203B41FA5}">
                      <a16:colId xmlns:a16="http://schemas.microsoft.com/office/drawing/2014/main" xmlns="" val="20001"/>
                    </a:ext>
                  </a:extLst>
                </a:gridCol>
                <a:gridCol w="1076325">
                  <a:extLst>
                    <a:ext uri="{9D8B030D-6E8A-4147-A177-3AD203B41FA5}">
                      <a16:colId xmlns:a16="http://schemas.microsoft.com/office/drawing/2014/main" xmlns="" val="20002"/>
                    </a:ext>
                  </a:extLst>
                </a:gridCol>
                <a:gridCol w="1047750">
                  <a:extLst>
                    <a:ext uri="{9D8B030D-6E8A-4147-A177-3AD203B41FA5}">
                      <a16:colId xmlns:a16="http://schemas.microsoft.com/office/drawing/2014/main" xmlns="" val="20003"/>
                    </a:ext>
                  </a:extLst>
                </a:gridCol>
                <a:gridCol w="1074738">
                  <a:extLst>
                    <a:ext uri="{9D8B030D-6E8A-4147-A177-3AD203B41FA5}">
                      <a16:colId xmlns:a16="http://schemas.microsoft.com/office/drawing/2014/main" xmlns="" val="20004"/>
                    </a:ext>
                  </a:extLst>
                </a:gridCol>
              </a:tblGrid>
              <a:tr h="274606">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91451" marR="91451"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Наименование расходов</a:t>
                      </a:r>
                    </a:p>
                  </a:txBody>
                  <a:tcPr marL="91451" marR="91451"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Всего</a:t>
                      </a:r>
                    </a:p>
                  </a:txBody>
                  <a:tcPr marL="91451" marR="91451"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 том числе</a:t>
                      </a:r>
                    </a:p>
                  </a:txBody>
                  <a:tcPr marL="91451" marR="91451"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ru-RU"/>
                    </a:p>
                  </a:txBody>
                  <a:tcPr/>
                </a:tc>
                <a:extLst>
                  <a:ext uri="{0D108BD9-81ED-4DB2-BD59-A6C34878D82A}">
                    <a16:rowId xmlns:a16="http://schemas.microsoft.com/office/drawing/2014/main" xmlns="" val="10000"/>
                  </a:ext>
                </a:extLst>
              </a:tr>
              <a:tr h="73969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субсидии из бюджета Московской области</a:t>
                      </a:r>
                    </a:p>
                  </a:txBody>
                  <a:tcPr marL="91451" marR="91451"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средства бюджета городского округа Чехов</a:t>
                      </a:r>
                    </a:p>
                  </a:txBody>
                  <a:tcPr marL="91451" marR="91451"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56508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7</a:t>
                      </a:r>
                    </a:p>
                  </a:txBody>
                  <a:tcPr marL="91453" marR="91453"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Государственная программа Московской области «Развитие и функционирование дорожно-транспортного комплекса»</a:t>
                      </a:r>
                      <a:endPar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289 008,3</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232 517,0</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56 491,3</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9326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7.1</a:t>
                      </a:r>
                    </a:p>
                  </a:txBody>
                  <a:tcPr marL="91453" marR="91453"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err="1">
                          <a:solidFill>
                            <a:srgbClr val="002060"/>
                          </a:solidFill>
                          <a:effectLst/>
                          <a:latin typeface="Times New Roman" panose="02020603050405020304" pitchFamily="18" charset="0"/>
                          <a:ea typeface="Times New Roman" panose="02020603050405020304" pitchFamily="18" charset="0"/>
                        </a:rPr>
                        <a:t>Софинансирование</a:t>
                      </a:r>
                      <a:r>
                        <a:rPr lang="ru-RU" sz="1200" dirty="0">
                          <a:solidFill>
                            <a:srgbClr val="002060"/>
                          </a:solidFill>
                          <a:effectLst/>
                          <a:latin typeface="Times New Roman" panose="02020603050405020304" pitchFamily="18" charset="0"/>
                          <a:ea typeface="Times New Roman" panose="02020603050405020304" pitchFamily="18" charset="0"/>
                        </a:rPr>
                        <a:t> расходов на организацию транспортного обслуживания населения по муниципальным маршрутам регулярных перевозок по регулируемым тарифам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17 416,7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8 778,3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8 638,4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3785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7.2</a:t>
                      </a:r>
                    </a:p>
                  </a:txBody>
                  <a:tcPr marL="91453" marR="91453"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err="1">
                          <a:solidFill>
                            <a:srgbClr val="002060"/>
                          </a:solidFill>
                          <a:effectLst/>
                          <a:latin typeface="Times New Roman" panose="02020603050405020304" pitchFamily="18" charset="0"/>
                          <a:ea typeface="Times New Roman" panose="02020603050405020304" pitchFamily="18" charset="0"/>
                        </a:rPr>
                        <a:t>Софинансирование</a:t>
                      </a:r>
                      <a:r>
                        <a:rPr lang="ru-RU" sz="1200" dirty="0">
                          <a:solidFill>
                            <a:srgbClr val="002060"/>
                          </a:solidFill>
                          <a:effectLst/>
                          <a:latin typeface="Times New Roman" panose="02020603050405020304" pitchFamily="18" charset="0"/>
                          <a:ea typeface="Times New Roman" panose="02020603050405020304" pitchFamily="18" charset="0"/>
                        </a:rPr>
                        <a:t> работ по капитальному ремонту автомобильных дорог к сельским населенным пунктам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33 586,3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31 907,0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1 679,3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3958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7.3</a:t>
                      </a:r>
                    </a:p>
                  </a:txBody>
                  <a:tcPr marL="91453" marR="91453"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err="1">
                          <a:solidFill>
                            <a:srgbClr val="002060"/>
                          </a:solidFill>
                          <a:effectLst/>
                          <a:latin typeface="Times New Roman" panose="02020603050405020304" pitchFamily="18" charset="0"/>
                          <a:ea typeface="Times New Roman" panose="02020603050405020304" pitchFamily="18" charset="0"/>
                        </a:rPr>
                        <a:t>Софинансирование</a:t>
                      </a:r>
                      <a:r>
                        <a:rPr lang="ru-RU" sz="1200" dirty="0">
                          <a:solidFill>
                            <a:srgbClr val="002060"/>
                          </a:solidFill>
                          <a:effectLst/>
                          <a:latin typeface="Times New Roman" panose="02020603050405020304" pitchFamily="18" charset="0"/>
                          <a:ea typeface="Times New Roman" panose="02020603050405020304" pitchFamily="18" charset="0"/>
                        </a:rPr>
                        <a:t> работ по капитальному ремонту и ремонту автомобильных дорог общего пользования местного значения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238 005,3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191 831,7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46 173,6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60477875"/>
                  </a:ext>
                </a:extLst>
              </a:tr>
              <a:tr h="54762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a:t>
                      </a:r>
                    </a:p>
                  </a:txBody>
                  <a:tcPr marL="91453" marR="91453"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Государственная программа Московской области «Цифровое Подмосковье»</a:t>
                      </a:r>
                      <a:endPar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7 931,9</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7 688,2</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243,7</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64127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8.1</a:t>
                      </a:r>
                    </a:p>
                  </a:txBody>
                  <a:tcPr marL="91446" marR="91446" marT="45667" marB="4566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err="1">
                          <a:solidFill>
                            <a:srgbClr val="002060"/>
                          </a:solidFill>
                          <a:effectLst/>
                          <a:latin typeface="Times New Roman" panose="02020603050405020304" pitchFamily="18" charset="0"/>
                          <a:ea typeface="Times New Roman" panose="02020603050405020304" pitchFamily="18" charset="0"/>
                        </a:rPr>
                        <a:t>Софинансирование</a:t>
                      </a:r>
                      <a:r>
                        <a:rPr lang="ru-RU" sz="1200" dirty="0">
                          <a:solidFill>
                            <a:srgbClr val="002060"/>
                          </a:solidFill>
                          <a:effectLst/>
                          <a:latin typeface="Times New Roman" panose="02020603050405020304" pitchFamily="18" charset="0"/>
                          <a:ea typeface="Times New Roman" panose="02020603050405020304" pitchFamily="18" charset="0"/>
                        </a:rPr>
                        <a:t> расходов на организацию деятельности многофункциональных центров предоставления государственных и муниципальных услуг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1 958,0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1 860,0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83969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8.2</a:t>
                      </a:r>
                    </a:p>
                  </a:txBody>
                  <a:tcPr marL="91453" marR="91453" marT="45694" marB="456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Обновление материально-технической базы образовательных организаций для внедрения цифровой образовательной среды и развития цифровых навыков обучающихся (обеспечение образовательных организаций материально-технической базой для внедрения цифровой образовательной среды)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5 973,9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5 828,2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145,7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8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007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90642979"/>
              </p:ext>
            </p:extLst>
          </p:nvPr>
        </p:nvGraphicFramePr>
        <p:xfrm>
          <a:off x="569913" y="533997"/>
          <a:ext cx="8963025" cy="5790005"/>
        </p:xfrm>
        <a:graphic>
          <a:graphicData uri="http://schemas.openxmlformats.org/drawingml/2006/table">
            <a:tbl>
              <a:tblPr/>
              <a:tblGrid>
                <a:gridCol w="474662">
                  <a:extLst>
                    <a:ext uri="{9D8B030D-6E8A-4147-A177-3AD203B41FA5}">
                      <a16:colId xmlns:a16="http://schemas.microsoft.com/office/drawing/2014/main" xmlns="" val="20000"/>
                    </a:ext>
                  </a:extLst>
                </a:gridCol>
                <a:gridCol w="53086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28700">
                  <a:extLst>
                    <a:ext uri="{9D8B030D-6E8A-4147-A177-3AD203B41FA5}">
                      <a16:colId xmlns:a16="http://schemas.microsoft.com/office/drawing/2014/main" xmlns="" val="20003"/>
                    </a:ext>
                  </a:extLst>
                </a:gridCol>
                <a:gridCol w="1084263">
                  <a:extLst>
                    <a:ext uri="{9D8B030D-6E8A-4147-A177-3AD203B41FA5}">
                      <a16:colId xmlns:a16="http://schemas.microsoft.com/office/drawing/2014/main" xmlns="" val="20004"/>
                    </a:ext>
                  </a:extLst>
                </a:gridCol>
              </a:tblGrid>
              <a:tr h="274220">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91451" marR="91451"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расходов</a:t>
                      </a:r>
                    </a:p>
                  </a:txBody>
                  <a:tcPr marL="91451" marR="91451"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Всего</a:t>
                      </a:r>
                    </a:p>
                  </a:txBody>
                  <a:tcPr marL="91451" marR="91451"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в том числе</a:t>
                      </a:r>
                    </a:p>
                  </a:txBody>
                  <a:tcPr marL="91451" marR="91451"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ru-RU"/>
                    </a:p>
                  </a:txBody>
                  <a:tcPr/>
                </a:tc>
                <a:extLst>
                  <a:ext uri="{0D108BD9-81ED-4DB2-BD59-A6C34878D82A}">
                    <a16:rowId xmlns:a16="http://schemas.microsoft.com/office/drawing/2014/main" xmlns="" val="10000"/>
                  </a:ext>
                </a:extLst>
              </a:tr>
              <a:tr h="70093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субсидии из бюджета Московской области</a:t>
                      </a:r>
                    </a:p>
                  </a:txBody>
                  <a:tcPr marL="91451" marR="91451"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средства бюджета городского округа Чехов</a:t>
                      </a:r>
                    </a:p>
                  </a:txBody>
                  <a:tcPr marL="91451" marR="91451"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67135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1"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9</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Государственная программа Московской области «Формирование современной комфортной городской среды»</a:t>
                      </a:r>
                      <a:endParaRPr kumimoji="0" lang="ru-RU" altLang="ru-RU" sz="12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339 688,6</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250  214,9</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89 473,7</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030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9.1</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Обустройство и установка, детских игровых площадок на территории муниципальных образований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24 278,0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7 283,4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16 994,6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33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9.2</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Благоустройство лесопарковых зон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223 394,2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180 055,7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43 338,5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119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9.3</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Устройство систем наружного освещения в рамках реализации проекта «Светлый город»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22 310,7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6 693,2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15 617,5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412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9.4</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Создание и ремонт пешеходных коммуникаций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14 860,6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11 977,6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2 883,0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42408942"/>
                  </a:ext>
                </a:extLst>
              </a:tr>
              <a:tr h="3412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9.5</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Ямочный ремонт асфальтового покрытия дворовых территорий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4 550,3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3 667,5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882,8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59638286"/>
                  </a:ext>
                </a:extLst>
              </a:tr>
              <a:tr h="3412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9.6</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Ремонт подъездов в многоквартирных домах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3 490,0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2 812,9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677,1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04908524"/>
                  </a:ext>
                </a:extLst>
              </a:tr>
              <a:tr h="34128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9.7</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Ремонт дворовых территорий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46 804,8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37 724,6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9 080,2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90604586"/>
                  </a:ext>
                </a:extLst>
              </a:tr>
              <a:tr h="543782">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10</a:t>
                      </a: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b="1" i="1" dirty="0">
                          <a:solidFill>
                            <a:srgbClr val="002060"/>
                          </a:solidFill>
                          <a:effectLst/>
                          <a:latin typeface="Times New Roman" panose="02020603050405020304" pitchFamily="18" charset="0"/>
                          <a:ea typeface="Times New Roman" panose="02020603050405020304" pitchFamily="18" charset="0"/>
                        </a:rPr>
                        <a:t>Государственная программа «Строительство объектов социальной инфраструктуры»</a:t>
                      </a:r>
                      <a:endParaRPr lang="ru-RU" sz="120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1 252 298,2</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a:solidFill>
                            <a:srgbClr val="002060"/>
                          </a:solidFill>
                          <a:effectLst/>
                          <a:latin typeface="Times New Roman" panose="02020603050405020304" pitchFamily="18" charset="0"/>
                          <a:ea typeface="Times New Roman" panose="02020603050405020304" pitchFamily="18" charset="0"/>
                        </a:rPr>
                        <a:t>1 189 683,3</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62 614,9</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90223881"/>
                  </a:ext>
                </a:extLst>
              </a:tr>
              <a:tr h="48409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10.1</a:t>
                      </a: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Создание новых мест в общеобразовательных организациях в связи с ростом числа обучающихся, вызванным демографическим фактором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a:solidFill>
                            <a:srgbClr val="002060"/>
                          </a:solidFill>
                          <a:effectLst/>
                          <a:latin typeface="Times New Roman" panose="02020603050405020304" pitchFamily="18" charset="0"/>
                          <a:ea typeface="Times New Roman" panose="02020603050405020304" pitchFamily="18" charset="0"/>
                        </a:rPr>
                        <a:t>1 252 298,2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a:solidFill>
                            <a:srgbClr val="002060"/>
                          </a:solidFill>
                          <a:effectLst/>
                          <a:latin typeface="Times New Roman" panose="02020603050405020304" pitchFamily="18" charset="0"/>
                          <a:ea typeface="Times New Roman" panose="02020603050405020304" pitchFamily="18" charset="0"/>
                        </a:rPr>
                        <a:t>1 189 683,3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62 614,9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20787493"/>
                  </a:ext>
                </a:extLst>
              </a:tr>
              <a:tr h="438103">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52" marR="91452" marT="45652" marB="456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endParaRPr>
                    </a:p>
                    <a:p>
                      <a:pP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ИТОГО</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2 309 105,3</a:t>
                      </a:r>
                      <a:endParaRPr lang="ru-RU" sz="12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endParaRPr lang="ru-RU" sz="1200" b="1"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2 024 804,2</a:t>
                      </a:r>
                      <a:endParaRPr lang="ru-RU" sz="12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284 301,1</a:t>
                      </a:r>
                      <a:endParaRPr lang="ru-RU" sz="12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 </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88218256"/>
                  </a:ext>
                </a:extLst>
              </a:tr>
            </a:tbl>
          </a:graphicData>
        </a:graphic>
      </p:graphicFrame>
      <p:pic>
        <p:nvPicPr>
          <p:cNvPr id="860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42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423988" y="274638"/>
            <a:ext cx="8482012" cy="411162"/>
          </a:xfrm>
        </p:spPr>
        <p:txBody>
          <a:bodyPr>
            <a:normAutofit fontScale="90000"/>
          </a:bodyPr>
          <a:lstStyle/>
          <a:p>
            <a:pPr marL="0" indent="0" eaLnBrk="1" fontAlgn="auto" hangingPunct="1">
              <a:spcAft>
                <a:spcPts val="0"/>
              </a:spcAft>
              <a:buFont typeface="Georgia" pitchFamily="18" charset="0"/>
              <a:buNone/>
              <a:defRPr/>
            </a:pPr>
            <a:r>
              <a:rPr lang="ru-RU" altLang="ru-RU" sz="2800" dirty="0">
                <a:latin typeface="Times New Roman" pitchFamily="18" charset="0"/>
                <a:cs typeface="Times New Roman" pitchFamily="18" charset="0"/>
              </a:rPr>
              <a:t/>
            </a:r>
            <a:br>
              <a:rPr lang="ru-RU" altLang="ru-RU" sz="2800" dirty="0">
                <a:latin typeface="Times New Roman" pitchFamily="18" charset="0"/>
                <a:cs typeface="Times New Roman" pitchFamily="18" charset="0"/>
              </a:rPr>
            </a:br>
            <a:endParaRPr lang="ru-RU" altLang="ru-RU" sz="2800" dirty="0">
              <a:latin typeface="Times New Roman" pitchFamily="18" charset="0"/>
              <a:cs typeface="Times New Roman" pitchFamily="18" charset="0"/>
            </a:endParaRPr>
          </a:p>
        </p:txBody>
      </p:sp>
      <p:sp>
        <p:nvSpPr>
          <p:cNvPr id="88067" name="Rectangle 82"/>
          <p:cNvSpPr>
            <a:spLocks noChangeArrowheads="1"/>
          </p:cNvSpPr>
          <p:nvPr/>
        </p:nvSpPr>
        <p:spPr bwMode="auto">
          <a:xfrm>
            <a:off x="8202613" y="1716088"/>
            <a:ext cx="1393825"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altLang="ru-RU" sz="1200">
                <a:solidFill>
                  <a:srgbClr val="000000"/>
                </a:solidFill>
                <a:cs typeface="Times New Roman" pitchFamily="18" charset="0"/>
              </a:rPr>
              <a:t>(тыс. рублей)</a:t>
            </a:r>
          </a:p>
        </p:txBody>
      </p:sp>
      <p:graphicFrame>
        <p:nvGraphicFramePr>
          <p:cNvPr id="280326" name="Group 1798"/>
          <p:cNvGraphicFramePr>
            <a:graphicFrameLocks noGrp="1"/>
          </p:cNvGraphicFramePr>
          <p:nvPr>
            <p:extLst>
              <p:ext uri="{D42A27DB-BD31-4B8C-83A1-F6EECF244321}">
                <p14:modId xmlns:p14="http://schemas.microsoft.com/office/powerpoint/2010/main" val="1373568049"/>
              </p:ext>
            </p:extLst>
          </p:nvPr>
        </p:nvGraphicFramePr>
        <p:xfrm>
          <a:off x="504825" y="1931988"/>
          <a:ext cx="8848725" cy="3818591"/>
        </p:xfrm>
        <a:graphic>
          <a:graphicData uri="http://schemas.openxmlformats.org/drawingml/2006/table">
            <a:tbl>
              <a:tblPr/>
              <a:tblGrid>
                <a:gridCol w="4930775">
                  <a:extLst>
                    <a:ext uri="{9D8B030D-6E8A-4147-A177-3AD203B41FA5}">
                      <a16:colId xmlns:a16="http://schemas.microsoft.com/office/drawing/2014/main" xmlns="" val="20000"/>
                    </a:ext>
                  </a:extLst>
                </a:gridCol>
                <a:gridCol w="1323788">
                  <a:extLst>
                    <a:ext uri="{9D8B030D-6E8A-4147-A177-3AD203B41FA5}">
                      <a16:colId xmlns:a16="http://schemas.microsoft.com/office/drawing/2014/main" xmlns="" val="20001"/>
                    </a:ext>
                  </a:extLst>
                </a:gridCol>
                <a:gridCol w="1346387">
                  <a:extLst>
                    <a:ext uri="{9D8B030D-6E8A-4147-A177-3AD203B41FA5}">
                      <a16:colId xmlns:a16="http://schemas.microsoft.com/office/drawing/2014/main" xmlns="" val="20002"/>
                    </a:ext>
                  </a:extLst>
                </a:gridCol>
                <a:gridCol w="1247775">
                  <a:extLst>
                    <a:ext uri="{9D8B030D-6E8A-4147-A177-3AD203B41FA5}">
                      <a16:colId xmlns:a16="http://schemas.microsoft.com/office/drawing/2014/main" xmlns="" val="20003"/>
                    </a:ext>
                  </a:extLst>
                </a:gridCol>
              </a:tblGrid>
              <a:tr h="523875">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 latinLnBrk="0" hangingPunct="1">
                        <a:lnSpc>
                          <a:spcPct val="15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itchFamily="18" charset="0"/>
                          <a:cs typeface="Times New Roman" pitchFamily="18" charset="0"/>
                        </a:rPr>
                        <a:t>Наименование Федерального проекта</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50000"/>
                        </a:lnSpc>
                        <a:spcBef>
                          <a:spcPts val="100"/>
                        </a:spcBef>
                        <a:spcAft>
                          <a:spcPts val="100"/>
                        </a:spcAft>
                        <a:buClrTx/>
                        <a:buSzTx/>
                        <a:buFontTx/>
                        <a:buNone/>
                        <a:tabLst/>
                      </a:pPr>
                      <a:r>
                        <a:rPr kumimoji="0" lang="ru-RU" altLang="ru-RU" sz="1200" b="1" i="0" u="none" strike="noStrike" cap="none" normalizeH="0" baseline="0" dirty="0">
                          <a:ln>
                            <a:noFill/>
                          </a:ln>
                          <a:solidFill>
                            <a:srgbClr val="002060"/>
                          </a:solidFill>
                          <a:effectLst/>
                          <a:latin typeface="Times New Roman" pitchFamily="18" charset="0"/>
                          <a:cs typeface="Times New Roman" pitchFamily="18" charset="0"/>
                        </a:rPr>
                        <a:t>Назначено</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50000"/>
                        </a:lnSpc>
                        <a:spcBef>
                          <a:spcPts val="100"/>
                        </a:spcBef>
                        <a:spcAft>
                          <a:spcPts val="100"/>
                        </a:spcAft>
                        <a:buClrTx/>
                        <a:buSzTx/>
                        <a:buFontTx/>
                        <a:buNone/>
                        <a:tabLst/>
                      </a:pPr>
                      <a:r>
                        <a:rPr kumimoji="0" lang="ru-RU" altLang="ru-RU" sz="1200" b="1" i="0" u="none" strike="noStrike" cap="none" normalizeH="0" baseline="0" dirty="0">
                          <a:ln>
                            <a:noFill/>
                          </a:ln>
                          <a:solidFill>
                            <a:srgbClr val="002060"/>
                          </a:solidFill>
                          <a:effectLst/>
                          <a:latin typeface="Times New Roman" pitchFamily="18" charset="0"/>
                          <a:cs typeface="Times New Roman" pitchFamily="18" charset="0"/>
                        </a:rPr>
                        <a:t>Исполнено</a:t>
                      </a: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ru-RU" altLang="ru-RU" sz="1200" b="1" i="0" u="none" strike="noStrike" cap="none" normalizeH="0" baseline="0" dirty="0">
                          <a:ln>
                            <a:noFill/>
                          </a:ln>
                          <a:solidFill>
                            <a:srgbClr val="002060"/>
                          </a:solidFill>
                          <a:effectLst/>
                          <a:latin typeface="Times New Roman" pitchFamily="18" charset="0"/>
                          <a:cs typeface="Times New Roman" pitchFamily="18" charset="0"/>
                        </a:rPr>
                        <a:t>Процент исполнения</a:t>
                      </a: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556278">
                <a:tc>
                  <a:txBody>
                    <a:bodyPr/>
                    <a:lstStyle/>
                    <a:p>
                      <a:pPr>
                        <a:spcAft>
                          <a:spcPts val="0"/>
                        </a:spcAft>
                      </a:pPr>
                      <a:r>
                        <a:rPr lang="ru-RU" sz="1200" dirty="0">
                          <a:solidFill>
                            <a:srgbClr val="002060"/>
                          </a:solidFill>
                          <a:effectLst/>
                          <a:latin typeface="Times New Roman" panose="02020603050405020304" pitchFamily="18" charset="0"/>
                          <a:ea typeface="Calibri" panose="020F0502020204030204" pitchFamily="34" charset="0"/>
                        </a:rPr>
                        <a:t>Федеральный проект "Создание условий для реализации творческого потенциала нации" ("Творческие люди")</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333,3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200">
                <a:tc>
                  <a:txBody>
                    <a:bodyPr/>
                    <a:lstStyle/>
                    <a:p>
                      <a:pPr>
                        <a:spcAft>
                          <a:spcPts val="0"/>
                        </a:spcAft>
                      </a:pPr>
                      <a:r>
                        <a:rPr lang="ru-RU" sz="1200" dirty="0">
                          <a:solidFill>
                            <a:srgbClr val="002060"/>
                          </a:solidFill>
                          <a:effectLst/>
                          <a:latin typeface="Times New Roman" panose="02020603050405020304" pitchFamily="18" charset="0"/>
                          <a:ea typeface="Calibri" panose="020F0502020204030204" pitchFamily="34" charset="0"/>
                        </a:rPr>
                        <a:t>Федеральный проект "Современная школа"</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1 255 363,9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1 255 344,9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1813">
                <a:tc>
                  <a:txBody>
                    <a:bodyPr/>
                    <a:lstStyle/>
                    <a:p>
                      <a:pPr>
                        <a:spcAft>
                          <a:spcPts val="0"/>
                        </a:spcAft>
                      </a:pPr>
                      <a:r>
                        <a:rPr lang="ru-RU" sz="1200" dirty="0">
                          <a:solidFill>
                            <a:srgbClr val="002060"/>
                          </a:solidFill>
                          <a:effectLst/>
                          <a:latin typeface="Times New Roman" panose="02020603050405020304" pitchFamily="18" charset="0"/>
                          <a:ea typeface="Calibri" panose="020F0502020204030204" pitchFamily="34" charset="0"/>
                        </a:rPr>
                        <a:t>Федеральный проект "Патриотическое воспитание граждан Российской Федерации"</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4 773,9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4 773,9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0525">
                <a:tc>
                  <a:txBody>
                    <a:bodyPr/>
                    <a:lstStyle/>
                    <a:p>
                      <a:pPr>
                        <a:spcAft>
                          <a:spcPts val="0"/>
                        </a:spcAft>
                      </a:pPr>
                      <a:r>
                        <a:rPr lang="ru-RU" sz="1200">
                          <a:solidFill>
                            <a:srgbClr val="002060"/>
                          </a:solidFill>
                          <a:effectLst/>
                          <a:latin typeface="Times New Roman" panose="02020603050405020304" pitchFamily="18" charset="0"/>
                          <a:ea typeface="Calibri" panose="020F0502020204030204" pitchFamily="34" charset="0"/>
                        </a:rPr>
                        <a:t>Федеральный проект "Чистая вода"</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20 001,6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11 476,3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57,4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0525">
                <a:tc>
                  <a:txBody>
                    <a:bodyPr/>
                    <a:lstStyle/>
                    <a:p>
                      <a:pPr>
                        <a:spcAft>
                          <a:spcPts val="0"/>
                        </a:spcAft>
                      </a:pPr>
                      <a:r>
                        <a:rPr lang="ru-RU" sz="1200">
                          <a:solidFill>
                            <a:srgbClr val="002060"/>
                          </a:solidFill>
                          <a:effectLst/>
                          <a:latin typeface="Times New Roman" panose="02020603050405020304" pitchFamily="18" charset="0"/>
                          <a:ea typeface="Calibri" panose="020F0502020204030204" pitchFamily="34" charset="0"/>
                        </a:rPr>
                        <a:t>Федеральный проект "Цифровая образовательная среда"</a:t>
                      </a:r>
                      <a:endParaRPr lang="ru-RU" sz="120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5 973,9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5 973,9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23875">
                <a:tc>
                  <a:txBody>
                    <a:bodyPr/>
                    <a:lstStyle/>
                    <a:p>
                      <a:pPr>
                        <a:spcAft>
                          <a:spcPts val="0"/>
                        </a:spcAft>
                      </a:pPr>
                      <a:r>
                        <a:rPr lang="ru-RU" sz="1200" dirty="0">
                          <a:solidFill>
                            <a:srgbClr val="002060"/>
                          </a:solidFill>
                          <a:effectLst/>
                          <a:latin typeface="Times New Roman" panose="02020603050405020304" pitchFamily="18" charset="0"/>
                          <a:ea typeface="Calibri" panose="020F0502020204030204" pitchFamily="34" charset="0"/>
                        </a:rPr>
                        <a:t>Федеральный проект "Формирование комфортной городской среды"</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46 804,9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46 804,8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4500">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Times New Roman" pitchFamily="18" charset="0"/>
                          <a:cs typeface="Times New Roman" pitchFamily="18" charset="0"/>
                        </a:rPr>
                        <a:t>ИТОГО</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1 333 251,5</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1 324 707,1</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99,4</a:t>
                      </a:r>
                      <a:endParaRPr lang="ru-RU" sz="12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pic>
        <p:nvPicPr>
          <p:cNvPr id="881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2641306121"/>
              </p:ext>
            </p:extLst>
          </p:nvPr>
        </p:nvGraphicFramePr>
        <p:xfrm>
          <a:off x="957263" y="579438"/>
          <a:ext cx="7942262" cy="831850"/>
        </p:xfrm>
        <a:graphic>
          <a:graphicData uri="http://schemas.openxmlformats.org/drawingml/2006/table">
            <a:tbl>
              <a:tblPr/>
              <a:tblGrid>
                <a:gridCol w="7942262">
                  <a:extLst>
                    <a:ext uri="{9D8B030D-6E8A-4147-A177-3AD203B41FA5}">
                      <a16:colId xmlns:a16="http://schemas.microsoft.com/office/drawing/2014/main" xmlns="" val="20000"/>
                    </a:ext>
                  </a:extLst>
                </a:gridCol>
              </a:tblGrid>
              <a:tr h="831850">
                <a:tc>
                  <a:txBody>
                    <a:bodyPr/>
                    <a:lstStyle/>
                    <a:p>
                      <a:pPr algn="ctr" fontAlgn="t"/>
                      <a:r>
                        <a:rPr lang="ru-RU" sz="1800" b="1" i="0" u="none" strike="noStrike" dirty="0">
                          <a:solidFill>
                            <a:srgbClr val="002060"/>
                          </a:solidFill>
                          <a:effectLst/>
                          <a:latin typeface="Times New Roman"/>
                        </a:rPr>
                        <a:t>Сведения о расходах бюджета городского округа Чехов</a:t>
                      </a:r>
                    </a:p>
                    <a:p>
                      <a:pPr algn="ctr" fontAlgn="t"/>
                      <a:r>
                        <a:rPr lang="ru-RU" sz="1800" b="1" i="0" u="none" strike="noStrike" dirty="0">
                          <a:solidFill>
                            <a:srgbClr val="002060"/>
                          </a:solidFill>
                          <a:effectLst/>
                          <a:latin typeface="Times New Roman"/>
                        </a:rPr>
                        <a:t> в</a:t>
                      </a:r>
                      <a:r>
                        <a:rPr lang="ru-RU" sz="1800" b="1" i="0" u="none" strike="noStrike" baseline="0" dirty="0">
                          <a:solidFill>
                            <a:srgbClr val="002060"/>
                          </a:solidFill>
                          <a:effectLst/>
                          <a:latin typeface="Times New Roman"/>
                        </a:rPr>
                        <a:t> рамках Федеральных проектов (ФП) в 2023 году</a:t>
                      </a:r>
                      <a:r>
                        <a:rPr lang="ru-RU" sz="1800" b="1" i="0" u="none" strike="noStrike" dirty="0">
                          <a:solidFill>
                            <a:srgbClr val="002060"/>
                          </a:solidFill>
                          <a:effectLst/>
                          <a:latin typeface="Times New Roman"/>
                        </a:rPr>
                        <a:t> </a:t>
                      </a:r>
                    </a:p>
                  </a:txBody>
                  <a:tcPr marL="7548" marR="7548" marT="7566"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071717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bwMode="auto">
          <a:xfrm>
            <a:off x="1985963" y="188039"/>
            <a:ext cx="5894387" cy="1435493"/>
          </a:xfrm>
        </p:spPr>
        <p:txBody>
          <a:bodyPr wrap="square" numCol="1" compatLnSpc="1">
            <a:prstTxWarp prst="textNoShape">
              <a:avLst/>
            </a:prstTxWarp>
          </a:bodyPr>
          <a:lstStyle/>
          <a:p>
            <a:pPr marL="0" indent="0" algn="ctr" fontAlgn="ctr">
              <a:buFont typeface="Georgia" pitchFamily="18" charset="0"/>
              <a:buNone/>
              <a:defRPr/>
            </a:pPr>
            <a:r>
              <a:rPr lang="ru-RU" altLang="ru-RU" sz="2000" dirty="0">
                <a:solidFill>
                  <a:srgbClr val="002060"/>
                </a:solidFill>
                <a:effectLst/>
                <a:latin typeface="Times New Roman" panose="02020603050405020304" pitchFamily="18" charset="0"/>
                <a:cs typeface="Times New Roman" panose="02020603050405020304" pitchFamily="18" charset="0"/>
              </a:rPr>
              <a:t>Меры социальной поддержки отдельных категорий граждан городского округа Чехов </a:t>
            </a:r>
            <a:br>
              <a:rPr lang="ru-RU" altLang="ru-RU" sz="2000" dirty="0">
                <a:solidFill>
                  <a:srgbClr val="002060"/>
                </a:solidFill>
                <a:effectLst/>
                <a:latin typeface="Times New Roman" panose="02020603050405020304" pitchFamily="18" charset="0"/>
                <a:cs typeface="Times New Roman" panose="02020603050405020304" pitchFamily="18" charset="0"/>
              </a:rPr>
            </a:br>
            <a:r>
              <a:rPr lang="ru-RU" altLang="ru-RU" sz="2000" dirty="0">
                <a:solidFill>
                  <a:srgbClr val="002060"/>
                </a:solidFill>
                <a:effectLst/>
                <a:latin typeface="Times New Roman" panose="02020603050405020304" pitchFamily="18" charset="0"/>
                <a:cs typeface="Times New Roman" panose="02020603050405020304" pitchFamily="18" charset="0"/>
              </a:rPr>
              <a:t>в 2023 году</a:t>
            </a:r>
            <a:r>
              <a:rPr lang="ru-RU" altLang="ru-RU" sz="1200" b="0" dirty="0">
                <a:solidFill>
                  <a:srgbClr val="002060"/>
                </a:solidFill>
                <a:effectLst/>
                <a:latin typeface="Times New Roman" panose="02020603050405020304" pitchFamily="18" charset="0"/>
                <a:cs typeface="Times New Roman" panose="02020603050405020304" pitchFamily="18" charset="0"/>
              </a:rPr>
              <a:t>   </a:t>
            </a:r>
            <a:br>
              <a:rPr lang="ru-RU" altLang="ru-RU" sz="1200" b="0" dirty="0">
                <a:solidFill>
                  <a:srgbClr val="002060"/>
                </a:solidFill>
                <a:effectLst/>
                <a:latin typeface="Times New Roman" panose="02020603050405020304" pitchFamily="18" charset="0"/>
                <a:cs typeface="Times New Roman" panose="02020603050405020304" pitchFamily="18" charset="0"/>
              </a:rPr>
            </a:br>
            <a:r>
              <a:rPr lang="ru-RU" altLang="ru-RU" sz="1600" b="0" dirty="0">
                <a:solidFill>
                  <a:srgbClr val="002060"/>
                </a:solidFill>
                <a:effectLst/>
                <a:latin typeface="Times New Roman" panose="02020603050405020304" pitchFamily="18" charset="0"/>
                <a:cs typeface="Times New Roman" panose="02020603050405020304" pitchFamily="18" charset="0"/>
              </a:rPr>
              <a:t>(</a:t>
            </a:r>
            <a:r>
              <a:rPr lang="ru-RU" altLang="ru-RU" sz="2000" b="0" dirty="0">
                <a:solidFill>
                  <a:srgbClr val="002060"/>
                </a:solidFill>
                <a:effectLst/>
                <a:latin typeface="Times New Roman" panose="02020603050405020304" pitchFamily="18" charset="0"/>
                <a:cs typeface="Times New Roman" panose="02020603050405020304" pitchFamily="18" charset="0"/>
              </a:rPr>
              <a:t>исполнение публичных нормативных обязательств</a:t>
            </a:r>
            <a:r>
              <a:rPr lang="ru-RU" altLang="ru-RU" sz="2000" b="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ru-RU" altLang="ru-RU" sz="1400" b="0" dirty="0">
                <a:solidFill>
                  <a:srgbClr val="00B050"/>
                </a:solidFill>
                <a:effectLst/>
                <a:latin typeface="Times New Roman" panose="02020603050405020304" pitchFamily="18" charset="0"/>
                <a:cs typeface="Times New Roman" panose="02020603050405020304" pitchFamily="18" charset="0"/>
              </a:rPr>
              <a:t/>
            </a:r>
            <a:br>
              <a:rPr lang="ru-RU" altLang="ru-RU" sz="1400" b="0" dirty="0">
                <a:solidFill>
                  <a:srgbClr val="00B050"/>
                </a:solidFill>
                <a:effectLst/>
                <a:latin typeface="Times New Roman" panose="02020603050405020304" pitchFamily="18" charset="0"/>
                <a:cs typeface="Times New Roman" panose="02020603050405020304" pitchFamily="18" charset="0"/>
              </a:rPr>
            </a:br>
            <a:r>
              <a:rPr lang="ru-RU" altLang="ru-RU" sz="1400" b="0" dirty="0">
                <a:solidFill>
                  <a:srgbClr val="00B050"/>
                </a:solidFill>
                <a:effectLst/>
                <a:latin typeface="Times New Roman" panose="02020603050405020304" pitchFamily="18" charset="0"/>
                <a:cs typeface="Times New Roman" panose="02020603050405020304" pitchFamily="18" charset="0"/>
              </a:rPr>
              <a:t/>
            </a:r>
            <a:br>
              <a:rPr lang="ru-RU" altLang="ru-RU" sz="1400" b="0" dirty="0">
                <a:solidFill>
                  <a:srgbClr val="00B050"/>
                </a:solidFill>
                <a:effectLst/>
                <a:latin typeface="Times New Roman" panose="02020603050405020304" pitchFamily="18" charset="0"/>
                <a:cs typeface="Times New Roman" panose="02020603050405020304" pitchFamily="18" charset="0"/>
              </a:rPr>
            </a:br>
            <a:r>
              <a:rPr lang="ru-RU" altLang="ru-RU" sz="1200" b="0" dirty="0">
                <a:solidFill>
                  <a:schemeClr val="tx1"/>
                </a:solidFill>
                <a:effectLst/>
                <a:latin typeface="Times New Roman" panose="02020603050405020304" pitchFamily="18" charset="0"/>
                <a:cs typeface="Times New Roman" panose="02020603050405020304" pitchFamily="18" charset="0"/>
              </a:rPr>
              <a:t/>
            </a:r>
            <a:br>
              <a:rPr lang="ru-RU" altLang="ru-RU" sz="1200" b="0" dirty="0">
                <a:solidFill>
                  <a:schemeClr val="tx1"/>
                </a:solidFill>
                <a:effectLst/>
                <a:latin typeface="Times New Roman" panose="02020603050405020304" pitchFamily="18" charset="0"/>
                <a:cs typeface="Times New Roman" panose="02020603050405020304" pitchFamily="18" charset="0"/>
              </a:rPr>
            </a:br>
            <a:r>
              <a:rPr lang="ru-RU" altLang="ru-RU" sz="1200" b="0" dirty="0">
                <a:solidFill>
                  <a:schemeClr val="tx1"/>
                </a:solidFill>
                <a:effectLst/>
                <a:latin typeface="Times New Roman" panose="02020603050405020304" pitchFamily="18" charset="0"/>
                <a:cs typeface="Times New Roman" panose="02020603050405020304" pitchFamily="18" charset="0"/>
              </a:rPr>
              <a:t>                                                                                                                                                                      </a:t>
            </a:r>
            <a:br>
              <a:rPr lang="ru-RU" altLang="ru-RU" sz="1200" b="0" dirty="0">
                <a:solidFill>
                  <a:schemeClr val="tx1"/>
                </a:solidFill>
                <a:effectLst/>
                <a:latin typeface="Times New Roman" panose="02020603050405020304" pitchFamily="18" charset="0"/>
                <a:cs typeface="Times New Roman" panose="02020603050405020304" pitchFamily="18" charset="0"/>
              </a:rPr>
            </a:br>
            <a:r>
              <a:rPr lang="ru-RU" altLang="ru-RU" sz="1200" b="0" dirty="0">
                <a:solidFill>
                  <a:schemeClr val="tx1"/>
                </a:solidFill>
                <a:effectLst/>
                <a:latin typeface="Times New Roman" panose="02020603050405020304" pitchFamily="18" charset="0"/>
                <a:cs typeface="Times New Roman" panose="02020603050405020304" pitchFamily="18" charset="0"/>
              </a:rPr>
              <a:t/>
            </a:r>
            <a:br>
              <a:rPr lang="ru-RU" altLang="ru-RU" sz="1200" b="0" dirty="0">
                <a:solidFill>
                  <a:schemeClr val="tx1"/>
                </a:solidFill>
                <a:effectLst/>
                <a:latin typeface="Times New Roman" panose="02020603050405020304" pitchFamily="18" charset="0"/>
                <a:cs typeface="Times New Roman" panose="02020603050405020304" pitchFamily="18" charset="0"/>
              </a:rPr>
            </a:br>
            <a:r>
              <a:rPr lang="ru-RU" altLang="ru-RU" sz="2800" dirty="0">
                <a:solidFill>
                  <a:schemeClr val="tx1"/>
                </a:solidFill>
                <a:effectLst/>
                <a:latin typeface="Times New Roman" panose="02020603050405020304" pitchFamily="18" charset="0"/>
                <a:cs typeface="Times New Roman" panose="02020603050405020304" pitchFamily="18" charset="0"/>
              </a:rPr>
              <a:t>                                                                                                                         </a:t>
            </a:r>
            <a:endParaRPr lang="ru-RU" altLang="ru-RU" sz="1200" b="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69453063"/>
              </p:ext>
            </p:extLst>
          </p:nvPr>
        </p:nvGraphicFramePr>
        <p:xfrm>
          <a:off x="571505" y="1713145"/>
          <a:ext cx="8885265" cy="4748092"/>
        </p:xfrm>
        <a:graphic>
          <a:graphicData uri="http://schemas.openxmlformats.org/drawingml/2006/table">
            <a:tbl>
              <a:tblPr/>
              <a:tblGrid>
                <a:gridCol w="1426977">
                  <a:extLst>
                    <a:ext uri="{9D8B030D-6E8A-4147-A177-3AD203B41FA5}">
                      <a16:colId xmlns:a16="http://schemas.microsoft.com/office/drawing/2014/main" xmlns="" val="20000"/>
                    </a:ext>
                  </a:extLst>
                </a:gridCol>
                <a:gridCol w="2006326">
                  <a:extLst>
                    <a:ext uri="{9D8B030D-6E8A-4147-A177-3AD203B41FA5}">
                      <a16:colId xmlns:a16="http://schemas.microsoft.com/office/drawing/2014/main" xmlns="" val="20001"/>
                    </a:ext>
                  </a:extLst>
                </a:gridCol>
                <a:gridCol w="1008668">
                  <a:extLst>
                    <a:ext uri="{9D8B030D-6E8A-4147-A177-3AD203B41FA5}">
                      <a16:colId xmlns:a16="http://schemas.microsoft.com/office/drawing/2014/main" xmlns="" val="949128257"/>
                    </a:ext>
                  </a:extLst>
                </a:gridCol>
                <a:gridCol w="820476">
                  <a:extLst>
                    <a:ext uri="{9D8B030D-6E8A-4147-A177-3AD203B41FA5}">
                      <a16:colId xmlns:a16="http://schemas.microsoft.com/office/drawing/2014/main" xmlns="" val="20002"/>
                    </a:ext>
                  </a:extLst>
                </a:gridCol>
                <a:gridCol w="1050425">
                  <a:extLst>
                    <a:ext uri="{9D8B030D-6E8A-4147-A177-3AD203B41FA5}">
                      <a16:colId xmlns:a16="http://schemas.microsoft.com/office/drawing/2014/main" xmlns="" val="20003"/>
                    </a:ext>
                  </a:extLst>
                </a:gridCol>
                <a:gridCol w="869815">
                  <a:extLst>
                    <a:ext uri="{9D8B030D-6E8A-4147-A177-3AD203B41FA5}">
                      <a16:colId xmlns:a16="http://schemas.microsoft.com/office/drawing/2014/main" xmlns="" val="20004"/>
                    </a:ext>
                  </a:extLst>
                </a:gridCol>
                <a:gridCol w="822960">
                  <a:extLst>
                    <a:ext uri="{9D8B030D-6E8A-4147-A177-3AD203B41FA5}">
                      <a16:colId xmlns:a16="http://schemas.microsoft.com/office/drawing/2014/main" xmlns="" val="20005"/>
                    </a:ext>
                  </a:extLst>
                </a:gridCol>
                <a:gridCol w="879618">
                  <a:extLst>
                    <a:ext uri="{9D8B030D-6E8A-4147-A177-3AD203B41FA5}">
                      <a16:colId xmlns:a16="http://schemas.microsoft.com/office/drawing/2014/main" xmlns="" val="20006"/>
                    </a:ext>
                  </a:extLst>
                </a:gridCol>
              </a:tblGrid>
              <a:tr h="1031142">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rPr>
                        <a:t>Меры социальной поддержки</a:t>
                      </a: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ru-RU" altLang="ru-RU" sz="1000" b="1" i="0" u="none" strike="noStrike" kern="1200" cap="none" spc="0" normalizeH="0" baseline="0" noProof="0" dirty="0">
                          <a:ln>
                            <a:noFill/>
                          </a:ln>
                          <a:solidFill>
                            <a:srgbClr val="002060"/>
                          </a:solidFill>
                          <a:effectLst/>
                          <a:uLnTx/>
                          <a:uFillTx/>
                          <a:latin typeface="Times New Roman" pitchFamily="18" charset="0"/>
                          <a:ea typeface="+mn-ea"/>
                          <a:cs typeface="+mn-cs"/>
                        </a:rPr>
                        <a:t>Нормативно-правовой акт</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endParaRP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rPr>
                        <a:t>Количество граждан, получивших социальную поддержку (человек)</a:t>
                      </a:r>
                    </a:p>
                  </a:txBody>
                  <a:tcPr marL="91456" marR="91456" marT="45680" marB="4568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rPr>
                        <a:t>Размер выплаты (рубли)</a:t>
                      </a: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a:ln>
                            <a:noFill/>
                          </a:ln>
                          <a:solidFill>
                            <a:srgbClr val="002060"/>
                          </a:solidFill>
                          <a:effectLst/>
                          <a:latin typeface="Times New Roman" pitchFamily="18" charset="0"/>
                          <a:cs typeface="Times New Roman" pitchFamily="18" charset="0"/>
                        </a:rPr>
                        <a:t>Периодичность выплаты</a:t>
                      </a: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a:ln>
                            <a:noFill/>
                          </a:ln>
                          <a:solidFill>
                            <a:srgbClr val="002060"/>
                          </a:solidFill>
                          <a:effectLst/>
                          <a:latin typeface="Times New Roman" pitchFamily="18" charset="0"/>
                          <a:cs typeface="Times New Roman" pitchFamily="18" charset="0"/>
                        </a:rPr>
                        <a:t>Утверждено</a:t>
                      </a: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rPr>
                        <a:t>Исполнено</a:t>
                      </a: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rPr>
                        <a:t>Процент исполнения</a:t>
                      </a:r>
                    </a:p>
                  </a:txBody>
                  <a:tcPr marL="91456" marR="91456"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1370469">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Выплата компенсации родительской платы за присмотр и уход за детьми, осваивающими образовательные программы дошкольного образования в организациях Московской области, осуществляющих образовательную деятельность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1. Закон Московской области от</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27.07.2013 N 94/2013-ОЗ «Об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образовании»</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2. Федеральный закон «Об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образовании в Российской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Федерации» от 29.12.2012 N 273-ФЗ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3. Постановление Правительства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Московской области от 26.05.2014 № 378/17  «Об утверждении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Порядка обращения за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компенсацией родительской платы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за присмотр и уход  за детьми,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осваивающими образовательные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программы дошкольного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образования в организациях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Московской области,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осуществляющих образовательную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деятельность, и порядка ее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выплаты…»</a:t>
                      </a:r>
                      <a:endParaRPr lang="ru-RU" dirty="0">
                        <a:solidFill>
                          <a:srgbClr val="002060"/>
                        </a:solidFill>
                      </a:endParaRP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2060"/>
                          </a:solidFill>
                          <a:effectLst/>
                          <a:latin typeface="Times New Roman" pitchFamily="18" charset="0"/>
                          <a:cs typeface="Times New Roman" pitchFamily="18" charset="0"/>
                        </a:rPr>
                        <a:t>6 510</a:t>
                      </a: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txBody>
                  <a:tcPr marL="9526" marR="9526" marT="9521"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2060"/>
                          </a:solidFill>
                          <a:effectLst/>
                          <a:latin typeface="Times New Roman" pitchFamily="18" charset="0"/>
                          <a:cs typeface="Times New Roman" pitchFamily="18" charset="0"/>
                        </a:rPr>
                        <a:t> 5 530,0</a:t>
                      </a:r>
                      <a:endPar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endParaRPr>
                    </a:p>
                  </a:txBody>
                  <a:tcPr marL="114306" marR="1143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ежемесячно</a:t>
                      </a:r>
                    </a:p>
                  </a:txBody>
                  <a:tcPr marL="114306" marR="1143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38 665,0</a:t>
                      </a: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35 975,5</a:t>
                      </a: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93,0</a:t>
                      </a: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8469">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rPr>
                        <a:t>Итого</a:t>
                      </a: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1"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endParaRPr>
                    </a:p>
                  </a:txBody>
                  <a:tcPr marL="91456" marR="91456" marT="45662" marB="4566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1"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endParaRPr>
                    </a:p>
                  </a:txBody>
                  <a:tcPr marL="91456" marR="91456" marT="45662" marB="4566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800" b="1"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endParaRPr>
                    </a:p>
                  </a:txBody>
                  <a:tcPr marL="91456" marR="91456"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000" b="1"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endParaRPr>
                    </a:p>
                  </a:txBody>
                  <a:tcPr marL="91456" marR="91456"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70C0"/>
                          </a:solidFill>
                          <a:effectLst/>
                          <a:latin typeface="Times New Roman" pitchFamily="18" charset="0"/>
                          <a:cs typeface="Times New Roman" pitchFamily="18" charset="0"/>
                        </a:rPr>
                        <a:t>38 665,0</a:t>
                      </a:r>
                    </a:p>
                  </a:txBody>
                  <a:tcPr marL="9526" marR="9526"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70C0"/>
                          </a:solidFill>
                          <a:effectLst/>
                          <a:latin typeface="Times New Roman" pitchFamily="18" charset="0"/>
                          <a:cs typeface="Times New Roman" pitchFamily="18" charset="0"/>
                        </a:rPr>
                        <a:t>35 975,5</a:t>
                      </a:r>
                    </a:p>
                  </a:txBody>
                  <a:tcPr marL="9526" marR="9526"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70C0"/>
                          </a:solidFill>
                          <a:effectLst/>
                          <a:latin typeface="Times New Roman" pitchFamily="18" charset="0"/>
                          <a:cs typeface="Times New Roman" pitchFamily="18" charset="0"/>
                        </a:rPr>
                        <a:t>93,0</a:t>
                      </a:r>
                    </a:p>
                  </a:txBody>
                  <a:tcPr marL="9526" marR="9526"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676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5" y="107950"/>
            <a:ext cx="1473201" cy="1237769"/>
          </a:xfrm>
          <a:prstGeom prst="rect">
            <a:avLst/>
          </a:prstGeom>
          <a:noFill/>
          <a:ln w="9525" algn="ctr">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pic>
        <p:nvPicPr>
          <p:cNvPr id="676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329" y="98426"/>
            <a:ext cx="1597025" cy="1247295"/>
          </a:xfrm>
          <a:prstGeom prst="rect">
            <a:avLst/>
          </a:prstGeom>
          <a:noFill/>
          <a:ln w="9525" algn="ctr">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pic>
        <p:nvPicPr>
          <p:cNvPr id="891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62979" y="1345721"/>
            <a:ext cx="1095375" cy="277813"/>
          </a:xfrm>
          <a:prstGeom prst="rect">
            <a:avLst/>
          </a:prstGeom>
        </p:spPr>
        <p:txBody>
          <a:bodyPr wrap="none">
            <a:spAutoFit/>
          </a:bodyPr>
          <a:lstStyle/>
          <a:p>
            <a:pPr>
              <a:defRPr/>
            </a:pPr>
            <a:r>
              <a:rPr lang="ru-RU" altLang="ru-RU" sz="1200" dirty="0">
                <a:solidFill>
                  <a:srgbClr val="002060"/>
                </a:solidFill>
                <a:ea typeface="+mj-ea"/>
                <a:cs typeface="Times New Roman" panose="02020603050405020304" pitchFamily="18" charset="0"/>
              </a:rPr>
              <a:t>(тыс. рублей</a:t>
            </a:r>
            <a:r>
              <a:rPr lang="ru-RU" altLang="ru-RU" sz="1200" dirty="0">
                <a:solidFill>
                  <a:prstClr val="black"/>
                </a:solidFill>
                <a:ea typeface="+mj-ea"/>
                <a:cs typeface="Times New Roman" panose="02020603050405020304" pitchFamily="18" charset="0"/>
              </a:rPr>
              <a:t>) </a:t>
            </a:r>
            <a:endParaRPr lang="ru-RU" dirty="0"/>
          </a:p>
        </p:txBody>
      </p:sp>
    </p:spTree>
    <p:extLst>
      <p:ext uri="{BB962C8B-B14F-4D97-AF65-F5344CB8AC3E}">
        <p14:creationId xmlns:p14="http://schemas.microsoft.com/office/powerpoint/2010/main" val="1299256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p:cNvSpPr>
            <a:spLocks noGrp="1"/>
          </p:cNvSpPr>
          <p:nvPr>
            <p:ph type="title"/>
          </p:nvPr>
        </p:nvSpPr>
        <p:spPr bwMode="auto">
          <a:xfrm>
            <a:off x="1985963" y="290513"/>
            <a:ext cx="5894387" cy="366712"/>
          </a:xfrm>
        </p:spPr>
        <p:txBody>
          <a:bodyPr wrap="square" numCol="1" compatLnSpc="1">
            <a:prstTxWarp prst="textNoShape">
              <a:avLst/>
            </a:prstTxWarp>
          </a:bodyPr>
          <a:lstStyle/>
          <a:p>
            <a:pPr marL="0" indent="0" algn="ctr">
              <a:buFont typeface="Georgia" pitchFamily="18" charset="0"/>
              <a:buNone/>
            </a:pPr>
            <a:r>
              <a:rPr lang="ru-RU" altLang="ru-RU" sz="2000" dirty="0">
                <a:solidFill>
                  <a:srgbClr val="002060"/>
                </a:solidFill>
                <a:effectLst/>
                <a:latin typeface="Times New Roman" pitchFamily="18" charset="0"/>
                <a:cs typeface="Times New Roman" pitchFamily="18" charset="0"/>
              </a:rPr>
              <a:t>Меры социальной поддержки отдельных категорий граждан городского округа Чехов </a:t>
            </a:r>
            <a:br>
              <a:rPr lang="ru-RU" altLang="ru-RU" sz="2000" dirty="0">
                <a:solidFill>
                  <a:srgbClr val="002060"/>
                </a:solidFill>
                <a:effectLst/>
                <a:latin typeface="Times New Roman" pitchFamily="18" charset="0"/>
                <a:cs typeface="Times New Roman" pitchFamily="18" charset="0"/>
              </a:rPr>
            </a:br>
            <a:r>
              <a:rPr lang="ru-RU" altLang="ru-RU" sz="2000" dirty="0">
                <a:solidFill>
                  <a:srgbClr val="002060"/>
                </a:solidFill>
                <a:effectLst/>
                <a:latin typeface="Times New Roman" pitchFamily="18" charset="0"/>
                <a:cs typeface="Times New Roman" pitchFamily="18" charset="0"/>
              </a:rPr>
              <a:t>в 2023 году</a:t>
            </a:r>
            <a:br>
              <a:rPr lang="ru-RU" altLang="ru-RU" sz="2000" dirty="0">
                <a:solidFill>
                  <a:srgbClr val="002060"/>
                </a:solidFill>
                <a:effectLst/>
                <a:latin typeface="Times New Roman" pitchFamily="18" charset="0"/>
                <a:cs typeface="Times New Roman" pitchFamily="18" charset="0"/>
              </a:rPr>
            </a:br>
            <a:r>
              <a:rPr lang="ru-RU" altLang="ru-RU" sz="1200" b="0" dirty="0">
                <a:solidFill>
                  <a:schemeClr val="tx1"/>
                </a:solidFill>
                <a:effectLst/>
                <a:latin typeface="Times New Roman" pitchFamily="18" charset="0"/>
                <a:cs typeface="Times New Roman" pitchFamily="18" charset="0"/>
              </a:rPr>
              <a:t>                                                                                                                                                                    </a:t>
            </a:r>
            <a:r>
              <a:rPr lang="ru-RU" altLang="ru-RU" sz="2800" dirty="0">
                <a:solidFill>
                  <a:schemeClr val="tx1"/>
                </a:solidFill>
                <a:effectLst/>
                <a:latin typeface="Times New Roman" pitchFamily="18" charset="0"/>
                <a:cs typeface="Times New Roman" pitchFamily="18" charset="0"/>
              </a:rPr>
              <a:t>                                                                                                             </a:t>
            </a:r>
            <a:endParaRPr lang="ru-RU" altLang="ru-RU" sz="1200" b="0" dirty="0">
              <a:solidFill>
                <a:schemeClr val="tx1"/>
              </a:solidFill>
              <a:effectLst/>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48857364"/>
              </p:ext>
            </p:extLst>
          </p:nvPr>
        </p:nvGraphicFramePr>
        <p:xfrm>
          <a:off x="430213" y="1573213"/>
          <a:ext cx="9121776" cy="4951418"/>
        </p:xfrm>
        <a:graphic>
          <a:graphicData uri="http://schemas.openxmlformats.org/drawingml/2006/table">
            <a:tbl>
              <a:tblPr/>
              <a:tblGrid>
                <a:gridCol w="3258845">
                  <a:extLst>
                    <a:ext uri="{9D8B030D-6E8A-4147-A177-3AD203B41FA5}">
                      <a16:colId xmlns:a16="http://schemas.microsoft.com/office/drawing/2014/main" xmlns="" val="20000"/>
                    </a:ext>
                  </a:extLst>
                </a:gridCol>
                <a:gridCol w="1647435">
                  <a:extLst>
                    <a:ext uri="{9D8B030D-6E8A-4147-A177-3AD203B41FA5}">
                      <a16:colId xmlns:a16="http://schemas.microsoft.com/office/drawing/2014/main" xmlns="" val="20001"/>
                    </a:ext>
                  </a:extLst>
                </a:gridCol>
                <a:gridCol w="955870">
                  <a:extLst>
                    <a:ext uri="{9D8B030D-6E8A-4147-A177-3AD203B41FA5}">
                      <a16:colId xmlns:a16="http://schemas.microsoft.com/office/drawing/2014/main" xmlns="" val="20002"/>
                    </a:ext>
                  </a:extLst>
                </a:gridCol>
                <a:gridCol w="1155356">
                  <a:extLst>
                    <a:ext uri="{9D8B030D-6E8A-4147-A177-3AD203B41FA5}">
                      <a16:colId xmlns:a16="http://schemas.microsoft.com/office/drawing/2014/main" xmlns="" val="20003"/>
                    </a:ext>
                  </a:extLst>
                </a:gridCol>
                <a:gridCol w="1063925">
                  <a:extLst>
                    <a:ext uri="{9D8B030D-6E8A-4147-A177-3AD203B41FA5}">
                      <a16:colId xmlns:a16="http://schemas.microsoft.com/office/drawing/2014/main" xmlns="" val="20004"/>
                    </a:ext>
                  </a:extLst>
                </a:gridCol>
                <a:gridCol w="1040345">
                  <a:extLst>
                    <a:ext uri="{9D8B030D-6E8A-4147-A177-3AD203B41FA5}">
                      <a16:colId xmlns:a16="http://schemas.microsoft.com/office/drawing/2014/main" xmlns="" val="20005"/>
                    </a:ext>
                  </a:extLst>
                </a:gridCol>
              </a:tblGrid>
              <a:tr h="73813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2060"/>
                          </a:solidFill>
                          <a:effectLst/>
                          <a:latin typeface="Times New Roman" pitchFamily="18" charset="0"/>
                        </a:rPr>
                        <a:t>Меры социальной поддержки</a:t>
                      </a:r>
                    </a:p>
                  </a:txBody>
                  <a:tcPr marL="91442" marR="91442"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2060"/>
                          </a:solidFill>
                          <a:effectLst/>
                          <a:latin typeface="Times New Roman" pitchFamily="18" charset="0"/>
                        </a:rPr>
                        <a:t>Нормативно-правовой акт</a:t>
                      </a:r>
                    </a:p>
                  </a:txBody>
                  <a:tcPr marL="91442" marR="91442"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itchFamily="18" charset="0"/>
                        </a:rPr>
                        <a:t>Количество</a:t>
                      </a:r>
                      <a:endParaRPr kumimoji="0" lang="ru-RU" altLang="ru-RU" sz="1200" b="0" i="0" u="none" strike="noStrike" cap="none" normalizeH="0" baseline="0" dirty="0">
                        <a:ln>
                          <a:noFill/>
                        </a:ln>
                        <a:solidFill>
                          <a:srgbClr val="002060"/>
                        </a:solidFill>
                        <a:effectLst/>
                        <a:latin typeface="Times New Roman" pitchFamily="18" charset="0"/>
                      </a:endParaRPr>
                    </a:p>
                  </a:txBody>
                  <a:tcPr marL="91442" marR="91442" marT="45689" marB="4568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2060"/>
                          </a:solidFill>
                          <a:effectLst/>
                          <a:latin typeface="Times New Roman" pitchFamily="18" charset="0"/>
                          <a:cs typeface="Times New Roman" pitchFamily="18" charset="0"/>
                        </a:rPr>
                        <a:t>Утверждено</a:t>
                      </a:r>
                    </a:p>
                  </a:txBody>
                  <a:tcPr marL="91442" marR="91442" marT="45675" marB="4567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2060"/>
                          </a:solidFill>
                          <a:effectLst/>
                          <a:latin typeface="Times New Roman" pitchFamily="18" charset="0"/>
                          <a:cs typeface="Times New Roman" pitchFamily="18" charset="0"/>
                        </a:rPr>
                        <a:t>Исполнено</a:t>
                      </a:r>
                    </a:p>
                  </a:txBody>
                  <a:tcPr marL="91442" marR="91442"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2060"/>
                          </a:solidFill>
                          <a:effectLst/>
                          <a:latin typeface="Times New Roman" pitchFamily="18" charset="0"/>
                          <a:cs typeface="Times New Roman" pitchFamily="18" charset="0"/>
                        </a:rPr>
                        <a:t>Процент исполнения</a:t>
                      </a:r>
                    </a:p>
                  </a:txBody>
                  <a:tcPr marL="91442" marR="91442" marT="45675" marB="456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0"/>
                  </a:ext>
                </a:extLst>
              </a:tr>
              <a:tr h="5405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3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"Жилище"           </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a:ln>
                          <a:noFill/>
                        </a:ln>
                        <a:solidFill>
                          <a:srgbClr val="002060"/>
                        </a:solidFill>
                        <a:effectLst/>
                        <a:latin typeface="Times New Roman" pitchFamily="18" charset="0"/>
                        <a:cs typeface="Times New Roman" pitchFamily="18" charset="0"/>
                      </a:endParaRP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a:ln>
                          <a:noFill/>
                        </a:ln>
                        <a:solidFill>
                          <a:srgbClr val="002060"/>
                        </a:solidFill>
                        <a:effectLst/>
                        <a:latin typeface="Times New Roman" pitchFamily="18" charset="0"/>
                        <a:cs typeface="Times New Roman" pitchFamily="18" charset="0"/>
                      </a:endParaRP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57 075,7</a:t>
                      </a:r>
                    </a:p>
                  </a:txBody>
                  <a:tcPr marL="9524" marR="9524" marT="9524"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57 075,0</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99,9</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7704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b="1" i="1" u="none" strike="noStrike" dirty="0">
                          <a:solidFill>
                            <a:srgbClr val="002060"/>
                          </a:solidFill>
                          <a:effectLst/>
                          <a:latin typeface="Times New Roman" panose="02020603050405020304" pitchFamily="18" charset="0"/>
                          <a:cs typeface="Times New Roman" panose="02020603050405020304" pitchFamily="18" charset="0"/>
                        </a:rPr>
                        <a:t>Подпрограмма "Обеспечение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Федеральный закон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 от 21.12.1996 N 159-ФЗ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«О дополнительных </a:t>
                      </a:r>
                      <a:endParaRPr kumimoji="0" lang="en-US" sz="1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гарантиях по социальной поддержке детей-сирот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 и детей, оставшихся без попечения родителей»</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smtClean="0">
                          <a:ln>
                            <a:noFill/>
                          </a:ln>
                          <a:solidFill>
                            <a:srgbClr val="002060"/>
                          </a:solidFill>
                          <a:effectLst/>
                          <a:latin typeface="Times New Roman" pitchFamily="18" charset="0"/>
                          <a:cs typeface="Times New Roman" pitchFamily="18" charset="0"/>
                        </a:rPr>
                        <a:t>14 детей</a:t>
                      </a:r>
                      <a:endParaRPr kumimoji="0" lang="ru-RU" sz="1300" b="1" i="1" u="none" strike="noStrike" cap="none" normalizeH="0" baseline="0" dirty="0">
                        <a:ln>
                          <a:noFill/>
                        </a:ln>
                        <a:solidFill>
                          <a:srgbClr val="002060"/>
                        </a:solidFill>
                        <a:effectLst/>
                        <a:latin typeface="Times New Roman" pitchFamily="18" charset="0"/>
                        <a:cs typeface="Times New Roman" pitchFamily="18" charset="0"/>
                      </a:endParaRP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54 727,0</a:t>
                      </a:r>
                    </a:p>
                  </a:txBody>
                  <a:tcPr marL="9524" marR="9524" marT="9524"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54 726,4</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99,9</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221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Предоставление жилых помещений детям-сиротам и детям, оставшимся без попечения родителей, лицам из числа детей-сирот и детей, оставшихся без попечения родителей, по договорам найма специализированных жилых помещений</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extLst>
                  <a:ext uri="{0D108BD9-81ED-4DB2-BD59-A6C34878D82A}">
                    <a16:rowId xmlns:a16="http://schemas.microsoft.com/office/drawing/2014/main" xmlns="" val="10003"/>
                  </a:ext>
                </a:extLst>
              </a:tr>
              <a:tr h="728868">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a:ln>
                          <a:noFill/>
                        </a:ln>
                        <a:solidFill>
                          <a:schemeClr val="tx1"/>
                        </a:solidFill>
                        <a:effectLst/>
                        <a:latin typeface="Times New Roman" pitchFamily="18" charset="0"/>
                        <a:cs typeface="Times New Roman"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a:ln>
                          <a:noFill/>
                        </a:ln>
                        <a:solidFill>
                          <a:srgbClr val="FF0000"/>
                        </a:solidFill>
                        <a:effectLst/>
                        <a:latin typeface="Times New Roman" pitchFamily="18" charset="0"/>
                        <a:cs typeface="Times New Roman"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rgbClr val="002060"/>
                          </a:solidFill>
                          <a:effectLst/>
                          <a:latin typeface="Times New Roman" pitchFamily="18" charset="0"/>
                          <a:cs typeface="Times New Roman" pitchFamily="18" charset="0"/>
                        </a:rPr>
                        <a:t>54 727,0</a:t>
                      </a:r>
                    </a:p>
                  </a:txBody>
                  <a:tcPr marL="9524" marR="9524" marT="9524"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rgbClr val="002060"/>
                          </a:solidFill>
                          <a:effectLst/>
                          <a:latin typeface="Times New Roman" pitchFamily="18" charset="0"/>
                          <a:cs typeface="Times New Roman" pitchFamily="18" charset="0"/>
                        </a:rPr>
                        <a:t>54 726,4</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rgbClr val="002060"/>
                          </a:solidFill>
                          <a:effectLst/>
                          <a:latin typeface="Times New Roman" pitchFamily="18" charset="0"/>
                          <a:cs typeface="Times New Roman" pitchFamily="18" charset="0"/>
                        </a:rPr>
                        <a:t>99,9</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0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a:ln>
                            <a:noFill/>
                          </a:ln>
                          <a:solidFill>
                            <a:srgbClr val="002060"/>
                          </a:solidFill>
                          <a:effectLst/>
                          <a:latin typeface="Times New Roman" pitchFamily="18" charset="0"/>
                          <a:cs typeface="Times New Roman" pitchFamily="18" charset="0"/>
                        </a:rPr>
                        <a:t>Подпрограмма "Обеспечение жильем молодых семей"</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Постановление </a:t>
                      </a:r>
                      <a:endParaRPr kumimoji="0" lang="en-US" sz="1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Правительства РФ</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 от 17 декабря 2010 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 N 1050 «О реализации отдельных мероприятий государственной программы Российской Федерации «Обеспечение доступным</a:t>
                      </a:r>
                      <a:endParaRPr kumimoji="0" lang="en-US" sz="1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 и комфортным жильем </a:t>
                      </a:r>
                      <a:endParaRPr kumimoji="0" lang="en-US" sz="1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и коммунальными услугами граждан Российской </a:t>
                      </a:r>
                      <a:endParaRPr kumimoji="0" lang="en-US" sz="1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002060"/>
                          </a:solidFill>
                          <a:effectLst/>
                          <a:latin typeface="Times New Roman" pitchFamily="18" charset="0"/>
                          <a:cs typeface="Times New Roman" pitchFamily="18" charset="0"/>
                        </a:rPr>
                        <a:t>Федерации</a:t>
                      </a: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a:ln>
                          <a:noFill/>
                        </a:ln>
                        <a:solidFill>
                          <a:srgbClr val="002060"/>
                        </a:solidFill>
                        <a:effectLst/>
                        <a:latin typeface="Times New Roman" pitchFamily="18" charset="0"/>
                        <a:cs typeface="Times New Roman" pitchFamily="18" charset="0"/>
                      </a:endParaRP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smtClean="0">
                          <a:ln>
                            <a:noFill/>
                          </a:ln>
                          <a:solidFill>
                            <a:srgbClr val="002060"/>
                          </a:solidFill>
                          <a:effectLst/>
                          <a:latin typeface="Times New Roman" pitchFamily="18" charset="0"/>
                          <a:cs typeface="Times New Roman" pitchFamily="18" charset="0"/>
                        </a:rPr>
                        <a:t>1 </a:t>
                      </a:r>
                      <a:r>
                        <a:rPr kumimoji="0" lang="ru-RU" sz="1300" b="1" i="1" u="none" strike="noStrike" cap="none" normalizeH="0" baseline="0" dirty="0" smtClean="0">
                          <a:ln>
                            <a:noFill/>
                          </a:ln>
                          <a:solidFill>
                            <a:srgbClr val="002060"/>
                          </a:solidFill>
                          <a:effectLst/>
                          <a:latin typeface="Times New Roman" pitchFamily="18" charset="0"/>
                          <a:cs typeface="Times New Roman" pitchFamily="18" charset="0"/>
                        </a:rPr>
                        <a:t>семья</a:t>
                      </a:r>
                      <a:endParaRPr kumimoji="0" lang="ru-RU" sz="1300" b="1" i="1" u="none" strike="noStrike" cap="none" normalizeH="0" baseline="0" dirty="0">
                        <a:ln>
                          <a:noFill/>
                        </a:ln>
                        <a:solidFill>
                          <a:srgbClr val="002060"/>
                        </a:solidFill>
                        <a:effectLst/>
                        <a:latin typeface="Times New Roman" pitchFamily="18" charset="0"/>
                        <a:cs typeface="Times New Roman" pitchFamily="18" charset="0"/>
                      </a:endParaRPr>
                    </a:p>
                  </a:txBody>
                  <a:tcPr marL="9524" marR="9524" marT="9519"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2 348,7</a:t>
                      </a:r>
                    </a:p>
                  </a:txBody>
                  <a:tcPr marL="9524" marR="9524" marT="9519"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2 348,6</a:t>
                      </a:r>
                    </a:p>
                  </a:txBody>
                  <a:tcPr marL="9524" marR="9524"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100,0</a:t>
                      </a:r>
                    </a:p>
                  </a:txBody>
                  <a:tcPr marL="9524" marR="9524"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3212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Times New Roman" pitchFamily="18" charset="0"/>
                          <a:cs typeface="Times New Roman" pitchFamily="18" charset="0"/>
                        </a:rPr>
                        <a:t>Реализация мероприятий по обеспечению жильем молодых семей</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6"/>
                  </a:ext>
                </a:extLst>
              </a:tr>
              <a:tr h="144853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a:ln>
                          <a:noFill/>
                        </a:ln>
                        <a:solidFill>
                          <a:srgbClr val="FF0000"/>
                        </a:solidFill>
                        <a:effectLst/>
                        <a:latin typeface="Times New Roman" pitchFamily="18" charset="0"/>
                        <a:cs typeface="Times New Roman"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rgbClr val="002060"/>
                          </a:solidFill>
                          <a:effectLst/>
                          <a:latin typeface="Times New Roman" pitchFamily="18" charset="0"/>
                          <a:cs typeface="Times New Roman" pitchFamily="18" charset="0"/>
                        </a:rPr>
                        <a:t>2 348,7</a:t>
                      </a:r>
                    </a:p>
                  </a:txBody>
                  <a:tcPr marL="9524" marR="9524" marT="9519"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rgbClr val="002060"/>
                          </a:solidFill>
                          <a:effectLst/>
                          <a:latin typeface="Times New Roman" pitchFamily="18" charset="0"/>
                          <a:cs typeface="Times New Roman" pitchFamily="18" charset="0"/>
                        </a:rPr>
                        <a:t>2 348,6</a:t>
                      </a:r>
                    </a:p>
                  </a:txBody>
                  <a:tcPr marL="9524" marR="9524"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a:ln>
                            <a:noFill/>
                          </a:ln>
                          <a:solidFill>
                            <a:srgbClr val="002060"/>
                          </a:solidFill>
                          <a:effectLst/>
                          <a:latin typeface="Times New Roman" pitchFamily="18" charset="0"/>
                          <a:cs typeface="Times New Roman" pitchFamily="18" charset="0"/>
                        </a:rPr>
                        <a:t>100,0</a:t>
                      </a:r>
                    </a:p>
                  </a:txBody>
                  <a:tcPr marL="9524" marR="9524"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676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6" y="107953"/>
            <a:ext cx="1539876" cy="1168397"/>
          </a:xfrm>
          <a:prstGeom prst="rect">
            <a:avLst/>
          </a:prstGeom>
          <a:noFill/>
          <a:ln w="9525" algn="ctr">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pic>
        <p:nvPicPr>
          <p:cNvPr id="676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100" y="107953"/>
            <a:ext cx="1597025" cy="1177925"/>
          </a:xfrm>
          <a:prstGeom prst="rect">
            <a:avLst/>
          </a:prstGeom>
          <a:noFill/>
          <a:ln w="9525" algn="ctr">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pic>
        <p:nvPicPr>
          <p:cNvPr id="901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67" name="Прямоугольник 1"/>
          <p:cNvSpPr>
            <a:spLocks noChangeArrowheads="1"/>
          </p:cNvSpPr>
          <p:nvPr/>
        </p:nvSpPr>
        <p:spPr bwMode="auto">
          <a:xfrm>
            <a:off x="8504238" y="1289050"/>
            <a:ext cx="1109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ru-RU" altLang="ru-RU" sz="1200" dirty="0">
                <a:solidFill>
                  <a:srgbClr val="002060"/>
                </a:solidFill>
              </a:rPr>
              <a:t>(тыс. рублей)</a:t>
            </a:r>
            <a:br>
              <a:rPr lang="ru-RU" altLang="ru-RU" sz="1200" dirty="0">
                <a:solidFill>
                  <a:srgbClr val="002060"/>
                </a:solidFill>
              </a:rPr>
            </a:br>
            <a:endParaRPr lang="ru-RU" altLang="ru-RU" sz="1200" dirty="0">
              <a:solidFill>
                <a:srgbClr val="002060"/>
              </a:solidFill>
            </a:endParaRPr>
          </a:p>
        </p:txBody>
      </p:sp>
    </p:spTree>
    <p:extLst>
      <p:ext uri="{BB962C8B-B14F-4D97-AF65-F5344CB8AC3E}">
        <p14:creationId xmlns:p14="http://schemas.microsoft.com/office/powerpoint/2010/main" val="55054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p:nvPr>
        </p:nvSpPr>
        <p:spPr bwMode="auto">
          <a:xfrm>
            <a:off x="1985963" y="290513"/>
            <a:ext cx="5894387" cy="366712"/>
          </a:xfrm>
        </p:spPr>
        <p:txBody>
          <a:bodyPr wrap="square" numCol="1" compatLnSpc="1">
            <a:prstTxWarp prst="textNoShape">
              <a:avLst/>
            </a:prstTxWarp>
          </a:bodyPr>
          <a:lstStyle/>
          <a:p>
            <a:pPr marL="0" indent="0" algn="ctr">
              <a:buFont typeface="Georgia" pitchFamily="18" charset="0"/>
              <a:buNone/>
            </a:pPr>
            <a:r>
              <a:rPr lang="ru-RU" altLang="ru-RU" sz="1200" b="0">
                <a:solidFill>
                  <a:schemeClr val="tx1"/>
                </a:solidFill>
                <a:effectLst/>
                <a:latin typeface="Times New Roman" pitchFamily="18" charset="0"/>
                <a:cs typeface="Times New Roman" pitchFamily="18" charset="0"/>
              </a:rPr>
              <a:t>                                                                                                                                                                    </a:t>
            </a:r>
            <a:r>
              <a:rPr lang="ru-RU" altLang="ru-RU" sz="2800">
                <a:solidFill>
                  <a:schemeClr val="tx1"/>
                </a:solidFill>
                <a:effectLst/>
                <a:latin typeface="Times New Roman" pitchFamily="18" charset="0"/>
                <a:cs typeface="Times New Roman" pitchFamily="18" charset="0"/>
              </a:rPr>
              <a:t>                                                                                                             </a:t>
            </a:r>
            <a:endParaRPr lang="ru-RU" altLang="ru-RU" sz="1200" b="0">
              <a:solidFill>
                <a:schemeClr val="tx1"/>
              </a:solidFill>
              <a:effectLst/>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91765681"/>
              </p:ext>
            </p:extLst>
          </p:nvPr>
        </p:nvGraphicFramePr>
        <p:xfrm>
          <a:off x="376015" y="782638"/>
          <a:ext cx="9241060" cy="5218112"/>
        </p:xfrm>
        <a:graphic>
          <a:graphicData uri="http://schemas.openxmlformats.org/drawingml/2006/table">
            <a:tbl>
              <a:tblPr/>
              <a:tblGrid>
                <a:gridCol w="3189997">
                  <a:extLst>
                    <a:ext uri="{9D8B030D-6E8A-4147-A177-3AD203B41FA5}">
                      <a16:colId xmlns:a16="http://schemas.microsoft.com/office/drawing/2014/main" xmlns="" val="20000"/>
                    </a:ext>
                  </a:extLst>
                </a:gridCol>
                <a:gridCol w="1828618">
                  <a:extLst>
                    <a:ext uri="{9D8B030D-6E8A-4147-A177-3AD203B41FA5}">
                      <a16:colId xmlns:a16="http://schemas.microsoft.com/office/drawing/2014/main" xmlns="" val="20001"/>
                    </a:ext>
                  </a:extLst>
                </a:gridCol>
                <a:gridCol w="1047300">
                  <a:extLst>
                    <a:ext uri="{9D8B030D-6E8A-4147-A177-3AD203B41FA5}">
                      <a16:colId xmlns:a16="http://schemas.microsoft.com/office/drawing/2014/main" xmlns="" val="20002"/>
                    </a:ext>
                  </a:extLst>
                </a:gridCol>
                <a:gridCol w="1105482">
                  <a:extLst>
                    <a:ext uri="{9D8B030D-6E8A-4147-A177-3AD203B41FA5}">
                      <a16:colId xmlns:a16="http://schemas.microsoft.com/office/drawing/2014/main" xmlns="" val="20003"/>
                    </a:ext>
                  </a:extLst>
                </a:gridCol>
                <a:gridCol w="1038988">
                  <a:extLst>
                    <a:ext uri="{9D8B030D-6E8A-4147-A177-3AD203B41FA5}">
                      <a16:colId xmlns:a16="http://schemas.microsoft.com/office/drawing/2014/main" xmlns="" val="20004"/>
                    </a:ext>
                  </a:extLst>
                </a:gridCol>
                <a:gridCol w="1030675">
                  <a:extLst>
                    <a:ext uri="{9D8B030D-6E8A-4147-A177-3AD203B41FA5}">
                      <a16:colId xmlns:a16="http://schemas.microsoft.com/office/drawing/2014/main" xmlns="" val="20005"/>
                    </a:ext>
                  </a:extLst>
                </a:gridCol>
              </a:tblGrid>
              <a:tr h="85343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Times New Roman" pitchFamily="18" charset="0"/>
                        </a:rPr>
                        <a:t>Меры социальной поддержки </a:t>
                      </a:r>
                    </a:p>
                  </a:txBody>
                  <a:tcPr marL="91442" marR="91442"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002060"/>
                          </a:solidFill>
                          <a:effectLst/>
                          <a:latin typeface="Times New Roman" pitchFamily="18" charset="0"/>
                        </a:rPr>
                        <a:t>Нормативно-</a:t>
                      </a:r>
                    </a:p>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002060"/>
                          </a:solidFill>
                          <a:effectLst/>
                          <a:latin typeface="Times New Roman" pitchFamily="18" charset="0"/>
                        </a:rPr>
                        <a:t>правовой </a:t>
                      </a:r>
                    </a:p>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002060"/>
                          </a:solidFill>
                          <a:effectLst/>
                          <a:latin typeface="Times New Roman" pitchFamily="18" charset="0"/>
                        </a:rPr>
                        <a:t>акт</a:t>
                      </a:r>
                    </a:p>
                  </a:txBody>
                  <a:tcPr marL="91442" marR="91442"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300" b="1" i="0" u="none" strike="noStrike" cap="none" normalizeH="0" baseline="0" dirty="0">
                        <a:ln>
                          <a:noFill/>
                        </a:ln>
                        <a:solidFill>
                          <a:srgbClr val="002060"/>
                        </a:solidFill>
                        <a:effectLst/>
                        <a:latin typeface="Times New Roman"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itchFamily="18" charset="0"/>
                        </a:rPr>
                        <a:t>Количество</a:t>
                      </a: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altLang="ru-RU" sz="1300" b="1" i="0" u="none" strike="noStrike" cap="none" normalizeH="0" baseline="0" dirty="0">
                        <a:ln>
                          <a:noFill/>
                        </a:ln>
                        <a:solidFill>
                          <a:srgbClr val="002060"/>
                        </a:solidFill>
                        <a:effectLst/>
                        <a:latin typeface="Times New Roman" pitchFamily="18" charset="0"/>
                      </a:endParaRPr>
                    </a:p>
                  </a:txBody>
                  <a:tcPr marL="91442" marR="91442" marT="45685" marB="4568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002060"/>
                          </a:solidFill>
                          <a:effectLst/>
                          <a:latin typeface="Times New Roman" pitchFamily="18" charset="0"/>
                          <a:cs typeface="Times New Roman" pitchFamily="18" charset="0"/>
                        </a:rPr>
                        <a:t>Утверждено</a:t>
                      </a:r>
                    </a:p>
                  </a:txBody>
                  <a:tcPr marL="91442" marR="91442" marT="45671" marB="4567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002060"/>
                          </a:solidFill>
                          <a:effectLst/>
                          <a:latin typeface="Times New Roman" pitchFamily="18" charset="0"/>
                          <a:cs typeface="Times New Roman" pitchFamily="18" charset="0"/>
                        </a:rPr>
                        <a:t>Исполнено</a:t>
                      </a:r>
                    </a:p>
                  </a:txBody>
                  <a:tcPr marL="91442" marR="91442" marT="45671" marB="45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2060"/>
                          </a:solidFill>
                          <a:effectLst/>
                          <a:latin typeface="Times New Roman" pitchFamily="18" charset="0"/>
                          <a:cs typeface="Times New Roman" pitchFamily="18" charset="0"/>
                        </a:rPr>
                        <a:t>Процент исполнения</a:t>
                      </a:r>
                    </a:p>
                  </a:txBody>
                  <a:tcPr marL="91442" marR="91442" marT="45671" marB="45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xmlns="" val="10000"/>
                  </a:ext>
                </a:extLst>
              </a:tr>
              <a:tr h="4168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Муниципальная программа "Образование"</a:t>
                      </a: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3">
                  <a:txBody>
                    <a:bodyPr/>
                    <a:lstStyle/>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Закон Московской области от 27.07.2013                N 94/2013-ОЗ                          «Об образовании»</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Федеральный закон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«Об образовании в Российской Федерации»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   от 29.12.2012 N 273-ФЗ </a:t>
                      </a:r>
                    </a:p>
                    <a:p>
                      <a:pPr marL="228600" marR="0" lvl="0" indent="-228600" algn="l" defTabSz="914400" rtl="0" eaLnBrk="1" fontAlgn="base" latinLnBrk="0" hangingPunct="1">
                        <a:lnSpc>
                          <a:spcPct val="100000"/>
                        </a:lnSpc>
                        <a:spcBef>
                          <a:spcPct val="0"/>
                        </a:spcBef>
                        <a:spcAft>
                          <a:spcPct val="0"/>
                        </a:spcAft>
                        <a:buClrTx/>
                        <a:buSzTx/>
                        <a:buFontTx/>
                        <a:buAutoNum type="arabicPeriod" startAt="3"/>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  Постановление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         Правительства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    Московской области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от 26.05.2014 № 378/17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 «Об утверждении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Порядка обращения за компенсацией родительской платы за присмотр и уход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за детьми, осваивающими образовательные программы дошкольного образования в организациях Московской области, осуществляющих образовательную деятельность, и порядка ее выплаты…»</a:t>
                      </a: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2060"/>
                          </a:solidFill>
                          <a:effectLst/>
                          <a:latin typeface="Times New Roman" pitchFamily="18" charset="0"/>
                          <a:cs typeface="Times New Roman" pitchFamily="18" charset="0"/>
                        </a:rPr>
                        <a:t>6 510</a:t>
                      </a:r>
                      <a:endParaRPr kumimoji="0" lang="ru-RU" sz="1300" b="1" i="0" u="none" strike="noStrike" cap="none" normalizeH="0" baseline="0" dirty="0">
                        <a:ln>
                          <a:noFill/>
                        </a:ln>
                        <a:solidFill>
                          <a:srgbClr val="002060"/>
                        </a:solidFill>
                        <a:effectLst/>
                        <a:latin typeface="Times New Roman" pitchFamily="18" charset="0"/>
                        <a:cs typeface="Times New Roman" pitchFamily="18" charset="0"/>
                      </a:endParaRP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38 665,0</a:t>
                      </a:r>
                    </a:p>
                  </a:txBody>
                  <a:tcPr marL="9524" marR="9524" marT="9518"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35 975,5</a:t>
                      </a: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a:ln>
                            <a:noFill/>
                          </a:ln>
                          <a:solidFill>
                            <a:srgbClr val="002060"/>
                          </a:solidFill>
                          <a:effectLst/>
                          <a:latin typeface="Times New Roman" pitchFamily="18" charset="0"/>
                          <a:cs typeface="Times New Roman" pitchFamily="18" charset="0"/>
                        </a:rPr>
                        <a:t>93,0</a:t>
                      </a: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605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a:ln>
                            <a:noFill/>
                          </a:ln>
                          <a:solidFill>
                            <a:srgbClr val="002060"/>
                          </a:solidFill>
                          <a:effectLst/>
                          <a:latin typeface="Times New Roman" pitchFamily="18" charset="0"/>
                          <a:cs typeface="Times New Roman" pitchFamily="18" charset="0"/>
                        </a:rPr>
                        <a:t>Подпрограмма "Общее образование"</a:t>
                      </a: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a:ln>
                          <a:noFill/>
                        </a:ln>
                        <a:solidFill>
                          <a:srgbClr val="FF0000"/>
                        </a:solidFill>
                        <a:effectLst/>
                        <a:latin typeface="Times New Roman" pitchFamily="18" charset="0"/>
                        <a:cs typeface="Times New Roman"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1" i="1" u="none" strike="noStrike" cap="none" normalizeH="0" baseline="0" dirty="0">
                        <a:ln>
                          <a:noFill/>
                        </a:ln>
                        <a:solidFill>
                          <a:schemeClr val="tx1"/>
                        </a:solidFill>
                        <a:effectLst/>
                        <a:latin typeface="Times New Roman" pitchFamily="18" charset="0"/>
                        <a:cs typeface="Times New Roman"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38 665,0</a:t>
                      </a:r>
                    </a:p>
                  </a:txBody>
                  <a:tcPr marL="9524" marR="9524" marT="9518"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35 975,5</a:t>
                      </a: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a:ln>
                            <a:noFill/>
                          </a:ln>
                          <a:solidFill>
                            <a:srgbClr val="002060"/>
                          </a:solidFill>
                          <a:effectLst/>
                          <a:latin typeface="Times New Roman" pitchFamily="18" charset="0"/>
                          <a:cs typeface="Times New Roman" pitchFamily="18" charset="0"/>
                        </a:rPr>
                        <a:t>93,0</a:t>
                      </a: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10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002060"/>
                          </a:solidFill>
                          <a:effectLst/>
                          <a:latin typeface="Times New Roman" pitchFamily="18" charset="0"/>
                          <a:cs typeface="Times New Roman" pitchFamily="18" charset="0"/>
                        </a:rPr>
                        <a:t>Выплата компенсации родительской платы за присмотр и уход за детьми, осваивающими образовательные программы дошкольного образования в организациях Московской области, осуществляющих образовательную деятельность</a:t>
                      </a: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ru-RU"/>
                    </a:p>
                  </a:txBody>
                  <a:tcPr>
                    <a:lnT w="12700" cap="flat" cmpd="sng" algn="ctr">
                      <a:solidFill>
                        <a:srgbClr val="000000"/>
                      </a:solidFill>
                      <a:prstDash val="solid"/>
                      <a:round/>
                      <a:headEnd type="none" w="med" len="med"/>
                      <a:tailEnd type="none" w="med" len="med"/>
                    </a:lnT>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38 665,0</a:t>
                      </a:r>
                    </a:p>
                  </a:txBody>
                  <a:tcPr marL="9526" marR="9526" marT="9521" marB="0"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35 975,5</a:t>
                      </a: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Times New Roman"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Times New Roman"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Times New Roman"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Times New Roman"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93,0</a:t>
                      </a:r>
                    </a:p>
                  </a:txBody>
                  <a:tcPr marL="9526" marR="9526"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145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1" i="0" u="none" strike="noStrike" cap="none" normalizeH="0" baseline="0" dirty="0">
                          <a:ln>
                            <a:noFill/>
                          </a:ln>
                          <a:solidFill>
                            <a:schemeClr val="tx1"/>
                          </a:solidFill>
                          <a:effectLst/>
                          <a:latin typeface="Times New Roman" pitchFamily="18" charset="0"/>
                          <a:cs typeface="Times New Roman" pitchFamily="18" charset="0"/>
                        </a:rPr>
                        <a:t>Итого</a:t>
                      </a:r>
                    </a:p>
                  </a:txBody>
                  <a:tcPr marL="91442" marR="91442"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txBody>
                  <a:tcPr marL="91442" marR="91442"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Times New Roman" pitchFamily="18" charset="0"/>
                          <a:cs typeface="Times New Roman" pitchFamily="18" charset="0"/>
                        </a:rPr>
                        <a:t>95 740,7</a:t>
                      </a:r>
                    </a:p>
                  </a:txBody>
                  <a:tcPr marL="9524" marR="9524" marT="9518"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cap="none" normalizeH="0" baseline="0" dirty="0">
                          <a:ln>
                            <a:noFill/>
                          </a:ln>
                          <a:solidFill>
                            <a:srgbClr val="002060"/>
                          </a:solidFill>
                          <a:effectLst/>
                          <a:latin typeface="Times New Roman" pitchFamily="18" charset="0"/>
                          <a:cs typeface="Times New Roman" pitchFamily="18" charset="0"/>
                        </a:rPr>
                        <a:t>93 050,5</a:t>
                      </a: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cap="none" normalizeH="0" baseline="0" dirty="0">
                          <a:ln>
                            <a:noFill/>
                          </a:ln>
                          <a:solidFill>
                            <a:srgbClr val="002060"/>
                          </a:solidFill>
                          <a:effectLst/>
                          <a:latin typeface="Times New Roman" pitchFamily="18" charset="0"/>
                          <a:cs typeface="Times New Roman" pitchFamily="18" charset="0"/>
                        </a:rPr>
                        <a:t>97,2</a:t>
                      </a:r>
                    </a:p>
                  </a:txBody>
                  <a:tcPr marL="9524" marR="9524" marT="951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5"/>
                  </a:ext>
                </a:extLst>
              </a:tr>
            </a:tbl>
          </a:graphicData>
        </a:graphic>
      </p:graphicFrame>
      <p:pic>
        <p:nvPicPr>
          <p:cNvPr id="911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82" name="Прямоугольник 1"/>
          <p:cNvSpPr>
            <a:spLocks noChangeArrowheads="1"/>
          </p:cNvSpPr>
          <p:nvPr/>
        </p:nvSpPr>
        <p:spPr bwMode="auto">
          <a:xfrm>
            <a:off x="8591550" y="504825"/>
            <a:ext cx="131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ru-RU" altLang="ru-RU" sz="1200">
                <a:solidFill>
                  <a:srgbClr val="002060"/>
                </a:solidFill>
              </a:rPr>
              <a:t>(тыс. рублей)</a:t>
            </a:r>
            <a:br>
              <a:rPr lang="ru-RU" altLang="ru-RU" sz="1200">
                <a:solidFill>
                  <a:srgbClr val="002060"/>
                </a:solidFill>
              </a:rPr>
            </a:br>
            <a:endParaRPr lang="ru-RU" altLang="ru-RU" sz="1200">
              <a:solidFill>
                <a:srgbClr val="002060"/>
              </a:solidFill>
            </a:endParaRPr>
          </a:p>
        </p:txBody>
      </p:sp>
    </p:spTree>
    <p:extLst>
      <p:ext uri="{BB962C8B-B14F-4D97-AF65-F5344CB8AC3E}">
        <p14:creationId xmlns:p14="http://schemas.microsoft.com/office/powerpoint/2010/main" val="1177273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5372" y="657225"/>
            <a:ext cx="8524875"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3200" b="1" cap="all" dirty="0">
                <a:ln w="0"/>
                <a:solidFill>
                  <a:prstClr val="black"/>
                </a:solidFill>
                <a:effectLst>
                  <a:reflection blurRad="12700" stA="50000" endPos="50000" dist="5000" dir="5400000" sy="-100000" rotWithShape="0"/>
                </a:effectLst>
                <a:cs typeface="Times New Roman" pitchFamily="18" charset="0"/>
              </a:rPr>
              <a:t>МУНИЦИПАЛЬНЫЕ ПРОГРАММЫ ГОРОДСКОГО ОКРУГА ЧЕХОВ</a:t>
            </a:r>
            <a:endParaRPr lang="ru-RU" sz="3200" b="1" cap="all" dirty="0">
              <a:ln w="0"/>
              <a:solidFill>
                <a:prstClr val="black"/>
              </a:solidFill>
              <a:effectLst>
                <a:reflection blurRad="12700" stA="50000" endPos="50000" dist="5000" dir="5400000" sy="-100000" rotWithShape="0"/>
              </a:effectLst>
            </a:endParaRP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2095500"/>
            <a:ext cx="6584950" cy="42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4" y="533400"/>
            <a:ext cx="6492875" cy="2684463"/>
          </a:xfrm>
          <a:prstGeom prst="rect">
            <a:avLst/>
          </a:prstGeom>
          <a:noFill/>
          <a:ln>
            <a:noFill/>
          </a:ln>
          <a:effectLst>
            <a:outerShdw dist="35921" dir="2700000" algn="ctr" rotWithShape="0">
              <a:srgbClr val="B4DCFA"/>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8067" name="Прямоугольник 6"/>
          <p:cNvSpPr>
            <a:spLocks noChangeArrowheads="1"/>
          </p:cNvSpPr>
          <p:nvPr/>
        </p:nvSpPr>
        <p:spPr bwMode="auto">
          <a:xfrm>
            <a:off x="838200" y="3571875"/>
            <a:ext cx="82105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ru-RU" altLang="ru-RU" sz="1800" dirty="0">
                <a:solidFill>
                  <a:srgbClr val="0070C0"/>
                </a:solidFill>
                <a:cs typeface="Times New Roman" panose="02020603050405020304" pitchFamily="18" charset="0"/>
              </a:rPr>
              <a:t>        </a:t>
            </a:r>
            <a:r>
              <a:rPr lang="ru-RU" altLang="ru-RU" sz="1800" dirty="0">
                <a:solidFill>
                  <a:srgbClr val="002060"/>
                </a:solidFill>
                <a:cs typeface="Times New Roman" panose="02020603050405020304" pitchFamily="18" charset="0"/>
              </a:rPr>
              <a:t>Расходы на реализацию мероприятий муниципальных программ городского округа Чехов за 2023 год при уточненном плане года 8 219 131,0 тыс. рублей составили 7 994 848,4 тыс. рублей или 97,3 % к плану года.</a:t>
            </a:r>
          </a:p>
          <a:p>
            <a:pPr algn="just">
              <a:defRPr/>
            </a:pPr>
            <a:r>
              <a:rPr lang="ru-RU" altLang="ru-RU" sz="1800" dirty="0">
                <a:solidFill>
                  <a:srgbClr val="002060"/>
                </a:solidFill>
                <a:cs typeface="Times New Roman" panose="02020603050405020304" pitchFamily="18" charset="0"/>
              </a:rPr>
              <a:t>       Удельный вес расходов в рамках муниципальных программ составил 97,8 % в общем объеме расходов бюджета городского округа Чехов.</a:t>
            </a:r>
          </a:p>
          <a:p>
            <a:pPr algn="just">
              <a:defRPr/>
            </a:pPr>
            <a:r>
              <a:rPr lang="ru-RU" altLang="ru-RU" sz="1800" dirty="0">
                <a:solidFill>
                  <a:srgbClr val="002060"/>
                </a:solidFill>
                <a:cs typeface="Times New Roman" panose="02020603050405020304" pitchFamily="18" charset="0"/>
              </a:rPr>
              <a:t>        По сравнению с 2022 годом объем расходов в рамках муниципальных программ увеличился на </a:t>
            </a:r>
            <a:r>
              <a:rPr lang="ru-RU" altLang="ru-RU" sz="1800" dirty="0" smtClean="0">
                <a:solidFill>
                  <a:srgbClr val="002060"/>
                </a:solidFill>
                <a:cs typeface="Times New Roman" panose="02020603050405020304" pitchFamily="18" charset="0"/>
              </a:rPr>
              <a:t>648 943,0 тыс</a:t>
            </a:r>
            <a:r>
              <a:rPr lang="ru-RU" altLang="ru-RU" sz="1800" dirty="0">
                <a:solidFill>
                  <a:srgbClr val="002060"/>
                </a:solidFill>
                <a:cs typeface="Times New Roman" panose="02020603050405020304" pitchFamily="18" charset="0"/>
              </a:rPr>
              <a:t>. рублей.</a:t>
            </a:r>
          </a:p>
          <a:p>
            <a:pPr algn="just">
              <a:defRPr/>
            </a:pPr>
            <a:r>
              <a:rPr lang="ru-RU" altLang="ru-RU" sz="1800" dirty="0">
                <a:solidFill>
                  <a:srgbClr val="002060"/>
                </a:solidFill>
                <a:cs typeface="Times New Roman" panose="02020603050405020304" pitchFamily="18" charset="0"/>
              </a:rPr>
              <a:t>        Расходы в рамках муниципальных программ на одного жителя городского округа Чехов составили в 2023 году </a:t>
            </a:r>
            <a:r>
              <a:rPr lang="ru-RU" altLang="ru-RU" sz="1800" dirty="0" smtClean="0">
                <a:solidFill>
                  <a:srgbClr val="002060"/>
                </a:solidFill>
                <a:cs typeface="Times New Roman" panose="02020603050405020304" pitchFamily="18" charset="0"/>
              </a:rPr>
              <a:t>- </a:t>
            </a:r>
            <a:r>
              <a:rPr lang="en-US" altLang="ru-RU" sz="1800" dirty="0" smtClean="0">
                <a:solidFill>
                  <a:srgbClr val="002060"/>
                </a:solidFill>
                <a:cs typeface="Times New Roman" panose="02020603050405020304" pitchFamily="18" charset="0"/>
              </a:rPr>
              <a:t>50 </a:t>
            </a:r>
            <a:r>
              <a:rPr lang="en-US" altLang="ru-RU" sz="1800" dirty="0">
                <a:solidFill>
                  <a:srgbClr val="002060"/>
                </a:solidFill>
                <a:cs typeface="Times New Roman" panose="02020603050405020304" pitchFamily="18" charset="0"/>
              </a:rPr>
              <a:t>003 </a:t>
            </a:r>
            <a:r>
              <a:rPr lang="ru-RU" altLang="ru-RU" sz="1800" dirty="0" smtClean="0">
                <a:solidFill>
                  <a:srgbClr val="002060"/>
                </a:solidFill>
                <a:cs typeface="Times New Roman" panose="02020603050405020304" pitchFamily="18" charset="0"/>
              </a:rPr>
              <a:t>рублей.</a:t>
            </a:r>
            <a:endParaRPr lang="ru-RU" altLang="ru-RU" sz="1800" dirty="0">
              <a:solidFill>
                <a:srgbClr val="002060"/>
              </a:solidFill>
              <a:cs typeface="Times New Roman" panose="02020603050405020304" pitchFamily="18" charset="0"/>
            </a:endParaRPr>
          </a:p>
          <a:p>
            <a:pPr algn="just">
              <a:defRPr/>
            </a:pPr>
            <a:endParaRPr lang="ru-RU" altLang="ru-RU" sz="1800" dirty="0">
              <a:cs typeface="Times New Roman" panose="02020603050405020304" pitchFamily="18" charset="0"/>
            </a:endParaRPr>
          </a:p>
        </p:txBody>
      </p:sp>
      <p:pic>
        <p:nvPicPr>
          <p:cNvPr id="93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97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Диаграмма 5"/>
          <p:cNvGraphicFramePr>
            <a:graphicFrameLocks/>
          </p:cNvGraphicFramePr>
          <p:nvPr>
            <p:extLst>
              <p:ext uri="{D42A27DB-BD31-4B8C-83A1-F6EECF244321}">
                <p14:modId xmlns:p14="http://schemas.microsoft.com/office/powerpoint/2010/main" val="4014520231"/>
              </p:ext>
            </p:extLst>
          </p:nvPr>
        </p:nvGraphicFramePr>
        <p:xfrm>
          <a:off x="1" y="23986"/>
          <a:ext cx="9906000" cy="68913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95300" y="454025"/>
            <a:ext cx="8915400" cy="5976938"/>
          </a:xfrm>
        </p:spPr>
        <p:txBody>
          <a:bodyPr rtlCol="0">
            <a:normAutofit fontScale="25000" lnSpcReduction="20000"/>
          </a:bodyPr>
          <a:lstStyle/>
          <a:p>
            <a:pPr marL="0" indent="0" algn="just" eaLnBrk="1" fontAlgn="auto" hangingPunct="1">
              <a:spcAft>
                <a:spcPts val="0"/>
              </a:spcAft>
              <a:buClr>
                <a:schemeClr val="accent6">
                  <a:lumMod val="75000"/>
                </a:schemeClr>
              </a:buClr>
              <a:buFont typeface="Arial" pitchFamily="34" charset="0"/>
              <a:buNone/>
              <a:defRPr/>
            </a:pPr>
            <a:endParaRPr lang="ru-RU" sz="6400" b="1" dirty="0">
              <a:solidFill>
                <a:schemeClr val="tx1">
                  <a:lumMod val="75000"/>
                  <a:lumOff val="25000"/>
                </a:schemeClr>
              </a:solidFill>
              <a:cs typeface="Times New Roman" pitchFamily="18" charset="0"/>
            </a:endParaRP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условно </a:t>
            </a:r>
            <a:r>
              <a:rPr lang="ru-RU" sz="6400" b="1" dirty="0">
                <a:solidFill>
                  <a:srgbClr val="002060"/>
                </a:solidFill>
                <a:cs typeface="Times New Roman" panose="02020603050405020304" pitchFamily="18" charset="0"/>
              </a:rPr>
              <a:t>утверждаемые </a:t>
            </a:r>
            <a:r>
              <a:rPr lang="ru-RU" sz="6400" b="1" dirty="0" smtClean="0">
                <a:solidFill>
                  <a:srgbClr val="002060"/>
                </a:solidFill>
                <a:cs typeface="Times New Roman" panose="02020603050405020304" pitchFamily="18" charset="0"/>
              </a:rPr>
              <a:t>расходы бюджета - </a:t>
            </a:r>
            <a:r>
              <a:rPr lang="ru-RU" sz="6400" dirty="0" smtClean="0">
                <a:solidFill>
                  <a:srgbClr val="002060"/>
                </a:solidFill>
                <a:cs typeface="Times New Roman" panose="02020603050405020304" pitchFamily="18" charset="0"/>
              </a:rPr>
              <a:t>расходы, </a:t>
            </a:r>
            <a:r>
              <a:rPr lang="ru-RU" sz="6400" dirty="0">
                <a:solidFill>
                  <a:srgbClr val="002060"/>
                </a:solidFill>
                <a:cs typeface="Times New Roman" panose="02020603050405020304" pitchFamily="18" charset="0"/>
              </a:rPr>
              <a:t>не распределенные в плановом периоде в соответствии с классификацией расходов бюджетов бюджетные </a:t>
            </a:r>
            <a:r>
              <a:rPr lang="ru-RU" sz="6400" dirty="0" smtClean="0">
                <a:solidFill>
                  <a:srgbClr val="002060"/>
                </a:solidFill>
                <a:cs typeface="Times New Roman" panose="02020603050405020304" pitchFamily="18" charset="0"/>
              </a:rPr>
              <a:t>ассигнования;</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межбюджетные трансферты - </a:t>
            </a:r>
            <a:r>
              <a:rPr lang="ru-RU" sz="6400" dirty="0" smtClean="0">
                <a:solidFill>
                  <a:srgbClr val="002060"/>
                </a:solidFill>
                <a:cs typeface="Times New Roman" panose="02020603050405020304"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 </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дотации – межбюджетные трансферты, предоставляемые на безвозмездной и безвозвратной основе, </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субвенции –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субсидии – межбюджетные трансферты, предоставляемые бюджетам муниципальных образований в целях </a:t>
            </a:r>
            <a:r>
              <a:rPr lang="ru-RU" sz="6400" dirty="0" err="1" smtClean="0">
                <a:solidFill>
                  <a:srgbClr val="002060"/>
                </a:solidFill>
                <a:cs typeface="Times New Roman" panose="02020603050405020304" pitchFamily="18" charset="0"/>
              </a:rPr>
              <a:t>софинансирования</a:t>
            </a:r>
            <a:r>
              <a:rPr lang="ru-RU" sz="6400" dirty="0" smtClean="0">
                <a:solidFill>
                  <a:srgbClr val="002060"/>
                </a:solidFill>
                <a:cs typeface="Times New Roman" panose="02020603050405020304" pitchFamily="18" charset="0"/>
              </a:rPr>
              <a:t> расходных обязательств, возникающих при выполнении полномочий органов местного самоуправления по вопросам местного значения; </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муниципальный долг - </a:t>
            </a:r>
            <a:r>
              <a:rPr lang="ru-RU" sz="6400" dirty="0" smtClean="0">
                <a:solidFill>
                  <a:srgbClr val="002060"/>
                </a:solidFill>
                <a:cs typeface="Times New Roman" panose="02020603050405020304" pitchFamily="18" charset="0"/>
              </a:rPr>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принятые на себя муниципальным образованием;</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дефицит бюджета - </a:t>
            </a:r>
            <a:r>
              <a:rPr lang="ru-RU" sz="6400" dirty="0" smtClean="0">
                <a:solidFill>
                  <a:srgbClr val="002060"/>
                </a:solidFill>
                <a:cs typeface="Times New Roman" panose="02020603050405020304" pitchFamily="18" charset="0"/>
              </a:rPr>
              <a:t>превышение расходов бюджета над его доходами;</a:t>
            </a:r>
          </a:p>
          <a:p>
            <a:pPr marL="0" indent="0" algn="just" eaLnBrk="1" fontAlgn="auto" hangingPunct="1">
              <a:spcAft>
                <a:spcPts val="0"/>
              </a:spcAft>
              <a:buClr>
                <a:schemeClr val="accent6">
                  <a:lumMod val="75000"/>
                </a:schemeClr>
              </a:buClr>
              <a:buFont typeface="Arial" pitchFamily="34" charset="0"/>
              <a:buNone/>
              <a:defRPr/>
            </a:pPr>
            <a:r>
              <a:rPr lang="ru-RU" sz="6400" dirty="0" smtClean="0">
                <a:solidFill>
                  <a:srgbClr val="002060"/>
                </a:solidFill>
                <a:cs typeface="Times New Roman" panose="02020603050405020304" pitchFamily="18" charset="0"/>
              </a:rPr>
              <a:t> </a:t>
            </a:r>
          </a:p>
          <a:p>
            <a:pPr marL="0" indent="0" algn="just" eaLnBrk="1" fontAlgn="auto" hangingPunct="1">
              <a:spcAft>
                <a:spcPts val="0"/>
              </a:spcAft>
              <a:buClr>
                <a:schemeClr val="accent6">
                  <a:lumMod val="75000"/>
                </a:schemeClr>
              </a:buClr>
              <a:buFont typeface="Arial" pitchFamily="34" charset="0"/>
              <a:buNone/>
              <a:defRPr/>
            </a:pPr>
            <a:r>
              <a:rPr lang="ru-RU" sz="6400" b="1" dirty="0" smtClean="0">
                <a:solidFill>
                  <a:srgbClr val="002060"/>
                </a:solidFill>
                <a:cs typeface="Times New Roman" panose="02020603050405020304" pitchFamily="18" charset="0"/>
              </a:rPr>
              <a:t>профицит бюджета</a:t>
            </a:r>
            <a:r>
              <a:rPr lang="ru-RU" sz="6400" dirty="0">
                <a:solidFill>
                  <a:srgbClr val="002060"/>
                </a:solidFill>
                <a:cs typeface="Times New Roman" panose="02020603050405020304" pitchFamily="18" charset="0"/>
              </a:rPr>
              <a:t> </a:t>
            </a:r>
            <a:r>
              <a:rPr lang="ru-RU" sz="6400" b="1" dirty="0" smtClean="0">
                <a:solidFill>
                  <a:srgbClr val="002060"/>
                </a:solidFill>
                <a:cs typeface="Times New Roman" panose="02020603050405020304" pitchFamily="18" charset="0"/>
              </a:rPr>
              <a:t>-</a:t>
            </a:r>
            <a:r>
              <a:rPr lang="ru-RU" sz="6400" dirty="0" smtClean="0">
                <a:solidFill>
                  <a:srgbClr val="002060"/>
                </a:solidFill>
                <a:cs typeface="Times New Roman" panose="02020603050405020304" pitchFamily="18" charset="0"/>
              </a:rPr>
              <a:t> превышение доходов бюджета над его расходами.</a:t>
            </a:r>
          </a:p>
          <a:p>
            <a:pPr marL="0" indent="0" eaLnBrk="1" fontAlgn="auto" hangingPunct="1">
              <a:spcAft>
                <a:spcPts val="0"/>
              </a:spcAft>
              <a:buClr>
                <a:schemeClr val="accent6">
                  <a:lumMod val="75000"/>
                </a:schemeClr>
              </a:buClr>
              <a:buFont typeface="Arial" pitchFamily="34" charset="0"/>
              <a:buNone/>
              <a:defRPr/>
            </a:pPr>
            <a:endParaRPr lang="ru-RU" dirty="0" smtClean="0">
              <a:solidFill>
                <a:srgbClr val="002060"/>
              </a:solidFill>
              <a:cs typeface="Times New Roman" panose="02020603050405020304" pitchFamily="18" charset="0"/>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423987" y="274638"/>
            <a:ext cx="8482013" cy="411162"/>
          </a:xfrm>
        </p:spPr>
        <p:txBody>
          <a:bodyPr>
            <a:normAutofit fontScale="90000"/>
          </a:bodyPr>
          <a:lstStyle/>
          <a:p>
            <a:pPr marL="0" indent="0" eaLnBrk="1" fontAlgn="auto" hangingPunct="1">
              <a:spcAft>
                <a:spcPts val="0"/>
              </a:spcAft>
              <a:buFont typeface="Georgia" pitchFamily="18" charset="0"/>
              <a:buNone/>
              <a:defRPr/>
            </a:pPr>
            <a:r>
              <a:rPr lang="ru-RU" altLang="ru-RU" sz="2800" dirty="0">
                <a:latin typeface="Times New Roman" pitchFamily="18" charset="0"/>
                <a:cs typeface="Times New Roman" pitchFamily="18" charset="0"/>
              </a:rPr>
              <a:t/>
            </a:r>
            <a:br>
              <a:rPr lang="ru-RU" altLang="ru-RU" sz="2800" dirty="0">
                <a:latin typeface="Times New Roman" pitchFamily="18" charset="0"/>
                <a:cs typeface="Times New Roman" pitchFamily="18" charset="0"/>
              </a:rPr>
            </a:br>
            <a:endParaRPr lang="ru-RU" altLang="ru-RU" sz="2800" dirty="0">
              <a:latin typeface="Times New Roman" pitchFamily="18" charset="0"/>
              <a:cs typeface="Times New Roman" pitchFamily="18" charset="0"/>
            </a:endParaRPr>
          </a:p>
        </p:txBody>
      </p:sp>
      <p:sp>
        <p:nvSpPr>
          <p:cNvPr id="96259" name="Rectangle 82"/>
          <p:cNvSpPr>
            <a:spLocks noChangeArrowheads="1"/>
          </p:cNvSpPr>
          <p:nvPr/>
        </p:nvSpPr>
        <p:spPr bwMode="auto">
          <a:xfrm>
            <a:off x="8255000" y="827088"/>
            <a:ext cx="1393825"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altLang="ru-RU" sz="1200">
                <a:solidFill>
                  <a:srgbClr val="000000"/>
                </a:solidFill>
                <a:cs typeface="Times New Roman" pitchFamily="18" charset="0"/>
              </a:rPr>
              <a:t>(тыс. рублей)</a:t>
            </a:r>
          </a:p>
        </p:txBody>
      </p:sp>
      <p:graphicFrame>
        <p:nvGraphicFramePr>
          <p:cNvPr id="280326" name="Group 1798"/>
          <p:cNvGraphicFramePr>
            <a:graphicFrameLocks noGrp="1"/>
          </p:cNvGraphicFramePr>
          <p:nvPr>
            <p:extLst>
              <p:ext uri="{D42A27DB-BD31-4B8C-83A1-F6EECF244321}">
                <p14:modId xmlns:p14="http://schemas.microsoft.com/office/powerpoint/2010/main" val="4153199494"/>
              </p:ext>
            </p:extLst>
          </p:nvPr>
        </p:nvGraphicFramePr>
        <p:xfrm>
          <a:off x="522288" y="1014413"/>
          <a:ext cx="8801100" cy="5387592"/>
        </p:xfrm>
        <a:graphic>
          <a:graphicData uri="http://schemas.openxmlformats.org/drawingml/2006/table">
            <a:tbl>
              <a:tblPr/>
              <a:tblGrid>
                <a:gridCol w="409575">
                  <a:extLst>
                    <a:ext uri="{9D8B030D-6E8A-4147-A177-3AD203B41FA5}">
                      <a16:colId xmlns:a16="http://schemas.microsoft.com/office/drawing/2014/main" xmlns="" val="20000"/>
                    </a:ext>
                  </a:extLst>
                </a:gridCol>
                <a:gridCol w="4432300">
                  <a:extLst>
                    <a:ext uri="{9D8B030D-6E8A-4147-A177-3AD203B41FA5}">
                      <a16:colId xmlns:a16="http://schemas.microsoft.com/office/drawing/2014/main" xmlns="" val="20001"/>
                    </a:ext>
                  </a:extLst>
                </a:gridCol>
                <a:gridCol w="1363662">
                  <a:extLst>
                    <a:ext uri="{9D8B030D-6E8A-4147-A177-3AD203B41FA5}">
                      <a16:colId xmlns:a16="http://schemas.microsoft.com/office/drawing/2014/main" xmlns="" val="20002"/>
                    </a:ext>
                  </a:extLst>
                </a:gridCol>
                <a:gridCol w="1319213">
                  <a:extLst>
                    <a:ext uri="{9D8B030D-6E8A-4147-A177-3AD203B41FA5}">
                      <a16:colId xmlns:a16="http://schemas.microsoft.com/office/drawing/2014/main" xmlns="" val="20003"/>
                    </a:ext>
                  </a:extLst>
                </a:gridCol>
                <a:gridCol w="1276350">
                  <a:extLst>
                    <a:ext uri="{9D8B030D-6E8A-4147-A177-3AD203B41FA5}">
                      <a16:colId xmlns:a16="http://schemas.microsoft.com/office/drawing/2014/main" xmlns="" val="20004"/>
                    </a:ext>
                  </a:extLst>
                </a:gridCol>
              </a:tblGrid>
              <a:tr h="45874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tx1"/>
                        </a:solidFill>
                        <a:effectLst/>
                        <a:latin typeface="Times New Roman" panose="02020603050405020304" pitchFamily="18" charset="0"/>
                      </a:endParaRPr>
                    </a:p>
                  </a:txBody>
                  <a:tcPr marL="91449" marR="91449"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49" marR="91449"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2060"/>
                          </a:solidFill>
                          <a:effectLst/>
                          <a:latin typeface="Times New Roman" panose="02020603050405020304" pitchFamily="18" charset="0"/>
                        </a:rPr>
                        <a:t>Назначено</a:t>
                      </a:r>
                    </a:p>
                  </a:txBody>
                  <a:tcPr marL="91449" marR="91449"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2060"/>
                          </a:solidFill>
                          <a:effectLst/>
                          <a:latin typeface="Times New Roman" panose="02020603050405020304" pitchFamily="18" charset="0"/>
                        </a:rPr>
                        <a:t>Исполнено</a:t>
                      </a:r>
                    </a:p>
                  </a:txBody>
                  <a:tcPr marL="91449" marR="91449"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49" marR="91449"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6668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«Здравоохранение»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68263">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3 887,5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3 877,4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100,0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565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«Финансовое обеспечение системы организации медицинской помощи»</a:t>
                      </a: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68263">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3 887,5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3 877,4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100,0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922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«Культура и туризм»</a:t>
                      </a: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68263">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463 672,1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460 047,6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99,2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463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2.1</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219,5</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219,5</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100,0</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3037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2.2</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"Развитие музейного </a:t>
                      </a: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дела"</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7 047,8</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7 047,8</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100,0</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3201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2.3</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«Развитие библиотечного </a:t>
                      </a: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дела»</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50 585,2</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49 062,8</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97,0</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839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2.4</a:t>
                      </a: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«Развитие профессионального искусства, гастрольно-концертной и культурно-досуговой деятельности, </a:t>
                      </a: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кинематографии»</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283 234,5</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281 330,5</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99,3</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2370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2.5</a:t>
                      </a:r>
                      <a:endPar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"Развитие образования в сфере </a:t>
                      </a: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культуры"</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116 916,2</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116 718,1</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99,8</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8096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2.6</a:t>
                      </a:r>
                      <a:endPar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56" marR="91456" marT="45667" marB="456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Обеспечивающая подпрограмма</a:t>
                      </a:r>
                    </a:p>
                    <a:p>
                      <a:pPr marL="0" marR="0" lvl="0" indent="0" algn="l" defTabSz="914400" rtl="0" eaLnBrk="1" fontAlgn="b"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1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5 668,9</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5 668,9</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100,0</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96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3844583115"/>
              </p:ext>
            </p:extLst>
          </p:nvPr>
        </p:nvGraphicFramePr>
        <p:xfrm>
          <a:off x="1238250" y="258763"/>
          <a:ext cx="7370763" cy="796925"/>
        </p:xfrm>
        <a:graphic>
          <a:graphicData uri="http://schemas.openxmlformats.org/drawingml/2006/table">
            <a:tbl>
              <a:tblPr/>
              <a:tblGrid>
                <a:gridCol w="7370763">
                  <a:extLst>
                    <a:ext uri="{9D8B030D-6E8A-4147-A177-3AD203B41FA5}">
                      <a16:colId xmlns:a16="http://schemas.microsoft.com/office/drawing/2014/main" xmlns="" val="20000"/>
                    </a:ext>
                  </a:extLst>
                </a:gridCol>
              </a:tblGrid>
              <a:tr h="796925">
                <a:tc>
                  <a:txBody>
                    <a:bodyPr/>
                    <a:lstStyle/>
                    <a:p>
                      <a:pPr algn="ctr" fontAlgn="t"/>
                      <a:r>
                        <a:rPr lang="ru-RU" sz="1800" b="1" i="0" u="none" strike="noStrike" dirty="0">
                          <a:solidFill>
                            <a:srgbClr val="002060"/>
                          </a:solidFill>
                          <a:effectLst/>
                          <a:latin typeface="Times New Roman"/>
                        </a:rPr>
                        <a:t>Сведения о расходах бюджета городского округа Чехов</a:t>
                      </a:r>
                    </a:p>
                    <a:p>
                      <a:pPr algn="ctr" fontAlgn="t"/>
                      <a:r>
                        <a:rPr lang="ru-RU" sz="1800" b="1" i="0" u="none" strike="noStrike" dirty="0">
                          <a:solidFill>
                            <a:srgbClr val="002060"/>
                          </a:solidFill>
                          <a:effectLst/>
                          <a:latin typeface="Times New Roman"/>
                        </a:rPr>
                        <a:t> по муниципальным программам за 2023 год</a:t>
                      </a:r>
                    </a:p>
                  </a:txBody>
                  <a:tcPr marL="7548" marR="7548" marT="7534"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013129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423987" y="274638"/>
            <a:ext cx="8482013" cy="411162"/>
          </a:xfrm>
        </p:spPr>
        <p:txBody>
          <a:bodyPr>
            <a:normAutofit fontScale="90000"/>
          </a:bodyPr>
          <a:lstStyle/>
          <a:p>
            <a:pPr marL="0" indent="0" eaLnBrk="1" fontAlgn="auto" hangingPunct="1">
              <a:spcAft>
                <a:spcPts val="0"/>
              </a:spcAft>
              <a:buFont typeface="Georgia" pitchFamily="18" charset="0"/>
              <a:buNone/>
              <a:defRPr/>
            </a:pPr>
            <a:r>
              <a:rPr lang="ru-RU" altLang="ru-RU" sz="2800" dirty="0">
                <a:latin typeface="Times New Roman" pitchFamily="18" charset="0"/>
                <a:cs typeface="Times New Roman" pitchFamily="18" charset="0"/>
              </a:rPr>
              <a:t/>
            </a:r>
            <a:br>
              <a:rPr lang="ru-RU" altLang="ru-RU" sz="2800" dirty="0">
                <a:latin typeface="Times New Roman" pitchFamily="18" charset="0"/>
                <a:cs typeface="Times New Roman" pitchFamily="18" charset="0"/>
              </a:rPr>
            </a:br>
            <a:endParaRPr lang="ru-RU" altLang="ru-RU" sz="2800" dirty="0">
              <a:latin typeface="Times New Roman" pitchFamily="18" charset="0"/>
              <a:cs typeface="Times New Roman" pitchFamily="18" charset="0"/>
            </a:endParaRPr>
          </a:p>
        </p:txBody>
      </p:sp>
      <p:sp>
        <p:nvSpPr>
          <p:cNvPr id="97283" name="Rectangle 82"/>
          <p:cNvSpPr>
            <a:spLocks noChangeArrowheads="1"/>
          </p:cNvSpPr>
          <p:nvPr/>
        </p:nvSpPr>
        <p:spPr bwMode="auto">
          <a:xfrm>
            <a:off x="8255000" y="827088"/>
            <a:ext cx="1393825"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altLang="ru-RU" sz="1200">
                <a:solidFill>
                  <a:srgbClr val="000000"/>
                </a:solidFill>
                <a:cs typeface="Times New Roman" pitchFamily="18" charset="0"/>
              </a:rPr>
              <a:t>(тыс. рублей)</a:t>
            </a:r>
          </a:p>
        </p:txBody>
      </p:sp>
      <p:graphicFrame>
        <p:nvGraphicFramePr>
          <p:cNvPr id="280326" name="Group 1798"/>
          <p:cNvGraphicFramePr>
            <a:graphicFrameLocks noGrp="1"/>
          </p:cNvGraphicFramePr>
          <p:nvPr>
            <p:extLst>
              <p:ext uri="{D42A27DB-BD31-4B8C-83A1-F6EECF244321}">
                <p14:modId xmlns:p14="http://schemas.microsoft.com/office/powerpoint/2010/main" val="553664255"/>
              </p:ext>
            </p:extLst>
          </p:nvPr>
        </p:nvGraphicFramePr>
        <p:xfrm>
          <a:off x="637829" y="827088"/>
          <a:ext cx="8801100" cy="5181813"/>
        </p:xfrm>
        <a:graphic>
          <a:graphicData uri="http://schemas.openxmlformats.org/drawingml/2006/table">
            <a:tbl>
              <a:tblPr/>
              <a:tblGrid>
                <a:gridCol w="408214">
                  <a:extLst>
                    <a:ext uri="{9D8B030D-6E8A-4147-A177-3AD203B41FA5}">
                      <a16:colId xmlns:a16="http://schemas.microsoft.com/office/drawing/2014/main" xmlns="" val="20000"/>
                    </a:ext>
                  </a:extLst>
                </a:gridCol>
                <a:gridCol w="4433441">
                  <a:extLst>
                    <a:ext uri="{9D8B030D-6E8A-4147-A177-3AD203B41FA5}">
                      <a16:colId xmlns:a16="http://schemas.microsoft.com/office/drawing/2014/main" xmlns="" val="20001"/>
                    </a:ext>
                  </a:extLst>
                </a:gridCol>
                <a:gridCol w="1362946">
                  <a:extLst>
                    <a:ext uri="{9D8B030D-6E8A-4147-A177-3AD203B41FA5}">
                      <a16:colId xmlns:a16="http://schemas.microsoft.com/office/drawing/2014/main" xmlns="" val="20002"/>
                    </a:ext>
                  </a:extLst>
                </a:gridCol>
                <a:gridCol w="1319814">
                  <a:extLst>
                    <a:ext uri="{9D8B030D-6E8A-4147-A177-3AD203B41FA5}">
                      <a16:colId xmlns:a16="http://schemas.microsoft.com/office/drawing/2014/main" xmlns="" val="20003"/>
                    </a:ext>
                  </a:extLst>
                </a:gridCol>
                <a:gridCol w="1276685">
                  <a:extLst>
                    <a:ext uri="{9D8B030D-6E8A-4147-A177-3AD203B41FA5}">
                      <a16:colId xmlns:a16="http://schemas.microsoft.com/office/drawing/2014/main" xmlns="" val="20004"/>
                    </a:ext>
                  </a:extLst>
                </a:gridCol>
              </a:tblGrid>
              <a:tr h="56512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accent1">
                            <a:lumMod val="75000"/>
                          </a:schemeClr>
                        </a:solidFill>
                        <a:effectLst/>
                        <a:latin typeface="Times New Roman" panose="02020603050405020304" pitchFamily="18" charset="0"/>
                      </a:endParaRPr>
                    </a:p>
                  </a:txBody>
                  <a:tcPr marL="91449" marR="91449"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49" marR="91449"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49" marR="91449"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49" marR="91449"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49" marR="91449"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7225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3</a:t>
                      </a:r>
                    </a:p>
                  </a:txBody>
                  <a:tcPr marL="91456" marR="9145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«Образование»</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68580"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2 987 946,5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2 921 309,6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97,8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646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3.1</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56" marR="9145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«Общее образование»                   </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2 874 501,5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2 809 396,3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1891">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3.2</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56" marR="9145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«Дополнительное образование, воспитание и психолого-социальное сопровождение детей»</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57 609,0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57 268,9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382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3.3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56" marR="9145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Обеспечивающая подпрограмма</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55 836,0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54 644,4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060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4</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«Социальная защита населения»                  </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68580"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54 505,9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54 488,6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6523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4.1</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«Социальная поддержка граждан»</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22 114,9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22 097,6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32261">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4.2</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37" marR="91437"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«Развитие системы отдыха и оздоровления детей»</a:t>
                      </a:r>
                    </a:p>
                  </a:txBody>
                  <a:tcPr marL="9524" marR="9524"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18 275,0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18 275,0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57357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4.3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37" marR="91437"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200" dirty="0">
                          <a:solidFill>
                            <a:srgbClr val="002060"/>
                          </a:solidFill>
                        </a:rPr>
                        <a:t>Обеспечивающая подпрограмма</a:t>
                      </a:r>
                    </a:p>
                  </a:txBody>
                  <a:tcPr marL="9524" marR="9524"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6 964,0</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6 964,0</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solidFill>
                            <a:srgbClr val="002060"/>
                          </a:solidFill>
                          <a:latin typeface="Times New Roman" panose="02020603050405020304" pitchFamily="18" charset="0"/>
                          <a:cs typeface="Times New Roman" panose="02020603050405020304" pitchFamily="18" charset="0"/>
                        </a:rPr>
                        <a:t>100,0</a:t>
                      </a:r>
                      <a:endParaRPr lang="ru-RU" sz="1200" dirty="0">
                        <a:solidFill>
                          <a:srgbClr val="002060"/>
                        </a:solidFill>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63056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4.4</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56" marR="91456"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Подпрограмма «Развитие и поддержка социально ориентированных некоммерческих организаций»</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9524" marR="9524" marT="95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7 152,0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7 152,0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pic>
        <p:nvPicPr>
          <p:cNvPr id="97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2304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831" name="Group 255"/>
          <p:cNvGraphicFramePr>
            <a:graphicFrameLocks noGrp="1"/>
          </p:cNvGraphicFramePr>
          <p:nvPr>
            <p:ph type="tbl" idx="1"/>
            <p:extLst>
              <p:ext uri="{D42A27DB-BD31-4B8C-83A1-F6EECF244321}">
                <p14:modId xmlns:p14="http://schemas.microsoft.com/office/powerpoint/2010/main" val="12992353"/>
              </p:ext>
            </p:extLst>
          </p:nvPr>
        </p:nvGraphicFramePr>
        <p:xfrm>
          <a:off x="617538" y="390525"/>
          <a:ext cx="8855075" cy="6078124"/>
        </p:xfrm>
        <a:graphic>
          <a:graphicData uri="http://schemas.openxmlformats.org/drawingml/2006/table">
            <a:tbl>
              <a:tblPr/>
              <a:tblGrid>
                <a:gridCol w="429441">
                  <a:extLst>
                    <a:ext uri="{9D8B030D-6E8A-4147-A177-3AD203B41FA5}">
                      <a16:colId xmlns:a16="http://schemas.microsoft.com/office/drawing/2014/main" xmlns="" val="20000"/>
                    </a:ext>
                  </a:extLst>
                </a:gridCol>
                <a:gridCol w="4594489">
                  <a:extLst>
                    <a:ext uri="{9D8B030D-6E8A-4147-A177-3AD203B41FA5}">
                      <a16:colId xmlns:a16="http://schemas.microsoft.com/office/drawing/2014/main" xmlns="" val="20001"/>
                    </a:ext>
                  </a:extLst>
                </a:gridCol>
                <a:gridCol w="1277536">
                  <a:extLst>
                    <a:ext uri="{9D8B030D-6E8A-4147-A177-3AD203B41FA5}">
                      <a16:colId xmlns:a16="http://schemas.microsoft.com/office/drawing/2014/main" xmlns="" val="20002"/>
                    </a:ext>
                  </a:extLst>
                </a:gridCol>
                <a:gridCol w="1268177">
                  <a:extLst>
                    <a:ext uri="{9D8B030D-6E8A-4147-A177-3AD203B41FA5}">
                      <a16:colId xmlns:a16="http://schemas.microsoft.com/office/drawing/2014/main" xmlns="" val="20003"/>
                    </a:ext>
                  </a:extLst>
                </a:gridCol>
                <a:gridCol w="1285432">
                  <a:extLst>
                    <a:ext uri="{9D8B030D-6E8A-4147-A177-3AD203B41FA5}">
                      <a16:colId xmlns:a16="http://schemas.microsoft.com/office/drawing/2014/main" xmlns="" val="20004"/>
                    </a:ext>
                  </a:extLst>
                </a:gridCol>
              </a:tblGrid>
              <a:tr h="45976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64" marR="91464"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64" marR="91464"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58" marR="91458"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58" marR="91458"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58" marR="91458"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0882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5</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«Спорт»</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421 247,4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413 754,6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rPr>
                        <a:t>98,2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435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5.1</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«Развитие физической культуры и спорта»</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416 244,4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408 751,6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98,2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435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itchFamily="18" charset="0"/>
                        </a:rPr>
                        <a:t>5.2</a:t>
                      </a:r>
                      <a:endPar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«Подготовка спортивного резерва»</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5 003,0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5 003,0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07305420"/>
                  </a:ext>
                </a:extLst>
              </a:tr>
              <a:tr h="35747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6</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«Развитие сельского хозяйства»                   </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5 535,1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5 147,9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535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6.1</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«Вовлечение в оборот земель сельскохозяйственного назначения и развитие мелиорации»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837,1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837,1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5821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6.2</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«Обеспечение эпизоотического и ветеринарно-санитарного благополучия и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развитие </a:t>
                      </a:r>
                      <a:r>
                        <a:rPr lang="ru-RU" sz="1200" b="0" i="0" u="none" strike="noStrike" dirty="0">
                          <a:solidFill>
                            <a:srgbClr val="002060"/>
                          </a:solidFill>
                          <a:effectLst/>
                          <a:latin typeface="Times New Roman" panose="02020603050405020304" pitchFamily="18" charset="0"/>
                          <a:cs typeface="Times New Roman" panose="02020603050405020304" pitchFamily="18" charset="0"/>
                        </a:rPr>
                        <a:t>государственной                  ветеринарной службы»</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4 698,0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4 310,8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91,8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153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7</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«Экология и окружающая среда»</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128 423,4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127 740,4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344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7.1</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«Охрана окружающей среды»</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27 800,0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27 800,0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757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7.2</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«Развитие водохозяйственного комплекса»</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13 868,5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13 868,5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757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7.3</a:t>
                      </a: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«Развитие лесного хозяйства»</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1 480,1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1 480,1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5744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7.4</a:t>
                      </a:r>
                    </a:p>
                  </a:txBody>
                  <a:tcPr marL="91437" marR="9143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«Ликвидация накопленного вреда окружающей среде»</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85 274,9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84 591,8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55573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8</a:t>
                      </a:r>
                    </a:p>
                  </a:txBody>
                  <a:tcPr marL="91437" marR="9143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«Безопасность и обеспечение безопасности жизнедеятельности населения»                    </a:t>
                      </a:r>
                    </a:p>
                  </a:txBody>
                  <a:tcPr marL="9524" marR="9524"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148 346,5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140 137,8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75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8.1</a:t>
                      </a:r>
                    </a:p>
                  </a:txBody>
                  <a:tcPr marL="91437" marR="9143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«Профилактика преступлений и иных правонарушений»</a:t>
                      </a:r>
                    </a:p>
                  </a:txBody>
                  <a:tcPr marL="9524" marR="9524"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81 707,1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74 541,5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91,2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74111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itchFamily="18" charset="0"/>
                        </a:rPr>
                        <a:t>8.2</a:t>
                      </a:r>
                    </a:p>
                  </a:txBody>
                  <a:tcPr marL="91437" marR="91437"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«Обеспечение мероприятий по защите населения и территорий от чрезвычайных ситуаций на территории муниципального образования Московской области»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3 561,4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3 285,5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92,3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pic>
        <p:nvPicPr>
          <p:cNvPr id="983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7670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53928796"/>
              </p:ext>
            </p:extLst>
          </p:nvPr>
        </p:nvGraphicFramePr>
        <p:xfrm>
          <a:off x="549275" y="531667"/>
          <a:ext cx="8810625" cy="5713681"/>
        </p:xfrm>
        <a:graphic>
          <a:graphicData uri="http://schemas.openxmlformats.org/drawingml/2006/table">
            <a:tbl>
              <a:tblPr/>
              <a:tblGrid>
                <a:gridCol w="460060">
                  <a:extLst>
                    <a:ext uri="{9D8B030D-6E8A-4147-A177-3AD203B41FA5}">
                      <a16:colId xmlns:a16="http://schemas.microsoft.com/office/drawing/2014/main" xmlns="" val="20000"/>
                    </a:ext>
                  </a:extLst>
                </a:gridCol>
                <a:gridCol w="4481613">
                  <a:extLst>
                    <a:ext uri="{9D8B030D-6E8A-4147-A177-3AD203B41FA5}">
                      <a16:colId xmlns:a16="http://schemas.microsoft.com/office/drawing/2014/main" xmlns="" val="20001"/>
                    </a:ext>
                  </a:extLst>
                </a:gridCol>
                <a:gridCol w="1250511">
                  <a:extLst>
                    <a:ext uri="{9D8B030D-6E8A-4147-A177-3AD203B41FA5}">
                      <a16:colId xmlns:a16="http://schemas.microsoft.com/office/drawing/2014/main" xmlns="" val="20002"/>
                    </a:ext>
                  </a:extLst>
                </a:gridCol>
                <a:gridCol w="1324444">
                  <a:extLst>
                    <a:ext uri="{9D8B030D-6E8A-4147-A177-3AD203B41FA5}">
                      <a16:colId xmlns:a16="http://schemas.microsoft.com/office/drawing/2014/main" xmlns="" val="20003"/>
                    </a:ext>
                  </a:extLst>
                </a:gridCol>
                <a:gridCol w="1293997">
                  <a:extLst>
                    <a:ext uri="{9D8B030D-6E8A-4147-A177-3AD203B41FA5}">
                      <a16:colId xmlns:a16="http://schemas.microsoft.com/office/drawing/2014/main" xmlns="" val="20004"/>
                    </a:ext>
                  </a:extLst>
                </a:gridCol>
              </a:tblGrid>
              <a:tr h="4589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tx1"/>
                        </a:solidFill>
                        <a:effectLst/>
                        <a:latin typeface="Times New Roman" panose="02020603050405020304" pitchFamily="18" charset="0"/>
                      </a:endParaRPr>
                    </a:p>
                  </a:txBody>
                  <a:tcPr marL="91459" marR="91459" marT="45679" marB="456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59" marR="91459" marT="45679" marB="456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53" marR="91453"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53" marR="91453"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53" marR="91453"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52217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8.3</a:t>
                      </a:r>
                    </a:p>
                  </a:txBody>
                  <a:tcPr marL="91437" marR="91437" marT="45680" marB="456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«Обеспечение мероприятий гражданской обороны на территории муниципального образования Московской области»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5 986,4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5 377,4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89,8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046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8.4</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«Обеспечение пожарной безопасности на территории муниципального образования Московской области»</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1 202,7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1 202,7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007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8.5</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«Обеспечение безопасности населения на водных объектах, расположенных на территории муниципального образования Московской области»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1 305,0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1 305,0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0757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8.6</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Обеспечивающая подпрограмма</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54 583,8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54 425,8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473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9</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«Жилище»     </a:t>
                      </a:r>
                      <a:r>
                        <a:rPr lang="ru-RU" sz="1200" b="0" i="0" u="none" strike="noStrike" dirty="0">
                          <a:solidFill>
                            <a:srgbClr val="002060"/>
                          </a:solidFill>
                          <a:effectLst/>
                          <a:latin typeface="Times New Roman" panose="02020603050405020304" pitchFamily="18" charset="0"/>
                          <a:cs typeface="Times New Roman" panose="02020603050405020304" pitchFamily="18" charset="0"/>
                        </a:rPr>
                        <a:t>               </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60 269,1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60 246,2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003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9.1</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«Создание условий для жилищного строительства»</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2 988,0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2 982,4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530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9.2</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«Обеспечение жильем молодых семей»</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2 348,7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2 348,6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9163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 9.3</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54 727,0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54 726,4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1297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9.4</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Обеспечивающая подпрограмма</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205,4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188,8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91,9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52573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10</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«Развитие инженерной инфраструктуры, энергоэффективности и отрасли обращения </a:t>
                      </a:r>
                    </a:p>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с отходами»  </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i="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201 898,3</a:t>
                      </a:r>
                      <a:endParaRPr lang="ru-RU" sz="1200" b="1" i="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i="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138 795,3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i="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1493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10.1</a:t>
                      </a:r>
                    </a:p>
                  </a:txBody>
                  <a:tcPr marL="91437" marR="91437"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«Чистая вода»</a:t>
                      </a:r>
                    </a:p>
                  </a:txBody>
                  <a:tcPr marL="9524" marR="9524" marT="95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21 623,2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11 515,5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53,3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7673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10.2</a:t>
                      </a:r>
                    </a:p>
                  </a:txBody>
                  <a:tcPr marL="91439" marR="91439"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«Объекты теплоснабжения, инженерные коммуникации»</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174 272,5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121 694,4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69,8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pic>
        <p:nvPicPr>
          <p:cNvPr id="994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078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05308839"/>
              </p:ext>
            </p:extLst>
          </p:nvPr>
        </p:nvGraphicFramePr>
        <p:xfrm>
          <a:off x="577850" y="657225"/>
          <a:ext cx="8772525" cy="5570733"/>
        </p:xfrm>
        <a:graphic>
          <a:graphicData uri="http://schemas.openxmlformats.org/drawingml/2006/table">
            <a:tbl>
              <a:tblPr/>
              <a:tblGrid>
                <a:gridCol w="479611">
                  <a:extLst>
                    <a:ext uri="{9D8B030D-6E8A-4147-A177-3AD203B41FA5}">
                      <a16:colId xmlns:a16="http://schemas.microsoft.com/office/drawing/2014/main" xmlns="" val="20000"/>
                    </a:ext>
                  </a:extLst>
                </a:gridCol>
                <a:gridCol w="4459884">
                  <a:extLst>
                    <a:ext uri="{9D8B030D-6E8A-4147-A177-3AD203B41FA5}">
                      <a16:colId xmlns:a16="http://schemas.microsoft.com/office/drawing/2014/main" xmlns="" val="20001"/>
                    </a:ext>
                  </a:extLst>
                </a:gridCol>
                <a:gridCol w="1305680">
                  <a:extLst>
                    <a:ext uri="{9D8B030D-6E8A-4147-A177-3AD203B41FA5}">
                      <a16:colId xmlns:a16="http://schemas.microsoft.com/office/drawing/2014/main" xmlns="" val="20002"/>
                    </a:ext>
                  </a:extLst>
                </a:gridCol>
                <a:gridCol w="1285239">
                  <a:extLst>
                    <a:ext uri="{9D8B030D-6E8A-4147-A177-3AD203B41FA5}">
                      <a16:colId xmlns:a16="http://schemas.microsoft.com/office/drawing/2014/main" xmlns="" val="20003"/>
                    </a:ext>
                  </a:extLst>
                </a:gridCol>
                <a:gridCol w="1242111">
                  <a:extLst>
                    <a:ext uri="{9D8B030D-6E8A-4147-A177-3AD203B41FA5}">
                      <a16:colId xmlns:a16="http://schemas.microsoft.com/office/drawing/2014/main" xmlns="" val="20004"/>
                    </a:ext>
                  </a:extLst>
                </a:gridCol>
              </a:tblGrid>
              <a:tr h="45714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tx1"/>
                        </a:solidFill>
                        <a:effectLst/>
                        <a:latin typeface="Times New Roman" panose="02020603050405020304" pitchFamily="18" charset="0"/>
                      </a:endParaRPr>
                    </a:p>
                  </a:txBody>
                  <a:tcPr marL="91452" marR="91452"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52" marR="91452"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375282">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10.3</a:t>
                      </a:r>
                    </a:p>
                  </a:txBody>
                  <a:tcPr marL="91439" marR="91439"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«Энергосбережение и повышение энергетической эффективности»</a:t>
                      </a:r>
                    </a:p>
                  </a:txBody>
                  <a:tcPr marL="9524" marR="9524"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5 338,6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5 337,3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9812">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10.4</a:t>
                      </a:r>
                    </a:p>
                  </a:txBody>
                  <a:tcPr marL="91439" marR="91439"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Подпрограмма «Реализация полномочий в сфере жилищно-коммунального хозяйства»</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664,0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248,1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37,4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205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11</a:t>
                      </a:r>
                    </a:p>
                  </a:txBody>
                  <a:tcPr marL="91439" marR="91439"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«Предпринимательство» </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524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11.1</a:t>
                      </a:r>
                    </a:p>
                  </a:txBody>
                  <a:tcPr marL="91439" marR="91439"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«Развитие малого и среднего предпринимательства»</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700,0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4735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12</a:t>
                      </a:r>
                    </a:p>
                  </a:txBody>
                  <a:tcPr marL="91439" marR="91439"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«Управление имуществом и муниципальными финансами»   </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737 982,6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724 459,7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430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12.1</a:t>
                      </a:r>
                    </a:p>
                  </a:txBody>
                  <a:tcPr marL="91439" marR="91439"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«Эффективное управление имущественным комплексом»</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96 108,8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93 391,9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0087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12.2</a:t>
                      </a:r>
                    </a:p>
                  </a:txBody>
                  <a:tcPr marL="91439" marR="91439"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«Управление муниципальным долгом»</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4 289,7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819,5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19,1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7524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12.3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39" marR="9143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Обеспечивающая подпрограмма   </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637 584,1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630 248,3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98,8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22161">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13</a:t>
                      </a:r>
                    </a:p>
                  </a:txBody>
                  <a:tcPr marL="91439" marR="9143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22 301,2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21 731,1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63757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13.1</a:t>
                      </a:r>
                    </a:p>
                  </a:txBody>
                  <a:tcPr marL="91439" marR="9143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«Развитие системы информирования населения о деятельности органов местного самоуправления городских округов Московской области, создание доступной современной </a:t>
                      </a:r>
                      <a:r>
                        <a:rPr lang="ru-RU" sz="1200" b="0" i="0" u="none" strike="noStrike" dirty="0" err="1" smtClean="0">
                          <a:solidFill>
                            <a:srgbClr val="002060"/>
                          </a:solidFill>
                          <a:effectLst/>
                          <a:latin typeface="Times New Roman" panose="02020603050405020304" pitchFamily="18" charset="0"/>
                          <a:cs typeface="Times New Roman" panose="02020603050405020304" pitchFamily="18" charset="0"/>
                        </a:rPr>
                        <a:t>медиасреды</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12 526,1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12 012,7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95,9</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7376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13.2</a:t>
                      </a:r>
                    </a:p>
                  </a:txBody>
                  <a:tcPr marL="91429" marR="9142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a:t>
                      </a:r>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"Молодежь Подмосковья"</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4" marR="9524"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6 848,3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6 818,3</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pic>
        <p:nvPicPr>
          <p:cNvPr id="100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7210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43351993"/>
              </p:ext>
            </p:extLst>
          </p:nvPr>
        </p:nvGraphicFramePr>
        <p:xfrm>
          <a:off x="504825" y="315710"/>
          <a:ext cx="8772525" cy="6144601"/>
        </p:xfrm>
        <a:graphic>
          <a:graphicData uri="http://schemas.openxmlformats.org/drawingml/2006/table">
            <a:tbl>
              <a:tblPr/>
              <a:tblGrid>
                <a:gridCol w="479611">
                  <a:extLst>
                    <a:ext uri="{9D8B030D-6E8A-4147-A177-3AD203B41FA5}">
                      <a16:colId xmlns:a16="http://schemas.microsoft.com/office/drawing/2014/main" xmlns="" val="20000"/>
                    </a:ext>
                  </a:extLst>
                </a:gridCol>
                <a:gridCol w="4459884">
                  <a:extLst>
                    <a:ext uri="{9D8B030D-6E8A-4147-A177-3AD203B41FA5}">
                      <a16:colId xmlns:a16="http://schemas.microsoft.com/office/drawing/2014/main" xmlns="" val="20001"/>
                    </a:ext>
                  </a:extLst>
                </a:gridCol>
                <a:gridCol w="1305680">
                  <a:extLst>
                    <a:ext uri="{9D8B030D-6E8A-4147-A177-3AD203B41FA5}">
                      <a16:colId xmlns:a16="http://schemas.microsoft.com/office/drawing/2014/main" xmlns="" val="20002"/>
                    </a:ext>
                  </a:extLst>
                </a:gridCol>
                <a:gridCol w="1285239">
                  <a:extLst>
                    <a:ext uri="{9D8B030D-6E8A-4147-A177-3AD203B41FA5}">
                      <a16:colId xmlns:a16="http://schemas.microsoft.com/office/drawing/2014/main" xmlns="" val="20003"/>
                    </a:ext>
                  </a:extLst>
                </a:gridCol>
                <a:gridCol w="1242111">
                  <a:extLst>
                    <a:ext uri="{9D8B030D-6E8A-4147-A177-3AD203B41FA5}">
                      <a16:colId xmlns:a16="http://schemas.microsoft.com/office/drawing/2014/main" xmlns="" val="20004"/>
                    </a:ext>
                  </a:extLst>
                </a:gridCol>
              </a:tblGrid>
              <a:tr h="45720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52" marR="91452"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52" marR="91452"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44" marR="9144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44" marR="9144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44" marR="9144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320347">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itchFamily="18" charset="0"/>
                        </a:rPr>
                        <a:t>13.3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endParaRPr>
                    </a:p>
                  </a:txBody>
                  <a:tcPr marL="91429" marR="9142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Обеспечивающая подпрограмма</a:t>
                      </a:r>
                    </a:p>
                  </a:txBody>
                  <a:tcPr marL="9524" marR="952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2 926,8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2 900,1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577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itchFamily="18" charset="0"/>
                        </a:rPr>
                        <a:t>14</a:t>
                      </a:r>
                    </a:p>
                  </a:txBody>
                  <a:tcPr marL="91429" marR="91429"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«Развитие и функционирование дорожно-транспортного комплекса»               </a:t>
                      </a:r>
                    </a:p>
                  </a:txBody>
                  <a:tcPr marL="9524" marR="952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487 284,9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463 587,2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8626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itchFamily="18" charset="0"/>
                        </a:rPr>
                        <a:t>14.1</a:t>
                      </a: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«Пассажирский транспорт общего пользования»</a:t>
                      </a:r>
                    </a:p>
                  </a:txBody>
                  <a:tcPr marL="9524" marR="952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20 130,4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17 722,4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88,0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7571">
                <a:tc>
                  <a:txBody>
                    <a:bodyPr/>
                    <a:lstStyle/>
                    <a:p>
                      <a:pPr algn="ctr"/>
                      <a:r>
                        <a:rPr lang="ru-RU" sz="1200" b="0" dirty="0">
                          <a:solidFill>
                            <a:srgbClr val="002060"/>
                          </a:solidFill>
                          <a:latin typeface="Times New Roman" pitchFamily="18" charset="0"/>
                          <a:cs typeface="Times New Roman" pitchFamily="18" charset="0"/>
                        </a:rPr>
                        <a:t>14.2</a:t>
                      </a: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0" i="0" u="none" strike="noStrike" dirty="0">
                          <a:solidFill>
                            <a:srgbClr val="002060"/>
                          </a:solidFill>
                          <a:effectLst/>
                          <a:latin typeface="Times New Roman" panose="02020603050405020304" pitchFamily="18" charset="0"/>
                          <a:cs typeface="Times New Roman" panose="02020603050405020304" pitchFamily="18" charset="0"/>
                        </a:rPr>
                        <a:t>Подпрограмма «Дороги Подмосковья»</a:t>
                      </a:r>
                    </a:p>
                  </a:txBody>
                  <a:tcPr marL="9524" marR="952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467 154,5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445 864,8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95,4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5957">
                <a:tc>
                  <a:txBody>
                    <a:bodyPr/>
                    <a:lstStyle/>
                    <a:p>
                      <a:pPr algn="ctr"/>
                      <a:r>
                        <a:rPr lang="ru-RU" sz="1200" b="1" dirty="0">
                          <a:solidFill>
                            <a:srgbClr val="002060"/>
                          </a:solidFill>
                          <a:latin typeface="Times New Roman" pitchFamily="18" charset="0"/>
                          <a:cs typeface="Times New Roman" pitchFamily="18" charset="0"/>
                        </a:rPr>
                        <a:t>15</a:t>
                      </a: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ru-RU" sz="1200" b="1" i="0" u="none" strike="noStrike" dirty="0">
                          <a:solidFill>
                            <a:srgbClr val="002060"/>
                          </a:solidFill>
                          <a:effectLst/>
                          <a:latin typeface="Times New Roman" panose="02020603050405020304" pitchFamily="18" charset="0"/>
                          <a:cs typeface="Times New Roman" panose="02020603050405020304" pitchFamily="18" charset="0"/>
                        </a:rPr>
                        <a:t>Муниципальная программа «Цифровое муниципальное образование»  </a:t>
                      </a:r>
                      <a:r>
                        <a:rPr lang="ru-RU" sz="1200" b="0" i="0" u="none" strike="noStrike" dirty="0">
                          <a:solidFill>
                            <a:srgbClr val="002060"/>
                          </a:solidFill>
                          <a:effectLst/>
                          <a:latin typeface="Times New Roman" panose="02020603050405020304" pitchFamily="18" charset="0"/>
                          <a:cs typeface="Times New Roman" panose="02020603050405020304" pitchFamily="18" charset="0"/>
                        </a:rPr>
                        <a:t>                                </a:t>
                      </a:r>
                    </a:p>
                  </a:txBody>
                  <a:tcPr marL="9524" marR="952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112 794,7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111 124,7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0153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15.1</a:t>
                      </a: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a:t>
                      </a: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4" marR="9524"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1 958,0</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1 958,0</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63183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15.2</a:t>
                      </a: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9524" marR="9524"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16 061,3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15 004,8</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93,4</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51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15.3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Обеспечивающая подпрограмма</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4" marR="9524"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87 483,0</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87 157,1</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99,6</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8452624"/>
                  </a:ext>
                </a:extLst>
              </a:tr>
              <a:tr h="3573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15.4</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1426" marR="9142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Подпрограмма «Развитие архивного дела»</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4" marR="9524"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7 292,4</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7 004,7</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96,1</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4055332"/>
                  </a:ext>
                </a:extLst>
              </a:tr>
              <a:tr h="43818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16</a:t>
                      </a:r>
                    </a:p>
                  </a:txBody>
                  <a:tcPr marL="91426" marR="9142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«Архитектура и градостроительство»</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5 729,0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5 724,5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99,9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7532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16.1</a:t>
                      </a:r>
                    </a:p>
                  </a:txBody>
                  <a:tcPr marL="91426" marR="9142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«Реализация политики пространственного развития городского округа»</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5 729,0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5 724,5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99,9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6677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17</a:t>
                      </a:r>
                    </a:p>
                  </a:txBody>
                  <a:tcPr marL="91426" marR="9142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«Формирование современной комфортной городской среды»   </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1 114 145,0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1 079 620,8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96,9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7532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17.1</a:t>
                      </a:r>
                    </a:p>
                  </a:txBody>
                  <a:tcPr marL="91426" marR="9142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«Комфортная городская среда»</a:t>
                      </a:r>
                    </a:p>
                  </a:txBody>
                  <a:tcPr marL="9524" marR="9524"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293 318,6</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293 065,3</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99,9</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pic>
        <p:nvPicPr>
          <p:cNvPr id="1014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8876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78564670"/>
              </p:ext>
            </p:extLst>
          </p:nvPr>
        </p:nvGraphicFramePr>
        <p:xfrm>
          <a:off x="603711" y="556027"/>
          <a:ext cx="8807450" cy="5587078"/>
        </p:xfrm>
        <a:graphic>
          <a:graphicData uri="http://schemas.openxmlformats.org/drawingml/2006/table">
            <a:tbl>
              <a:tblPr/>
              <a:tblGrid>
                <a:gridCol w="500063">
                  <a:extLst>
                    <a:ext uri="{9D8B030D-6E8A-4147-A177-3AD203B41FA5}">
                      <a16:colId xmlns:a16="http://schemas.microsoft.com/office/drawing/2014/main" xmlns="" val="20000"/>
                    </a:ext>
                  </a:extLst>
                </a:gridCol>
                <a:gridCol w="4425950">
                  <a:extLst>
                    <a:ext uri="{9D8B030D-6E8A-4147-A177-3AD203B41FA5}">
                      <a16:colId xmlns:a16="http://schemas.microsoft.com/office/drawing/2014/main" xmlns="" val="20001"/>
                    </a:ext>
                  </a:extLst>
                </a:gridCol>
                <a:gridCol w="1311275">
                  <a:extLst>
                    <a:ext uri="{9D8B030D-6E8A-4147-A177-3AD203B41FA5}">
                      <a16:colId xmlns:a16="http://schemas.microsoft.com/office/drawing/2014/main" xmlns="" val="20002"/>
                    </a:ext>
                  </a:extLst>
                </a:gridCol>
                <a:gridCol w="1268412">
                  <a:extLst>
                    <a:ext uri="{9D8B030D-6E8A-4147-A177-3AD203B41FA5}">
                      <a16:colId xmlns:a16="http://schemas.microsoft.com/office/drawing/2014/main" xmlns="" val="20003"/>
                    </a:ext>
                  </a:extLst>
                </a:gridCol>
                <a:gridCol w="1301750">
                  <a:extLst>
                    <a:ext uri="{9D8B030D-6E8A-4147-A177-3AD203B41FA5}">
                      <a16:colId xmlns:a16="http://schemas.microsoft.com/office/drawing/2014/main" xmlns="" val="20004"/>
                    </a:ext>
                  </a:extLst>
                </a:gridCol>
              </a:tblGrid>
              <a:tr h="47263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tx1"/>
                        </a:solidFill>
                        <a:effectLst/>
                        <a:latin typeface="Times New Roman" panose="02020603050405020304" pitchFamily="18" charset="0"/>
                      </a:endParaRPr>
                    </a:p>
                  </a:txBody>
                  <a:tcPr marL="91444" marR="91444"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44" marR="91444"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46" marR="91446"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46" marR="91446"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46" marR="91446"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69710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17.2</a:t>
                      </a:r>
                    </a:p>
                  </a:txBody>
                  <a:tcPr marL="91426" marR="91426"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a:t>
                      </a: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«Создание условий для обеспечения комфортного проживания жителей, в том числе в многоквартирных домах на территории Московской области»</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820 728,7</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786 457,8</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95,8</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688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17.3</a:t>
                      </a:r>
                    </a:p>
                  </a:txBody>
                  <a:tcPr marL="91426" marR="91426"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Обеспечивающая подпрограмма</a:t>
                      </a:r>
                      <a:endPar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97,7</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97,7</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99,9</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862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a:t>
                      </a:r>
                    </a:p>
                  </a:txBody>
                  <a:tcPr marL="91429" marR="91429"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«Строительство объектов социальной инфраструктуры»</a:t>
                      </a: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1 262 471,9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1 262 355,1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100,0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830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18.1</a:t>
                      </a:r>
                    </a:p>
                  </a:txBody>
                  <a:tcPr marL="91426" marR="91426"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Подпрограмма «Строительство (реконструкция) объектов образования»</a:t>
                      </a:r>
                    </a:p>
                  </a:txBody>
                  <a:tcPr marL="9524" marR="9524" marT="952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1 252 298,2</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1 252 298,2</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100,0</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546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18.2</a:t>
                      </a:r>
                    </a:p>
                  </a:txBody>
                  <a:tcPr marL="91426" marR="9142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Обеспечивающая подпрограмма</a:t>
                      </a:r>
                    </a:p>
                  </a:txBody>
                  <a:tcPr marL="9524" marR="9524" marT="95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10 173,7</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10 056,9</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98,9</a:t>
                      </a:r>
                      <a:endParaRPr kumimoji="0" lang="ru-RU" altLang="ru-RU" sz="1200" b="0" i="0" u="none" strike="noStrike" cap="none" normalizeH="0" baseline="0" dirty="0">
                        <a:ln>
                          <a:noFill/>
                        </a:ln>
                        <a:solidFill>
                          <a:srgbClr val="002060"/>
                        </a:solidFill>
                        <a:effectLst/>
                        <a:latin typeface="Times New Roman" panose="02020603050405020304" pitchFamily="18" charset="0"/>
                      </a:endParaRP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5826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26" marR="9142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Итого по муниципальным программам </a:t>
                      </a:r>
                    </a:p>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городского округа Чехов</a:t>
                      </a:r>
                    </a:p>
                  </a:txBody>
                  <a:tcPr marL="9525" marR="9525" marT="9524"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8 219 131,0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7 994 848,4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97,3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87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26" marR="9142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itchFamily="18" charset="0"/>
                          <a:cs typeface="Times New Roman" pitchFamily="18" charset="0"/>
                        </a:rPr>
                        <a:t>Непрограммные расходы бюджета городского округа Чехов</a:t>
                      </a:r>
                    </a:p>
                  </a:txBody>
                  <a:tcPr marL="9524" marR="9524" marT="952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186 484,9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182 836,8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60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26" marR="9142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Председатель представительного органа местного самоуправления </a:t>
                      </a:r>
                    </a:p>
                  </a:txBody>
                  <a:tcPr marL="9524" marR="9524" marT="952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2 519,5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2 515,6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618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26" marR="9142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Депутат представительного органа местного самоуправления на постоянной основе</a:t>
                      </a:r>
                    </a:p>
                  </a:txBody>
                  <a:tcPr marL="9524" marR="9524" marT="952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2 301,6</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2 293,7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481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26" marR="91426"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Расходы на содержание представительного органа муниципального образования</a:t>
                      </a:r>
                    </a:p>
                  </a:txBody>
                  <a:tcPr marL="9524" marR="9524" marT="952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5 389,8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5 232,0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pic>
        <p:nvPicPr>
          <p:cNvPr id="1024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6895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97894409"/>
              </p:ext>
            </p:extLst>
          </p:nvPr>
        </p:nvGraphicFramePr>
        <p:xfrm>
          <a:off x="560388" y="768351"/>
          <a:ext cx="8807450" cy="3934281"/>
        </p:xfrm>
        <a:graphic>
          <a:graphicData uri="http://schemas.openxmlformats.org/drawingml/2006/table">
            <a:tbl>
              <a:tblPr/>
              <a:tblGrid>
                <a:gridCol w="500297">
                  <a:extLst>
                    <a:ext uri="{9D8B030D-6E8A-4147-A177-3AD203B41FA5}">
                      <a16:colId xmlns:a16="http://schemas.microsoft.com/office/drawing/2014/main" xmlns="" val="20000"/>
                    </a:ext>
                  </a:extLst>
                </a:gridCol>
                <a:gridCol w="4296319">
                  <a:extLst>
                    <a:ext uri="{9D8B030D-6E8A-4147-A177-3AD203B41FA5}">
                      <a16:colId xmlns:a16="http://schemas.microsoft.com/office/drawing/2014/main" xmlns="" val="20001"/>
                    </a:ext>
                  </a:extLst>
                </a:gridCol>
                <a:gridCol w="1440293">
                  <a:extLst>
                    <a:ext uri="{9D8B030D-6E8A-4147-A177-3AD203B41FA5}">
                      <a16:colId xmlns:a16="http://schemas.microsoft.com/office/drawing/2014/main" xmlns="" val="20002"/>
                    </a:ext>
                  </a:extLst>
                </a:gridCol>
                <a:gridCol w="1268018">
                  <a:extLst>
                    <a:ext uri="{9D8B030D-6E8A-4147-A177-3AD203B41FA5}">
                      <a16:colId xmlns:a16="http://schemas.microsoft.com/office/drawing/2014/main" xmlns="" val="20003"/>
                    </a:ext>
                  </a:extLst>
                </a:gridCol>
                <a:gridCol w="1302523">
                  <a:extLst>
                    <a:ext uri="{9D8B030D-6E8A-4147-A177-3AD203B41FA5}">
                      <a16:colId xmlns:a16="http://schemas.microsoft.com/office/drawing/2014/main" xmlns="" val="20004"/>
                    </a:ext>
                  </a:extLst>
                </a:gridCol>
              </a:tblGrid>
              <a:tr h="48002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tx1"/>
                        </a:solidFill>
                        <a:effectLst/>
                        <a:latin typeface="Times New Roman" panose="02020603050405020304" pitchFamily="18" charset="0"/>
                      </a:endParaRPr>
                    </a:p>
                  </a:txBody>
                  <a:tcPr marL="91444" marR="91444"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Наименование программы</a:t>
                      </a:r>
                      <a:endParaRPr kumimoji="0" lang="ru-RU" altLang="ru-RU" sz="1200" b="1" i="0" u="none" strike="noStrike" cap="none" normalizeH="0" baseline="0" dirty="0">
                        <a:ln>
                          <a:noFill/>
                        </a:ln>
                        <a:solidFill>
                          <a:srgbClr val="002060"/>
                        </a:solidFill>
                        <a:effectLst/>
                        <a:latin typeface="Times New Roman" panose="02020603050405020304" pitchFamily="18" charset="0"/>
                      </a:endParaRPr>
                    </a:p>
                  </a:txBody>
                  <a:tcPr marL="91444" marR="91444" marT="45685" marB="456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Назначено</a:t>
                      </a:r>
                    </a:p>
                  </a:txBody>
                  <a:tcPr marL="91446" marR="91446" marT="45682" marB="456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Исполнено</a:t>
                      </a:r>
                    </a:p>
                  </a:txBody>
                  <a:tcPr marL="91446" marR="91446" marT="45682" marB="456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2060"/>
                          </a:solidFill>
                          <a:effectLst/>
                          <a:latin typeface="Times New Roman" panose="02020603050405020304" pitchFamily="18" charset="0"/>
                        </a:rPr>
                        <a:t>Процент исполнения</a:t>
                      </a:r>
                    </a:p>
                  </a:txBody>
                  <a:tcPr marL="91446" marR="91446" marT="45682" marB="456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76316">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Обеспечение деятельности Контрольно-счетной палаты </a:t>
                      </a: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16 905,7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16 875,5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99,8</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7760">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Резервный фонд администрации </a:t>
                      </a: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1 000,0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63609">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Резервный фонд на предупреждение и ликвидацию чрезвычайных ситуаций и последствий стихийных бедствий</a:t>
                      </a: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500,0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62593">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Оплата исполнительных листов, судебных издержек </a:t>
                      </a: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120 906,2</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120 849,4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4962">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Реализация государственных (муниципальных) функций</a:t>
                      </a: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22 847,4</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21 023,5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92,0</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45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2060"/>
                          </a:solidFill>
                          <a:effectLst/>
                          <a:latin typeface="Times New Roman" pitchFamily="18" charset="0"/>
                          <a:cs typeface="Times New Roman" pitchFamily="18" charset="0"/>
                        </a:rPr>
                        <a:t>Иные расходы</a:t>
                      </a: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14 114,7</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14 047,1</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solidFill>
                            <a:srgbClr val="002060"/>
                          </a:solidFill>
                          <a:effectLst/>
                          <a:latin typeface="Times New Roman" panose="02020603050405020304" pitchFamily="18" charset="0"/>
                          <a:cs typeface="Times New Roman" panose="02020603050405020304" pitchFamily="18" charset="0"/>
                        </a:rPr>
                        <a:t>99,5</a:t>
                      </a:r>
                      <a:endParaRPr lang="ru-RU"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98681">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26" marR="91426" marT="45690" marB="45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itchFamily="18" charset="0"/>
                        <a:defRPr sz="2000">
                          <a:solidFill>
                            <a:srgbClr val="404040"/>
                          </a:solidFill>
                          <a:latin typeface="Constantia" pitchFamily="18" charset="0"/>
                        </a:defRPr>
                      </a:lvl1pPr>
                      <a:lvl2pPr marL="742950" indent="-285750">
                        <a:spcBef>
                          <a:spcPct val="20000"/>
                        </a:spcBef>
                        <a:spcAft>
                          <a:spcPts val="300"/>
                        </a:spcAft>
                        <a:buClr>
                          <a:srgbClr val="C3260C"/>
                        </a:buClr>
                        <a:buSzPct val="130000"/>
                        <a:buFont typeface="Georgia" pitchFamily="18" charset="0"/>
                        <a:defRPr>
                          <a:solidFill>
                            <a:srgbClr val="404040"/>
                          </a:solidFill>
                          <a:latin typeface="Constantia" pitchFamily="18" charset="0"/>
                        </a:defRPr>
                      </a:lvl2pPr>
                      <a:lvl3pPr marL="1143000" indent="-228600">
                        <a:spcBef>
                          <a:spcPct val="20000"/>
                        </a:spcBef>
                        <a:spcAft>
                          <a:spcPts val="300"/>
                        </a:spcAft>
                        <a:buClr>
                          <a:srgbClr val="C3260C"/>
                        </a:buClr>
                        <a:buSzPct val="130000"/>
                        <a:buFont typeface="Georgia" pitchFamily="18" charset="0"/>
                        <a:defRPr sz="1600">
                          <a:solidFill>
                            <a:srgbClr val="404040"/>
                          </a:solidFill>
                          <a:latin typeface="Constantia" pitchFamily="18" charset="0"/>
                        </a:defRPr>
                      </a:lvl3pPr>
                      <a:lvl4pPr marL="1600200" indent="-228600">
                        <a:spcBef>
                          <a:spcPct val="20000"/>
                        </a:spcBef>
                        <a:spcAft>
                          <a:spcPts val="300"/>
                        </a:spcAft>
                        <a:buClr>
                          <a:srgbClr val="C3260C"/>
                        </a:buClr>
                        <a:buSzPct val="130000"/>
                        <a:buFont typeface="Georgia" pitchFamily="18" charset="0"/>
                        <a:defRPr sz="1400">
                          <a:solidFill>
                            <a:srgbClr val="404040"/>
                          </a:solidFill>
                          <a:latin typeface="Constantia" pitchFamily="18" charset="0"/>
                        </a:defRPr>
                      </a:lvl4pPr>
                      <a:lvl5pPr marL="2057400" indent="-22860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1" i="0" u="none" strike="noStrike" cap="none" normalizeH="0" baseline="0" dirty="0" smtClean="0">
                        <a:ln>
                          <a:noFill/>
                        </a:ln>
                        <a:solidFill>
                          <a:srgbClr val="00206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002060"/>
                          </a:solidFill>
                          <a:effectLst/>
                          <a:latin typeface="Times New Roman" pitchFamily="18" charset="0"/>
                        </a:rPr>
                        <a:t>ВСЕГО РАСХОДОВ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1" i="0" u="none" strike="noStrike" cap="none" normalizeH="0" baseline="0" dirty="0">
                        <a:ln>
                          <a:noFill/>
                        </a:ln>
                        <a:solidFill>
                          <a:srgbClr val="002060"/>
                        </a:solidFill>
                        <a:effectLst/>
                        <a:latin typeface="Times New Roman" pitchFamily="18" charset="0"/>
                      </a:endParaRPr>
                    </a:p>
                  </a:txBody>
                  <a:tcPr marL="9524" marR="9524" marT="952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8 405 615,9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8 177 685,2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solidFill>
                            <a:srgbClr val="002060"/>
                          </a:solidFill>
                          <a:effectLst/>
                          <a:latin typeface="Times New Roman" panose="02020603050405020304" pitchFamily="18" charset="0"/>
                          <a:ea typeface="Times New Roman" panose="02020603050405020304" pitchFamily="18" charset="0"/>
                        </a:rPr>
                        <a:t>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pic>
        <p:nvPicPr>
          <p:cNvPr id="103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4117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рямоугольник 1"/>
          <p:cNvSpPr>
            <a:spLocks noChangeArrowheads="1"/>
          </p:cNvSpPr>
          <p:nvPr/>
        </p:nvSpPr>
        <p:spPr bwMode="auto">
          <a:xfrm>
            <a:off x="609600" y="322263"/>
            <a:ext cx="8874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ru-RU" altLang="ru-RU" sz="1600" b="1" dirty="0" smtClean="0">
                <a:solidFill>
                  <a:srgbClr val="002060"/>
                </a:solidFill>
              </a:rPr>
              <a:t>Информация о расходах бюджета городского округа Чехов за 2023 год в разрезе </a:t>
            </a:r>
          </a:p>
          <a:p>
            <a:pPr algn="ctr">
              <a:defRPr/>
            </a:pPr>
            <a:r>
              <a:rPr lang="ru-RU" altLang="ru-RU" sz="1600" b="1" dirty="0" smtClean="0">
                <a:solidFill>
                  <a:srgbClr val="002060"/>
                </a:solidFill>
              </a:rPr>
              <a:t>муниципальных программ с указанием плановых целевых показателей </a:t>
            </a:r>
            <a:r>
              <a:rPr lang="ru-RU" altLang="ru-RU" sz="1600" b="1" dirty="0" smtClean="0">
                <a:solidFill>
                  <a:srgbClr val="002060"/>
                </a:solidFill>
              </a:rPr>
              <a:t>программ </a:t>
            </a:r>
            <a:r>
              <a:rPr lang="ru-RU" altLang="ru-RU" sz="1800" b="1" dirty="0" smtClean="0">
                <a:solidFill>
                  <a:srgbClr val="FF0000"/>
                </a:solidFill>
              </a:rPr>
              <a:t/>
            </a:r>
            <a:br>
              <a:rPr lang="ru-RU" altLang="ru-RU" sz="1800" b="1" dirty="0" smtClean="0">
                <a:solidFill>
                  <a:srgbClr val="FF0000"/>
                </a:solidFill>
              </a:rPr>
            </a:br>
            <a:endParaRPr lang="ru-RU" altLang="ru-RU" sz="1800" b="1" dirty="0" smtClean="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2306283"/>
              </p:ext>
            </p:extLst>
          </p:nvPr>
        </p:nvGraphicFramePr>
        <p:xfrm>
          <a:off x="457200" y="1060450"/>
          <a:ext cx="9045723" cy="5258921"/>
        </p:xfrm>
        <a:graphic>
          <a:graphicData uri="http://schemas.openxmlformats.org/drawingml/2006/table">
            <a:tbl>
              <a:tblPr/>
              <a:tblGrid>
                <a:gridCol w="4340225">
                  <a:extLst>
                    <a:ext uri="{9D8B030D-6E8A-4147-A177-3AD203B41FA5}">
                      <a16:colId xmlns:a16="http://schemas.microsoft.com/office/drawing/2014/main" xmlns="" val="20000"/>
                    </a:ext>
                  </a:extLst>
                </a:gridCol>
                <a:gridCol w="884238">
                  <a:extLst>
                    <a:ext uri="{9D8B030D-6E8A-4147-A177-3AD203B41FA5}">
                      <a16:colId xmlns:a16="http://schemas.microsoft.com/office/drawing/2014/main" xmlns="" val="20001"/>
                    </a:ext>
                  </a:extLst>
                </a:gridCol>
                <a:gridCol w="892175">
                  <a:extLst>
                    <a:ext uri="{9D8B030D-6E8A-4147-A177-3AD203B41FA5}">
                      <a16:colId xmlns:a16="http://schemas.microsoft.com/office/drawing/2014/main" xmlns="" val="20002"/>
                    </a:ext>
                  </a:extLst>
                </a:gridCol>
                <a:gridCol w="950912">
                  <a:extLst>
                    <a:ext uri="{9D8B030D-6E8A-4147-A177-3AD203B41FA5}">
                      <a16:colId xmlns:a16="http://schemas.microsoft.com/office/drawing/2014/main" xmlns="" val="20003"/>
                    </a:ext>
                  </a:extLst>
                </a:gridCol>
                <a:gridCol w="989013">
                  <a:extLst>
                    <a:ext uri="{9D8B030D-6E8A-4147-A177-3AD203B41FA5}">
                      <a16:colId xmlns:a16="http://schemas.microsoft.com/office/drawing/2014/main" xmlns="" val="20004"/>
                    </a:ext>
                  </a:extLst>
                </a:gridCol>
                <a:gridCol w="989160">
                  <a:extLst>
                    <a:ext uri="{9D8B030D-6E8A-4147-A177-3AD203B41FA5}">
                      <a16:colId xmlns:a16="http://schemas.microsoft.com/office/drawing/2014/main" xmlns="" val="20005"/>
                    </a:ext>
                  </a:extLst>
                </a:gridCol>
              </a:tblGrid>
              <a:tr h="1095901">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48" marR="91448"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48" marR="91448"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L="91461" marR="91461"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61" marR="91461"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61" marR="91461"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txBody>
                  <a:tcPr marL="91461" marR="91461"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87574">
                <a:tc gridSpan="6">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«Здравоохранение» </a:t>
                      </a:r>
                    </a:p>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ru-RU" altLang="ru-RU" sz="6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1448" marR="91448" marT="45662" marB="4566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457267">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Диспансеризация взрослого населения Московской области (Доля взрослого населения, прошедшего диспансеризацию, от общего числа взрослого населения)</a:t>
                      </a:r>
                    </a:p>
                  </a:txBody>
                  <a:tcPr marL="91427" marR="91427" marT="45749" marB="457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91427" marR="91427" marT="45749" marB="457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25,0</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25,0</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28,3</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0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застрахованного населения трудоспособного возраста на территории Московской области</a:t>
                      </a:r>
                    </a:p>
                  </a:txBody>
                  <a:tcPr marL="91427" marR="9142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91427" marR="9142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77,0</a:t>
                      </a:r>
                    </a:p>
                  </a:txBody>
                  <a:tcPr marL="91427" marR="91427"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77,0</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77,0</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4933">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Обеспеченность населения врачами</a:t>
                      </a:r>
                    </a:p>
                  </a:txBody>
                  <a:tcPr marL="91433" marR="91433"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человек на</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 тыс.</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населения</a:t>
                      </a:r>
                    </a:p>
                  </a:txBody>
                  <a:tcPr marL="91433" marR="91433"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25,</a:t>
                      </a:r>
                      <a:r>
                        <a:rPr kumimoji="0" lang="en-US"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25,2</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33,2</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010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медицинских работников государственных учреждений</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здравоохранения, расположенных на территории городского</a:t>
                      </a:r>
                    </a:p>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округа Чехов, обеспеченных жилыми помещениями</a:t>
                      </a:r>
                    </a:p>
                  </a:txBody>
                  <a:tcPr marL="91433" marR="91433"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91433" marR="91433"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8" marR="91448" marT="45664" marB="456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5581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Привлечение участковых врачей: 1 врач - 1 участок</a:t>
                      </a:r>
                    </a:p>
                  </a:txBody>
                  <a:tcPr marL="91433" marR="91433"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91433" marR="91433"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200,0</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200,0</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200,0</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0952">
                <a:tc>
                  <a:txBody>
                    <a:bodyPr/>
                    <a:lstStyle>
                      <a:lvl1pPr>
                        <a:spcBef>
                          <a:spcPct val="20000"/>
                        </a:spcBef>
                        <a:spcAft>
                          <a:spcPts val="300"/>
                        </a:spcAft>
                        <a:buClr>
                          <a:srgbClr val="C3260C"/>
                        </a:buClr>
                        <a:buSzPct val="130000"/>
                        <a:buFont typeface="Georgia" panose="02040502050405020303" pitchFamily="18" charset="0"/>
                        <a:tabLst>
                          <a:tab pos="2968625" algn="ctr"/>
                          <a:tab pos="5940425" algn="r"/>
                        </a:tabLst>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tabLst>
                          <a:tab pos="2968625" algn="ctr"/>
                          <a:tab pos="5940425" algn="r"/>
                        </a:tabLst>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tabLst>
                          <a:tab pos="2968625" algn="ctr"/>
                          <a:tab pos="5940425" algn="r"/>
                        </a:tabLst>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tabLst>
                          <a:tab pos="2968625" algn="ctr"/>
                          <a:tab pos="5940425" algn="r"/>
                        </a:tabLst>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tabLst>
                          <a:tab pos="2968625" algn="ctr"/>
                          <a:tab pos="5940425" algn="r"/>
                        </a:tabLst>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tabLst>
                          <a:tab pos="2968625" algn="ctr"/>
                          <a:tab pos="5940425" algn="r"/>
                        </a:tabLst>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tabLst>
                          <a:tab pos="2968625" algn="ctr"/>
                          <a:tab pos="5940425" algn="r"/>
                        </a:tabLst>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tabLst>
                          <a:tab pos="2968625" algn="ctr"/>
                          <a:tab pos="5940425" algn="r"/>
                        </a:tabLst>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tabLst>
                          <a:tab pos="2968625" algn="ctr"/>
                          <a:tab pos="5940425" algn="r"/>
                        </a:tabLst>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2968625" algn="ctr"/>
                          <a:tab pos="5940425" algn="r"/>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Доля взрослого населения, которым проведены профилактические осмотры на туберкулез</a:t>
                      </a:r>
                      <a:endParaRPr kumimoji="0" lang="en-US"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0">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74,0</a:t>
                      </a:r>
                      <a:endPar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74,0</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74,0</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3" marR="91443"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045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44" y="1733337"/>
            <a:ext cx="1730522" cy="85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033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65206158"/>
              </p:ext>
            </p:extLst>
          </p:nvPr>
        </p:nvGraphicFramePr>
        <p:xfrm>
          <a:off x="504825" y="657225"/>
          <a:ext cx="9002712" cy="5763615"/>
        </p:xfrm>
        <a:graphic>
          <a:graphicData uri="http://schemas.openxmlformats.org/drawingml/2006/table">
            <a:tbl>
              <a:tblPr/>
              <a:tblGrid>
                <a:gridCol w="4194814">
                  <a:extLst>
                    <a:ext uri="{9D8B030D-6E8A-4147-A177-3AD203B41FA5}">
                      <a16:colId xmlns:a16="http://schemas.microsoft.com/office/drawing/2014/main" xmlns="" val="20000"/>
                    </a:ext>
                  </a:extLst>
                </a:gridCol>
                <a:gridCol w="778006">
                  <a:extLst>
                    <a:ext uri="{9D8B030D-6E8A-4147-A177-3AD203B41FA5}">
                      <a16:colId xmlns:a16="http://schemas.microsoft.com/office/drawing/2014/main" xmlns="" val="20001"/>
                    </a:ext>
                  </a:extLst>
                </a:gridCol>
                <a:gridCol w="1026647">
                  <a:extLst>
                    <a:ext uri="{9D8B030D-6E8A-4147-A177-3AD203B41FA5}">
                      <a16:colId xmlns:a16="http://schemas.microsoft.com/office/drawing/2014/main" xmlns="" val="20002"/>
                    </a:ext>
                  </a:extLst>
                </a:gridCol>
                <a:gridCol w="1019415">
                  <a:extLst>
                    <a:ext uri="{9D8B030D-6E8A-4147-A177-3AD203B41FA5}">
                      <a16:colId xmlns:a16="http://schemas.microsoft.com/office/drawing/2014/main" xmlns="" val="20003"/>
                    </a:ext>
                  </a:extLst>
                </a:gridCol>
                <a:gridCol w="995444">
                  <a:extLst>
                    <a:ext uri="{9D8B030D-6E8A-4147-A177-3AD203B41FA5}">
                      <a16:colId xmlns:a16="http://schemas.microsoft.com/office/drawing/2014/main" xmlns="" val="20004"/>
                    </a:ext>
                  </a:extLst>
                </a:gridCol>
                <a:gridCol w="988386">
                  <a:extLst>
                    <a:ext uri="{9D8B030D-6E8A-4147-A177-3AD203B41FA5}">
                      <a16:colId xmlns:a16="http://schemas.microsoft.com/office/drawing/2014/main" xmlns="" val="20005"/>
                    </a:ext>
                  </a:extLst>
                </a:gridCol>
              </a:tblGrid>
              <a:tr h="1005540">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8" marR="91438"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sz="900" b="1" i="0" u="none" strike="noStrike" cap="none" normalizeH="0" baseline="0" dirty="0" smtClean="0">
                        <a:ln>
                          <a:noFill/>
                        </a:ln>
                        <a:solidFill>
                          <a:srgbClr val="002060"/>
                        </a:solidFill>
                        <a:effectLst/>
                        <a:latin typeface="Times New Roman" pitchFamily="18" charset="0"/>
                      </a:endParaRPr>
                    </a:p>
                  </a:txBody>
                  <a:tcPr marL="91438" marR="91438" marT="45678" marB="456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52" marR="91452" marT="45595" marB="455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2" marR="91452" marT="45595" marB="455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2" marR="91452" marT="45595" marB="455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sz="900" b="1" i="0" u="none" strike="noStrike" cap="none" normalizeH="0" baseline="0" dirty="0" smtClean="0">
                        <a:ln>
                          <a:noFill/>
                        </a:ln>
                        <a:solidFill>
                          <a:srgbClr val="002060"/>
                        </a:solidFill>
                        <a:effectLst/>
                        <a:latin typeface="Times New Roman" pitchFamily="18" charset="0"/>
                        <a:cs typeface="+mn-cs"/>
                      </a:endParaRPr>
                    </a:p>
                  </a:txBody>
                  <a:tcPr marL="91456" marR="91456" marT="45576" marB="455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2"/>
                    </a:solidFill>
                  </a:tcPr>
                </a:tc>
                <a:extLst>
                  <a:ext uri="{0D108BD9-81ED-4DB2-BD59-A6C34878D82A}">
                    <a16:rowId xmlns:a16="http://schemas.microsoft.com/office/drawing/2014/main" xmlns="" val="10000"/>
                  </a:ext>
                </a:extLst>
              </a:tr>
              <a:tr h="126180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обучающихся в муниципальных общеобразовательных учреждениях, прошедших профилактические осмотры с целью раннего выявления лиц, допускающих немедицинское потребление наркотических средств от количества обучающихся с 13 лет в общеобразовательных организациях, подлежащих проф. осмотрам</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100,0</a:t>
                      </a:r>
                    </a:p>
                  </a:txBody>
                  <a:tcPr marL="68580" marR="68580" marT="0" marB="0" anchor="ctr" horzOverflow="overflow"/>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3" marR="91443" marT="45691" marB="45691" anchor="ctr" horzOverflow="overflow"/>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3" marR="91443" marT="45691" marB="45691" anchor="ctr" horzOverflow="overflow"/>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3" marR="91443" marT="45691" marB="45691" anchor="ctr" horzOverflow="overflow"/>
                </a:tc>
                <a:extLst>
                  <a:ext uri="{0D108BD9-81ED-4DB2-BD59-A6C34878D82A}">
                    <a16:rowId xmlns:a16="http://schemas.microsoft.com/office/drawing/2014/main" xmlns="" val="10001"/>
                  </a:ext>
                </a:extLst>
              </a:tr>
              <a:tr h="48754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«Культура»</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24" marR="91424" marT="45663" marB="4566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24" marR="91424"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34" marR="91434"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34" marR="91434"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34" marR="91434"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34" marR="91434"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6180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Arial" panose="020B060402020202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3090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Количество объектов культурного наследия, находящихся на территории муниципального образования, по которым разработана проектная документация</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Arial" panose="020B060402020202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3090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Увеличение доли объектов культурного наследия, находящихся в собственности муниципального образования на которые установлены информационные надписи</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Arial" panose="020B060402020202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8509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0">
                        <a:lnSpc>
                          <a:spcPct val="115000"/>
                        </a:lnSpc>
                        <a:spcBef>
                          <a:spcPct val="0"/>
                        </a:spcBef>
                        <a:spcAft>
                          <a:spcPct val="0"/>
                        </a:spcAft>
                        <a:buClrTx/>
                        <a:buSzTx/>
                        <a:buFontTx/>
                        <a:buNone/>
                        <a:tabLst/>
                      </a:pPr>
                      <a:r>
                        <a:rPr kumimoji="0" lang="ru-RU" altLang="ru-RU" sz="115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Цифровизация</a:t>
                      </a: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музейных фондов</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190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9263" indent="-449263">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449263" marR="0" lvl="0" indent="-449263"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198</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055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37" y="2905570"/>
            <a:ext cx="1947818" cy="5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88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504825" y="350290"/>
            <a:ext cx="8953500" cy="742950"/>
          </a:xfrm>
        </p:spPr>
        <p:txBody>
          <a:bodyPr>
            <a:normAutofit fontScale="90000"/>
          </a:bodyPr>
          <a:lstStyle/>
          <a:p>
            <a:pPr marL="0" indent="0" algn="ctr">
              <a:buFont typeface="Georgia" pitchFamily="18" charset="0"/>
              <a:buNone/>
              <a:defRPr/>
            </a:pPr>
            <a:r>
              <a:rPr lang="ru-RU" altLang="ru-RU" sz="2000" dirty="0" smtClean="0">
                <a:solidFill>
                  <a:srgbClr val="002060"/>
                </a:solidFill>
                <a:effectLst/>
                <a:latin typeface="Times New Roman" pitchFamily="18" charset="0"/>
                <a:cs typeface="Times New Roman" pitchFamily="18" charset="0"/>
              </a:rPr>
              <a:t>Информация о выполнении основных показателей с</a:t>
            </a:r>
            <a:r>
              <a:rPr lang="ru-RU" altLang="ru-RU" sz="2000" dirty="0" smtClean="0">
                <a:solidFill>
                  <a:srgbClr val="002060"/>
                </a:solidFill>
                <a:effectLst/>
                <a:latin typeface="Times New Roman" pitchFamily="18" charset="0"/>
                <a:ea typeface="Calibri" pitchFamily="34" charset="0"/>
                <a:cs typeface="Calibri" pitchFamily="34" charset="0"/>
              </a:rPr>
              <a:t>оциально-экономического развития городского </a:t>
            </a:r>
            <a:r>
              <a:rPr lang="ru-RU" altLang="ru-RU" sz="2000" dirty="0">
                <a:solidFill>
                  <a:srgbClr val="002060"/>
                </a:solidFill>
                <a:effectLst/>
                <a:latin typeface="Times New Roman" pitchFamily="18" charset="0"/>
                <a:ea typeface="Calibri" pitchFamily="34" charset="0"/>
                <a:cs typeface="Calibri" pitchFamily="34" charset="0"/>
              </a:rPr>
              <a:t>округа Чехов </a:t>
            </a:r>
            <a:r>
              <a:rPr lang="ru-RU" altLang="ru-RU" sz="2000" dirty="0" smtClean="0">
                <a:solidFill>
                  <a:srgbClr val="002060"/>
                </a:solidFill>
                <a:effectLst/>
                <a:latin typeface="Times New Roman" pitchFamily="18" charset="0"/>
                <a:ea typeface="Calibri" pitchFamily="34" charset="0"/>
                <a:cs typeface="Calibri" pitchFamily="34" charset="0"/>
              </a:rPr>
              <a:t>(плановые и ожидаемые итоги)</a:t>
            </a:r>
            <a:r>
              <a:rPr lang="ru-RU" altLang="ru-RU" sz="2000" dirty="0">
                <a:solidFill>
                  <a:schemeClr val="tx1">
                    <a:lumMod val="85000"/>
                    <a:lumOff val="15000"/>
                  </a:schemeClr>
                </a:solidFill>
                <a:effectLst/>
                <a:latin typeface="Times New Roman" pitchFamily="18" charset="0"/>
                <a:ea typeface="Calibri" pitchFamily="34" charset="0"/>
                <a:cs typeface="Calibri" pitchFamily="34" charset="0"/>
              </a:rPr>
              <a:t/>
            </a:r>
            <a:br>
              <a:rPr lang="ru-RU" altLang="ru-RU" sz="2000" dirty="0">
                <a:solidFill>
                  <a:schemeClr val="tx1">
                    <a:lumMod val="85000"/>
                    <a:lumOff val="15000"/>
                  </a:schemeClr>
                </a:solidFill>
                <a:effectLst/>
                <a:latin typeface="Times New Roman" pitchFamily="18" charset="0"/>
                <a:ea typeface="Calibri" pitchFamily="34" charset="0"/>
                <a:cs typeface="Calibri" pitchFamily="34" charset="0"/>
              </a:rPr>
            </a:br>
            <a:endParaRPr lang="ru-RU" altLang="ru-RU" sz="2000" dirty="0" smtClean="0">
              <a:solidFill>
                <a:schemeClr val="tx1">
                  <a:lumMod val="85000"/>
                  <a:lumOff val="15000"/>
                </a:schemeClr>
              </a:solidFill>
              <a:latin typeface="Times New Roman" pitchFamily="18" charset="0"/>
              <a:cs typeface="Times New Roman" pitchFamily="18" charset="0"/>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2091883764"/>
              </p:ext>
            </p:extLst>
          </p:nvPr>
        </p:nvGraphicFramePr>
        <p:xfrm>
          <a:off x="668666" y="1084253"/>
          <a:ext cx="8565950" cy="5165506"/>
        </p:xfrm>
        <a:graphic>
          <a:graphicData uri="http://schemas.openxmlformats.org/drawingml/2006/table">
            <a:tbl>
              <a:tblPr firstRow="1" bandRow="1"/>
              <a:tblGrid>
                <a:gridCol w="2265678">
                  <a:extLst>
                    <a:ext uri="{9D8B030D-6E8A-4147-A177-3AD203B41FA5}">
                      <a16:colId xmlns:a16="http://schemas.microsoft.com/office/drawing/2014/main" xmlns="" val="20000"/>
                    </a:ext>
                  </a:extLst>
                </a:gridCol>
                <a:gridCol w="842257">
                  <a:extLst>
                    <a:ext uri="{9D8B030D-6E8A-4147-A177-3AD203B41FA5}">
                      <a16:colId xmlns:a16="http://schemas.microsoft.com/office/drawing/2014/main" xmlns="" val="20001"/>
                    </a:ext>
                  </a:extLst>
                </a:gridCol>
                <a:gridCol w="844826">
                  <a:extLst>
                    <a:ext uri="{9D8B030D-6E8A-4147-A177-3AD203B41FA5}">
                      <a16:colId xmlns:a16="http://schemas.microsoft.com/office/drawing/2014/main" xmlns="" val="20002"/>
                    </a:ext>
                  </a:extLst>
                </a:gridCol>
                <a:gridCol w="856735"/>
                <a:gridCol w="1100438">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853989">
                  <a:extLst>
                    <a:ext uri="{9D8B030D-6E8A-4147-A177-3AD203B41FA5}">
                      <a16:colId xmlns:a16="http://schemas.microsoft.com/office/drawing/2014/main" xmlns="" val="20005"/>
                    </a:ext>
                  </a:extLst>
                </a:gridCol>
                <a:gridCol w="963827">
                  <a:extLst>
                    <a:ext uri="{9D8B030D-6E8A-4147-A177-3AD203B41FA5}">
                      <a16:colId xmlns:a16="http://schemas.microsoft.com/office/drawing/2014/main" xmlns="" val="20006"/>
                    </a:ext>
                  </a:extLst>
                </a:gridCol>
              </a:tblGrid>
              <a:tr h="870793">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100" dirty="0" smtClean="0">
                          <a:solidFill>
                            <a:srgbClr val="002060"/>
                          </a:solidFill>
                          <a:latin typeface="Times New Roman" pitchFamily="18" charset="0"/>
                          <a:cs typeface="Times New Roman" pitchFamily="18" charset="0"/>
                        </a:rPr>
                        <a:t>Наименование показателя</a:t>
                      </a:r>
                      <a:endParaRPr lang="ru-RU" sz="11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000" dirty="0" smtClean="0">
                          <a:solidFill>
                            <a:srgbClr val="002060"/>
                          </a:solidFill>
                          <a:latin typeface="Times New Roman" pitchFamily="18" charset="0"/>
                          <a:cs typeface="Times New Roman" pitchFamily="18" charset="0"/>
                        </a:rPr>
                        <a:t>Единица</a:t>
                      </a:r>
                      <a:r>
                        <a:rPr lang="ru-RU" sz="1000" baseline="0" dirty="0" smtClean="0">
                          <a:solidFill>
                            <a:srgbClr val="002060"/>
                          </a:solidFill>
                          <a:latin typeface="Times New Roman" pitchFamily="18" charset="0"/>
                          <a:cs typeface="Times New Roman" pitchFamily="18" charset="0"/>
                        </a:rPr>
                        <a:t> </a:t>
                      </a:r>
                      <a:endParaRPr lang="ru-RU" sz="1000" dirty="0" smtClean="0">
                        <a:solidFill>
                          <a:srgbClr val="002060"/>
                        </a:solidFill>
                        <a:latin typeface="Times New Roman" pitchFamily="18" charset="0"/>
                        <a:cs typeface="Times New Roman" pitchFamily="18" charset="0"/>
                      </a:endParaRPr>
                    </a:p>
                    <a:p>
                      <a:pPr algn="ctr"/>
                      <a:r>
                        <a:rPr lang="ru-RU" sz="1000" dirty="0" smtClean="0">
                          <a:solidFill>
                            <a:srgbClr val="002060"/>
                          </a:solidFill>
                          <a:latin typeface="Times New Roman" pitchFamily="18" charset="0"/>
                          <a:cs typeface="Times New Roman" pitchFamily="18" charset="0"/>
                        </a:rPr>
                        <a:t>измерения</a:t>
                      </a:r>
                      <a:endParaRPr lang="ru-RU" sz="10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000" dirty="0" smtClean="0">
                          <a:solidFill>
                            <a:srgbClr val="002060"/>
                          </a:solidFill>
                          <a:latin typeface="Times New Roman" pitchFamily="18" charset="0"/>
                          <a:cs typeface="Times New Roman" pitchFamily="18" charset="0"/>
                        </a:rPr>
                        <a:t>План</a:t>
                      </a:r>
                    </a:p>
                    <a:p>
                      <a:pPr algn="ctr"/>
                      <a:r>
                        <a:rPr lang="ru-RU" sz="1000" dirty="0" smtClean="0">
                          <a:solidFill>
                            <a:srgbClr val="002060"/>
                          </a:solidFill>
                          <a:latin typeface="Times New Roman" pitchFamily="18" charset="0"/>
                          <a:cs typeface="Times New Roman" pitchFamily="18" charset="0"/>
                        </a:rPr>
                        <a:t>2023</a:t>
                      </a:r>
                      <a:r>
                        <a:rPr lang="ru-RU" sz="1000" baseline="0" dirty="0" smtClean="0">
                          <a:solidFill>
                            <a:srgbClr val="002060"/>
                          </a:solidFill>
                          <a:latin typeface="Times New Roman" pitchFamily="18" charset="0"/>
                          <a:cs typeface="Times New Roman" pitchFamily="18" charset="0"/>
                        </a:rPr>
                        <a:t> год</a:t>
                      </a:r>
                      <a:endParaRPr lang="ru-RU" sz="10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p>
                      <a:pPr algn="ctr"/>
                      <a:r>
                        <a:rPr lang="ru-RU" sz="1000" b="1" dirty="0" smtClean="0">
                          <a:solidFill>
                            <a:srgbClr val="002060"/>
                          </a:solidFill>
                          <a:latin typeface="Times New Roman" pitchFamily="18" charset="0"/>
                          <a:cs typeface="Times New Roman" pitchFamily="18" charset="0"/>
                        </a:rPr>
                        <a:t>Ожидаемое</a:t>
                      </a:r>
                      <a:r>
                        <a:rPr lang="ru-RU" sz="1000" b="1" baseline="0" dirty="0" smtClean="0">
                          <a:solidFill>
                            <a:srgbClr val="002060"/>
                          </a:solidFill>
                          <a:latin typeface="Times New Roman" pitchFamily="18" charset="0"/>
                          <a:cs typeface="Times New Roman" pitchFamily="18" charset="0"/>
                        </a:rPr>
                        <a:t> исполнение 2023 год</a:t>
                      </a:r>
                      <a:endParaRPr lang="ru-RU" sz="1000" b="1"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000" baseline="0" dirty="0" smtClean="0">
                          <a:solidFill>
                            <a:srgbClr val="002060"/>
                          </a:solidFill>
                          <a:latin typeface="Times New Roman" pitchFamily="18" charset="0"/>
                          <a:cs typeface="Times New Roman" pitchFamily="18" charset="0"/>
                        </a:rPr>
                        <a:t>Фактическое значение за 2023 год</a:t>
                      </a:r>
                      <a:endParaRPr lang="ru-RU" sz="10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050" dirty="0" smtClean="0">
                          <a:solidFill>
                            <a:srgbClr val="002060"/>
                          </a:solidFill>
                          <a:latin typeface="Times New Roman" pitchFamily="18" charset="0"/>
                          <a:cs typeface="Times New Roman" pitchFamily="18" charset="0"/>
                        </a:rPr>
                        <a:t>% </a:t>
                      </a:r>
                      <a:endParaRPr lang="ru-RU" sz="1050" dirty="0" smtClean="0">
                        <a:solidFill>
                          <a:srgbClr val="002060"/>
                        </a:solidFill>
                        <a:latin typeface="Times New Roman" pitchFamily="18" charset="0"/>
                        <a:cs typeface="Times New Roman" pitchFamily="18" charset="0"/>
                      </a:endParaRPr>
                    </a:p>
                    <a:p>
                      <a:pPr algn="ctr"/>
                      <a:r>
                        <a:rPr lang="ru-RU" sz="900" dirty="0" smtClean="0">
                          <a:solidFill>
                            <a:srgbClr val="002060"/>
                          </a:solidFill>
                          <a:latin typeface="Times New Roman" pitchFamily="18" charset="0"/>
                          <a:cs typeface="Times New Roman" pitchFamily="18" charset="0"/>
                        </a:rPr>
                        <a:t>выполнения</a:t>
                      </a:r>
                      <a:endParaRPr lang="ru-RU" sz="9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000" dirty="0" smtClean="0">
                          <a:solidFill>
                            <a:srgbClr val="002060"/>
                          </a:solidFill>
                          <a:latin typeface="Times New Roman" pitchFamily="18" charset="0"/>
                          <a:cs typeface="Times New Roman" pitchFamily="18" charset="0"/>
                        </a:rPr>
                        <a:t>Плановые значения на 2024 год</a:t>
                      </a:r>
                      <a:endParaRPr lang="ru-RU" sz="10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ru-RU" sz="1000" dirty="0" smtClean="0">
                          <a:solidFill>
                            <a:srgbClr val="002060"/>
                          </a:solidFill>
                          <a:latin typeface="Times New Roman" pitchFamily="18" charset="0"/>
                          <a:cs typeface="Times New Roman" pitchFamily="18" charset="0"/>
                        </a:rPr>
                        <a:t>Ожидаемое исполнение </a:t>
                      </a:r>
                    </a:p>
                    <a:p>
                      <a:pPr algn="ctr"/>
                      <a:r>
                        <a:rPr lang="ru-RU" sz="1000" dirty="0" smtClean="0">
                          <a:solidFill>
                            <a:srgbClr val="002060"/>
                          </a:solidFill>
                          <a:latin typeface="Times New Roman" pitchFamily="18" charset="0"/>
                          <a:cs typeface="Times New Roman" pitchFamily="18" charset="0"/>
                        </a:rPr>
                        <a:t>2024 год</a:t>
                      </a:r>
                      <a:endParaRPr lang="ru-RU" sz="100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DCFA"/>
                    </a:solidFill>
                  </a:tcPr>
                </a:tc>
                <a:extLst>
                  <a:ext uri="{0D108BD9-81ED-4DB2-BD59-A6C34878D82A}">
                    <a16:rowId xmlns:a16="http://schemas.microsoft.com/office/drawing/2014/main" xmlns="" val="10000"/>
                  </a:ext>
                </a:extLst>
              </a:tr>
              <a:tr h="474887">
                <a:tc>
                  <a:txBody>
                    <a:bodyPr/>
                    <a:lstStyle/>
                    <a:p>
                      <a:r>
                        <a:rPr lang="ru-RU" sz="1200" b="0" dirty="0" smtClean="0">
                          <a:solidFill>
                            <a:srgbClr val="002060"/>
                          </a:solidFill>
                          <a:latin typeface="Times New Roman" pitchFamily="18" charset="0"/>
                          <a:cs typeface="Times New Roman" pitchFamily="18" charset="0"/>
                        </a:rPr>
                        <a:t>Численность населения на конец года</a:t>
                      </a:r>
                      <a:endParaRPr lang="ru-RU" sz="12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dirty="0" smtClean="0">
                          <a:solidFill>
                            <a:srgbClr val="002060"/>
                          </a:solidFill>
                          <a:latin typeface="Times New Roman" pitchFamily="18" charset="0"/>
                          <a:cs typeface="Times New Roman" pitchFamily="18" charset="0"/>
                        </a:rPr>
                        <a:t>тыс. чел.</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146 008</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146 228</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146 228</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100,2</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144 687</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144 687</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82600">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ru-RU" sz="1200" b="0" dirty="0" smtClean="0">
                          <a:solidFill>
                            <a:srgbClr val="002060"/>
                          </a:solidFill>
                          <a:latin typeface="Times New Roman" pitchFamily="18" charset="0"/>
                          <a:cs typeface="Times New Roman" pitchFamily="18" charset="0"/>
                        </a:rPr>
                        <a:t>Общий экономический оборот</a:t>
                      </a:r>
                      <a:endParaRPr lang="ru-RU" sz="12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200" b="0" dirty="0" smtClean="0">
                          <a:solidFill>
                            <a:srgbClr val="002060"/>
                          </a:solidFill>
                          <a:latin typeface="Times New Roman" pitchFamily="18" charset="0"/>
                          <a:cs typeface="Times New Roman" pitchFamily="18" charset="0"/>
                        </a:rPr>
                        <a:t>млн  руб.</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97 481,0</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101 677,5</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106 966,0</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109,7</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114 387,0</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114 387,0</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04162">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ru-RU" sz="1200" b="0" dirty="0" smtClean="0">
                          <a:solidFill>
                            <a:srgbClr val="002060"/>
                          </a:solidFill>
                          <a:latin typeface="Times New Roman" pitchFamily="18" charset="0"/>
                          <a:cs typeface="Times New Roman" pitchFamily="18" charset="0"/>
                        </a:rPr>
                        <a:t>Инвестиции в основной капитал</a:t>
                      </a:r>
                      <a:endParaRPr lang="ru-RU" sz="12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002060"/>
                          </a:solidFill>
                          <a:latin typeface="Times New Roman" pitchFamily="18" charset="0"/>
                          <a:cs typeface="Times New Roman" pitchFamily="18" charset="0"/>
                        </a:rPr>
                        <a:t>млн руб.</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5 971,2</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5 971,2</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9 679,6</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162,1</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6 441,2</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7 424,0</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04162">
                <a:tc>
                  <a:txBody>
                    <a:bodyPr/>
                    <a:lstStyle/>
                    <a:p>
                      <a:r>
                        <a:rPr lang="ru-RU" sz="1200" b="0" dirty="0" smtClean="0">
                          <a:solidFill>
                            <a:srgbClr val="002060"/>
                          </a:solidFill>
                          <a:latin typeface="Times New Roman" pitchFamily="18" charset="0"/>
                          <a:cs typeface="Times New Roman" pitchFamily="18" charset="0"/>
                        </a:rPr>
                        <a:t>Численность официально </a:t>
                      </a:r>
                      <a:r>
                        <a:rPr lang="ru-RU" sz="1200" b="0" smtClean="0">
                          <a:solidFill>
                            <a:srgbClr val="002060"/>
                          </a:solidFill>
                          <a:latin typeface="Times New Roman" pitchFamily="18" charset="0"/>
                          <a:cs typeface="Times New Roman" pitchFamily="18" charset="0"/>
                        </a:rPr>
                        <a:t>зарегистрированных безработных</a:t>
                      </a:r>
                      <a:endParaRPr lang="ru-RU" sz="12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002060"/>
                          </a:solidFill>
                          <a:latin typeface="Times New Roman" pitchFamily="18" charset="0"/>
                          <a:cs typeface="Times New Roman" pitchFamily="18" charset="0"/>
                        </a:rPr>
                        <a:t>чел.</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176</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138</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138</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78,4</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169</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157</a:t>
                      </a:r>
                      <a:endParaRPr lang="ru-RU" sz="13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32892">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ru-RU" sz="1200" b="0" kern="1200" dirty="0" smtClean="0">
                          <a:solidFill>
                            <a:srgbClr val="002060"/>
                          </a:solidFill>
                          <a:latin typeface="Times New Roman" pitchFamily="18" charset="0"/>
                          <a:ea typeface="+mn-ea"/>
                          <a:cs typeface="Times New Roman" pitchFamily="18" charset="0"/>
                        </a:rPr>
                        <a:t>Фонд начисленной</a:t>
                      </a:r>
                      <a:r>
                        <a:rPr lang="ru-RU" sz="1200" b="0" kern="1200" baseline="0" dirty="0" smtClean="0">
                          <a:solidFill>
                            <a:srgbClr val="002060"/>
                          </a:solidFill>
                          <a:latin typeface="Times New Roman" pitchFamily="18" charset="0"/>
                          <a:ea typeface="+mn-ea"/>
                          <a:cs typeface="Times New Roman" pitchFamily="18" charset="0"/>
                        </a:rPr>
                        <a:t> </a:t>
                      </a:r>
                      <a:r>
                        <a:rPr lang="ru-RU" sz="1200" b="0" kern="1200" dirty="0" smtClean="0">
                          <a:solidFill>
                            <a:srgbClr val="002060"/>
                          </a:solidFill>
                          <a:latin typeface="Times New Roman" pitchFamily="18" charset="0"/>
                          <a:ea typeface="+mn-ea"/>
                          <a:cs typeface="Times New Roman" pitchFamily="18" charset="0"/>
                        </a:rPr>
                        <a:t>заработной</a:t>
                      </a:r>
                      <a:r>
                        <a:rPr lang="ru-RU" sz="1200" b="0" kern="1200" baseline="0" dirty="0" smtClean="0">
                          <a:solidFill>
                            <a:srgbClr val="002060"/>
                          </a:solidFill>
                          <a:latin typeface="Times New Roman" pitchFamily="18" charset="0"/>
                          <a:ea typeface="+mn-ea"/>
                          <a:cs typeface="Times New Roman" pitchFamily="18" charset="0"/>
                        </a:rPr>
                        <a:t> платы всех работников</a:t>
                      </a:r>
                      <a:endParaRPr lang="ru-RU" sz="12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002060"/>
                          </a:solidFill>
                          <a:latin typeface="Times New Roman" pitchFamily="18" charset="0"/>
                          <a:cs typeface="Times New Roman" pitchFamily="18" charset="0"/>
                        </a:rPr>
                        <a:t>млн руб.</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24 822,1</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25 157,1</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26 431,5</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106,5</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27 311,5</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27 311,5</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868069">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ru-RU" sz="1200" b="0" dirty="0" smtClean="0">
                          <a:solidFill>
                            <a:srgbClr val="002060"/>
                          </a:solidFill>
                          <a:latin typeface="Times New Roman" pitchFamily="18" charset="0"/>
                          <a:cs typeface="Times New Roman" pitchFamily="18" charset="0"/>
                        </a:rPr>
                        <a:t>Среднемесячная номинальная начисленная заработная плата работников (по полному кругу организаций)</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200" b="0" dirty="0" smtClean="0">
                          <a:solidFill>
                            <a:srgbClr val="002060"/>
                          </a:solidFill>
                          <a:latin typeface="Times New Roman" pitchFamily="18" charset="0"/>
                          <a:cs typeface="Times New Roman" pitchFamily="18" charset="0"/>
                        </a:rPr>
                        <a:t>руб.</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300" b="0" dirty="0" smtClean="0">
                        <a:solidFill>
                          <a:srgbClr val="002060"/>
                        </a:solidFill>
                        <a:latin typeface="Times New Roman" pitchFamily="18" charset="0"/>
                        <a:cs typeface="Times New Roman" pitchFamily="18" charset="0"/>
                      </a:endParaRPr>
                    </a:p>
                    <a:p>
                      <a:pPr algn="ctr"/>
                      <a:r>
                        <a:rPr lang="ru-RU" sz="1300" b="0" dirty="0" smtClean="0">
                          <a:solidFill>
                            <a:srgbClr val="002060"/>
                          </a:solidFill>
                          <a:latin typeface="Times New Roman" pitchFamily="18" charset="0"/>
                          <a:cs typeface="Times New Roman" pitchFamily="18" charset="0"/>
                        </a:rPr>
                        <a:t>65</a:t>
                      </a:r>
                      <a:r>
                        <a:rPr lang="ru-RU" sz="1300" b="0" baseline="0" dirty="0" smtClean="0">
                          <a:solidFill>
                            <a:srgbClr val="002060"/>
                          </a:solidFill>
                          <a:latin typeface="Times New Roman" pitchFamily="18" charset="0"/>
                          <a:cs typeface="Times New Roman" pitchFamily="18" charset="0"/>
                        </a:rPr>
                        <a:t> 985,3</a:t>
                      </a:r>
                      <a:endParaRPr lang="ru-RU" sz="1300" b="0" dirty="0" smtClean="0">
                        <a:solidFill>
                          <a:srgbClr val="002060"/>
                        </a:solidFill>
                        <a:latin typeface="Times New Roman" pitchFamily="18" charset="0"/>
                        <a:cs typeface="Times New Roman" pitchFamily="18" charset="0"/>
                      </a:endParaRPr>
                    </a:p>
                  </a:txBody>
                  <a:tcPr marL="91418" marR="91418" marT="45708" marB="4570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300" b="0" dirty="0" smtClean="0">
                        <a:solidFill>
                          <a:srgbClr val="002060"/>
                        </a:solidFill>
                        <a:latin typeface="Times New Roman" pitchFamily="18" charset="0"/>
                        <a:cs typeface="Times New Roman" pitchFamily="18" charset="0"/>
                      </a:endParaRPr>
                    </a:p>
                    <a:p>
                      <a:pPr algn="ctr"/>
                      <a:r>
                        <a:rPr lang="ru-RU" sz="1300" b="0" dirty="0" smtClean="0">
                          <a:solidFill>
                            <a:srgbClr val="002060"/>
                          </a:solidFill>
                          <a:latin typeface="Times New Roman" pitchFamily="18" charset="0"/>
                          <a:cs typeface="Times New Roman" pitchFamily="18" charset="0"/>
                        </a:rPr>
                        <a:t>66 121,8</a:t>
                      </a:r>
                    </a:p>
                  </a:txBody>
                  <a:tcPr marL="91418" marR="91418" marT="45708" marB="4570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300" b="0" dirty="0" smtClean="0">
                        <a:solidFill>
                          <a:srgbClr val="002060"/>
                        </a:solidFill>
                        <a:latin typeface="Times New Roman" pitchFamily="18" charset="0"/>
                        <a:cs typeface="Times New Roman" pitchFamily="18" charset="0"/>
                      </a:endParaRPr>
                    </a:p>
                    <a:p>
                      <a:pPr algn="ctr"/>
                      <a:r>
                        <a:rPr lang="ru-RU" sz="1300" b="0" dirty="0" smtClean="0">
                          <a:solidFill>
                            <a:srgbClr val="002060"/>
                          </a:solidFill>
                          <a:latin typeface="Times New Roman" pitchFamily="18" charset="0"/>
                          <a:cs typeface="Times New Roman" pitchFamily="18" charset="0"/>
                        </a:rPr>
                        <a:t>69 694,8</a:t>
                      </a:r>
                    </a:p>
                  </a:txBody>
                  <a:tcPr marL="91418" marR="91418" marT="45708" marB="4570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300" b="0" dirty="0" smtClean="0">
                        <a:solidFill>
                          <a:srgbClr val="002060"/>
                        </a:solidFill>
                        <a:latin typeface="Times New Roman" pitchFamily="18" charset="0"/>
                        <a:cs typeface="Times New Roman" pitchFamily="18" charset="0"/>
                      </a:endParaRPr>
                    </a:p>
                    <a:p>
                      <a:pPr algn="ctr"/>
                      <a:r>
                        <a:rPr lang="ru-RU" sz="1300" b="0" dirty="0" smtClean="0">
                          <a:solidFill>
                            <a:srgbClr val="002060"/>
                          </a:solidFill>
                          <a:latin typeface="Times New Roman" pitchFamily="18" charset="0"/>
                          <a:cs typeface="Times New Roman" pitchFamily="18" charset="0"/>
                        </a:rPr>
                        <a:t>105,6</a:t>
                      </a:r>
                    </a:p>
                  </a:txBody>
                  <a:tcPr marL="91418" marR="91418" marT="45708" marB="4570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300" b="0" dirty="0" smtClean="0">
                        <a:solidFill>
                          <a:srgbClr val="002060"/>
                        </a:solidFill>
                        <a:latin typeface="Times New Roman" pitchFamily="18" charset="0"/>
                        <a:cs typeface="Times New Roman" pitchFamily="18" charset="0"/>
                      </a:endParaRPr>
                    </a:p>
                    <a:p>
                      <a:pPr algn="ctr"/>
                      <a:r>
                        <a:rPr lang="ru-RU" sz="1300" b="0" dirty="0" smtClean="0">
                          <a:solidFill>
                            <a:srgbClr val="002060"/>
                          </a:solidFill>
                          <a:latin typeface="Times New Roman" pitchFamily="18" charset="0"/>
                          <a:cs typeface="Times New Roman" pitchFamily="18" charset="0"/>
                        </a:rPr>
                        <a:t>73 257,3</a:t>
                      </a:r>
                    </a:p>
                  </a:txBody>
                  <a:tcPr marL="91418" marR="91418" marT="45708" marB="4570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endParaRPr lang="ru-RU" sz="1300" b="0" dirty="0" smtClean="0">
                        <a:solidFill>
                          <a:srgbClr val="002060"/>
                        </a:solidFill>
                        <a:latin typeface="Times New Roman" pitchFamily="18" charset="0"/>
                        <a:cs typeface="Times New Roman" pitchFamily="18" charset="0"/>
                      </a:endParaRPr>
                    </a:p>
                    <a:p>
                      <a:pPr algn="ctr"/>
                      <a:r>
                        <a:rPr lang="ru-RU" sz="1300" b="0" dirty="0" smtClean="0">
                          <a:solidFill>
                            <a:srgbClr val="002060"/>
                          </a:solidFill>
                          <a:latin typeface="Times New Roman" pitchFamily="18" charset="0"/>
                          <a:cs typeface="Times New Roman" pitchFamily="18" charset="0"/>
                        </a:rPr>
                        <a:t>73 257,3</a:t>
                      </a:r>
                    </a:p>
                  </a:txBody>
                  <a:tcPr marL="91418" marR="91418" marT="45708" marB="4570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67695">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ru-RU" sz="1200" b="0" dirty="0" smtClean="0">
                          <a:solidFill>
                            <a:srgbClr val="002060"/>
                          </a:solidFill>
                          <a:latin typeface="Times New Roman" pitchFamily="18" charset="0"/>
                          <a:cs typeface="Times New Roman" pitchFamily="18" charset="0"/>
                        </a:rPr>
                        <a:t>Оборот</a:t>
                      </a:r>
                      <a:r>
                        <a:rPr lang="ru-RU" sz="1200" b="0" baseline="0" dirty="0" smtClean="0">
                          <a:solidFill>
                            <a:srgbClr val="002060"/>
                          </a:solidFill>
                          <a:latin typeface="Times New Roman" pitchFamily="18" charset="0"/>
                          <a:cs typeface="Times New Roman" pitchFamily="18" charset="0"/>
                        </a:rPr>
                        <a:t> розничной торговли</a:t>
                      </a:r>
                      <a:endParaRPr lang="ru-RU" sz="1200" b="0" dirty="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002060"/>
                          </a:solidFill>
                          <a:latin typeface="Times New Roman" pitchFamily="18" charset="0"/>
                          <a:cs typeface="Times New Roman" pitchFamily="18" charset="0"/>
                        </a:rPr>
                        <a:t>млн руб.</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27 931,0</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300" b="0" dirty="0" smtClean="0">
                          <a:solidFill>
                            <a:srgbClr val="002060"/>
                          </a:solidFill>
                          <a:latin typeface="Times New Roman" pitchFamily="18" charset="0"/>
                          <a:cs typeface="Times New Roman" pitchFamily="18" charset="0"/>
                        </a:rPr>
                        <a:t>28 822,0</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29 709,7</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smtClean="0">
                          <a:solidFill>
                            <a:srgbClr val="002060"/>
                          </a:solidFill>
                          <a:latin typeface="Times New Roman" pitchFamily="18" charset="0"/>
                          <a:cs typeface="Times New Roman" pitchFamily="18" charset="0"/>
                        </a:rPr>
                        <a:t>106,4</a:t>
                      </a:r>
                      <a:endParaRPr lang="ru-RU" sz="1300" b="0" dirty="0" smtClean="0">
                        <a:solidFill>
                          <a:srgbClr val="002060"/>
                        </a:solidFill>
                        <a:latin typeface="Times New Roman" pitchFamily="18" charset="0"/>
                        <a:cs typeface="Times New Roman" pitchFamily="18" charset="0"/>
                      </a:endParaRP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30 207,7</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ru-RU" sz="1300" b="0" dirty="0" smtClean="0">
                          <a:solidFill>
                            <a:srgbClr val="002060"/>
                          </a:solidFill>
                          <a:latin typeface="Times New Roman" pitchFamily="18" charset="0"/>
                          <a:cs typeface="Times New Roman" pitchFamily="18" charset="0"/>
                        </a:rPr>
                        <a:t>30 207,7</a:t>
                      </a:r>
                    </a:p>
                  </a:txBody>
                  <a:tcPr marL="91418" marR="91418" marT="45725" marB="457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0644560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11252096"/>
              </p:ext>
            </p:extLst>
          </p:nvPr>
        </p:nvGraphicFramePr>
        <p:xfrm>
          <a:off x="304800" y="1017846"/>
          <a:ext cx="9215437" cy="5331285"/>
        </p:xfrm>
        <a:graphic>
          <a:graphicData uri="http://schemas.openxmlformats.org/drawingml/2006/table">
            <a:tbl>
              <a:tblPr/>
              <a:tblGrid>
                <a:gridCol w="4154726">
                  <a:extLst>
                    <a:ext uri="{9D8B030D-6E8A-4147-A177-3AD203B41FA5}">
                      <a16:colId xmlns:a16="http://schemas.microsoft.com/office/drawing/2014/main" xmlns="" val="20000"/>
                    </a:ext>
                  </a:extLst>
                </a:gridCol>
                <a:gridCol w="782682">
                  <a:extLst>
                    <a:ext uri="{9D8B030D-6E8A-4147-A177-3AD203B41FA5}">
                      <a16:colId xmlns:a16="http://schemas.microsoft.com/office/drawing/2014/main" xmlns="" val="20001"/>
                    </a:ext>
                  </a:extLst>
                </a:gridCol>
                <a:gridCol w="892585">
                  <a:extLst>
                    <a:ext uri="{9D8B030D-6E8A-4147-A177-3AD203B41FA5}">
                      <a16:colId xmlns:a16="http://schemas.microsoft.com/office/drawing/2014/main" xmlns="" val="20002"/>
                    </a:ext>
                  </a:extLst>
                </a:gridCol>
                <a:gridCol w="972589">
                  <a:extLst>
                    <a:ext uri="{9D8B030D-6E8A-4147-A177-3AD203B41FA5}">
                      <a16:colId xmlns:a16="http://schemas.microsoft.com/office/drawing/2014/main" xmlns="" val="20003"/>
                    </a:ext>
                  </a:extLst>
                </a:gridCol>
                <a:gridCol w="939338">
                  <a:extLst>
                    <a:ext uri="{9D8B030D-6E8A-4147-A177-3AD203B41FA5}">
                      <a16:colId xmlns:a16="http://schemas.microsoft.com/office/drawing/2014/main" xmlns="" val="20004"/>
                    </a:ext>
                  </a:extLst>
                </a:gridCol>
                <a:gridCol w="1473517">
                  <a:extLst>
                    <a:ext uri="{9D8B030D-6E8A-4147-A177-3AD203B41FA5}">
                      <a16:colId xmlns:a16="http://schemas.microsoft.com/office/drawing/2014/main" xmlns="" val="20005"/>
                    </a:ext>
                  </a:extLst>
                </a:gridCol>
              </a:tblGrid>
              <a:tr h="1158040">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11" marR="91411" marT="45687" marB="45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25" marR="91425"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Базовое значение показателя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(на начало реализации Программы)</a:t>
                      </a:r>
                    </a:p>
                  </a:txBody>
                  <a:tcPr marL="91443" marR="91443" marT="45620" marB="456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43" marR="91443" marT="45620" marB="456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2023 год</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43" marR="91443" marT="45620" marB="456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rPr>
                        <a:t> (да/нет)</a:t>
                      </a:r>
                    </a:p>
                  </a:txBody>
                  <a:tcPr marL="91443" marR="91443" marT="45620" marB="456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769333">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Обеспечение роста числа пользователей муниципальных библиотек Московской области</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(макропоказатель подпрограммы)</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тыс. человек</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32 359</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32 683</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32 758</a:t>
                      </a:r>
                      <a:endParaRPr kumimoji="0" lang="ru-RU" altLang="ru-RU" sz="1150" b="0" i="0" u="none" strike="noStrike" cap="none" normalizeH="0" baseline="0" dirty="0" smtClean="0">
                        <a:ln>
                          <a:noFill/>
                        </a:ln>
                        <a:solidFill>
                          <a:srgbClr val="002060"/>
                        </a:solidFill>
                        <a:effectLst/>
                        <a:latin typeface="Arial" panose="020B060402020202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rPr>
                        <a:t>да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97441">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мероприятий по комплектованию книжных фондов библиотек муниципальных образований и государственных общедоступных библиотек субъектов Российской Федерации</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02918">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Число посещений культурных мероприятий</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(приоритетный на 2022 год)</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тыс. единиц</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588,891</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751,653</a:t>
                      </a:r>
                      <a:endParaRPr kumimoji="0" lang="ru-RU" altLang="ru-RU" sz="1150"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736,595</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2060"/>
                          </a:solidFill>
                          <a:effectLst/>
                          <a:latin typeface="Times New Roman" panose="02020603050405020304" pitchFamily="18" charset="0"/>
                        </a:rPr>
                        <a:t>(источниками информации служат данные организаций, подтвержденные отчетами билетно-кассовых систем, бухгалтерии, данными общедоступных интернет-сервисов)</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2788">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поддержанных творческих инициатив и проектов (нарастающим итогом)</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единица</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20765">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граждан, принимающих участие в добровольческой деятельности</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72</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73</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10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777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574431405"/>
              </p:ext>
            </p:extLst>
          </p:nvPr>
        </p:nvGraphicFramePr>
        <p:xfrm>
          <a:off x="430397" y="1131358"/>
          <a:ext cx="8920162" cy="4948221"/>
        </p:xfrm>
        <a:graphic>
          <a:graphicData uri="http://schemas.openxmlformats.org/drawingml/2006/table">
            <a:tbl>
              <a:tblPr/>
              <a:tblGrid>
                <a:gridCol w="4154477">
                  <a:extLst>
                    <a:ext uri="{9D8B030D-6E8A-4147-A177-3AD203B41FA5}">
                      <a16:colId xmlns:a16="http://schemas.microsoft.com/office/drawing/2014/main" xmlns="" val="20000"/>
                    </a:ext>
                  </a:extLst>
                </a:gridCol>
                <a:gridCol w="782498">
                  <a:extLst>
                    <a:ext uri="{9D8B030D-6E8A-4147-A177-3AD203B41FA5}">
                      <a16:colId xmlns:a16="http://schemas.microsoft.com/office/drawing/2014/main" xmlns="" val="20001"/>
                    </a:ext>
                  </a:extLst>
                </a:gridCol>
                <a:gridCol w="997992">
                  <a:extLst>
                    <a:ext uri="{9D8B030D-6E8A-4147-A177-3AD203B41FA5}">
                      <a16:colId xmlns:a16="http://schemas.microsoft.com/office/drawing/2014/main" xmlns="" val="20002"/>
                    </a:ext>
                  </a:extLst>
                </a:gridCol>
                <a:gridCol w="1042630">
                  <a:extLst>
                    <a:ext uri="{9D8B030D-6E8A-4147-A177-3AD203B41FA5}">
                      <a16:colId xmlns:a16="http://schemas.microsoft.com/office/drawing/2014/main" xmlns="" val="20003"/>
                    </a:ext>
                  </a:extLst>
                </a:gridCol>
                <a:gridCol w="959103">
                  <a:extLst>
                    <a:ext uri="{9D8B030D-6E8A-4147-A177-3AD203B41FA5}">
                      <a16:colId xmlns:a16="http://schemas.microsoft.com/office/drawing/2014/main" xmlns="" val="20004"/>
                    </a:ext>
                  </a:extLst>
                </a:gridCol>
                <a:gridCol w="983462">
                  <a:extLst>
                    <a:ext uri="{9D8B030D-6E8A-4147-A177-3AD203B41FA5}">
                      <a16:colId xmlns:a16="http://schemas.microsoft.com/office/drawing/2014/main" xmlns="" val="20005"/>
                    </a:ext>
                  </a:extLst>
                </a:gridCol>
              </a:tblGrid>
              <a:tr h="100592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06" marR="91406" marT="45696" marB="456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20" marR="91420" marT="45731" marB="45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38" marR="91438" marT="45629" marB="456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38" marR="91438" marT="45629" marB="456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91438" marR="91438" marT="45629" marB="456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38" marR="91438" marT="45629" marB="456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706631">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Сохранение достигнутого уровня заработной платы работников муниципальных учреждений культуры</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87,37</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90,9</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06631">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созданных (реконструированных) и капитально отремонтированных объектов организаций культуры</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4" marR="68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0663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детей в возрасте от 5 до 18 лет, охваченных дополнительным образованием сферы культуры </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9,7</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10,1</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9,9</a:t>
                      </a:r>
                      <a:endParaRPr kumimoji="0" lang="ru-RU" altLang="ru-RU" sz="1150" b="0"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8110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детей,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38,0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38,9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51,2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4130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Увеличение туристского и экскурсионного потока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тыс. человек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285,8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288,4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319,1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107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6503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740278954"/>
              </p:ext>
            </p:extLst>
          </p:nvPr>
        </p:nvGraphicFramePr>
        <p:xfrm>
          <a:off x="504825" y="473958"/>
          <a:ext cx="8964612" cy="5911926"/>
        </p:xfrm>
        <a:graphic>
          <a:graphicData uri="http://schemas.openxmlformats.org/drawingml/2006/table">
            <a:tbl>
              <a:tblPr/>
              <a:tblGrid>
                <a:gridCol w="4117501">
                  <a:extLst>
                    <a:ext uri="{9D8B030D-6E8A-4147-A177-3AD203B41FA5}">
                      <a16:colId xmlns:a16="http://schemas.microsoft.com/office/drawing/2014/main" xmlns="" val="20000"/>
                    </a:ext>
                  </a:extLst>
                </a:gridCol>
                <a:gridCol w="810164">
                  <a:extLst>
                    <a:ext uri="{9D8B030D-6E8A-4147-A177-3AD203B41FA5}">
                      <a16:colId xmlns:a16="http://schemas.microsoft.com/office/drawing/2014/main" xmlns="" val="20001"/>
                    </a:ext>
                  </a:extLst>
                </a:gridCol>
                <a:gridCol w="946027">
                  <a:extLst>
                    <a:ext uri="{9D8B030D-6E8A-4147-A177-3AD203B41FA5}">
                      <a16:colId xmlns:a16="http://schemas.microsoft.com/office/drawing/2014/main" xmlns="" val="20002"/>
                    </a:ext>
                  </a:extLst>
                </a:gridCol>
                <a:gridCol w="1042786">
                  <a:extLst>
                    <a:ext uri="{9D8B030D-6E8A-4147-A177-3AD203B41FA5}">
                      <a16:colId xmlns:a16="http://schemas.microsoft.com/office/drawing/2014/main" xmlns="" val="20003"/>
                    </a:ext>
                  </a:extLst>
                </a:gridCol>
                <a:gridCol w="990859">
                  <a:extLst>
                    <a:ext uri="{9D8B030D-6E8A-4147-A177-3AD203B41FA5}">
                      <a16:colId xmlns:a16="http://schemas.microsoft.com/office/drawing/2014/main" xmlns="" val="20004"/>
                    </a:ext>
                  </a:extLst>
                </a:gridCol>
                <a:gridCol w="1057275">
                  <a:extLst>
                    <a:ext uri="{9D8B030D-6E8A-4147-A177-3AD203B41FA5}">
                      <a16:colId xmlns:a16="http://schemas.microsoft.com/office/drawing/2014/main" xmlns="" val="20005"/>
                    </a:ext>
                  </a:extLst>
                </a:gridCol>
              </a:tblGrid>
              <a:tr h="1005702">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19" marR="91419"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33" marR="91433"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51" marR="91451" marT="45625" marB="45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1" marR="91451" marT="45625" marB="45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1" marR="91451" marT="45625" marB="45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51" marR="91451" marT="45625" marB="45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498747">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ru-RU" sz="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Муниципальная программа «Образование» </a:t>
                      </a:r>
                      <a:endParaRPr kumimoji="0" lang="en-US" altLang="ru-RU" sz="14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2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27" marR="91427" marT="45678" marB="45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27" marR="91427" marT="45678" marB="45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27" marR="91427" marT="45678" marB="45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27" marR="91427" marT="45678" marB="45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91427" marR="9142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5009">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Доступность дошкольного образования для детей в возрасте</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 трех до семи лет</a:t>
                      </a:r>
                    </a:p>
                  </a:txBody>
                  <a:tcPr marL="91434" marR="91434"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14338" algn="l"/>
                        </a:tabLst>
                      </a:pPr>
                      <a:r>
                        <a:rPr kumimoji="0" lang="ru-RU" altLang="ru-RU" sz="115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100,0</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100,0</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98495">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Отношение средней заработной платы педагогических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работников дошкольных образовательных организаций к</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средней заработной плате в общеобразовательных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организациях в Московской области</a:t>
                      </a:r>
                    </a:p>
                  </a:txBody>
                  <a:tcPr marL="91434" marR="91434"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108,8</a:t>
                      </a:r>
                    </a:p>
                  </a:txBody>
                  <a:tcPr marL="39367" marR="39367" marT="64754" marB="647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106,5</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pPr>
                      <a:r>
                        <a:rPr lang="ru-RU" sz="1150" dirty="0" smtClean="0">
                          <a:solidFill>
                            <a:srgbClr val="002060"/>
                          </a:solidFill>
                          <a:effectLst/>
                          <a:latin typeface="Times New Roman" panose="02020603050405020304" pitchFamily="18" charset="0"/>
                          <a:cs typeface="Times New Roman" panose="02020603050405020304" pitchFamily="18" charset="0"/>
                        </a:rPr>
                        <a:t>99,62</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rgbClr val="002060"/>
                          </a:solidFill>
                          <a:effectLst/>
                          <a:latin typeface="Times New Roman" panose="02020603050405020304" pitchFamily="18" charset="0"/>
                        </a:rPr>
                        <a:t>(уменьшение численности детей, связанное с миграцией населения и в следствие этого уменьшение доходов от оказания платных услуг)</a:t>
                      </a:r>
                    </a:p>
                  </a:txBody>
                  <a:tcPr marL="39367" marR="39367" marT="64739" marB="64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17424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p>
                  </a:txBody>
                  <a:tcPr marL="39370" marR="39370" marT="64733" marB="64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70" marR="39370" marT="64697" marB="646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endParaRPr lang="ru-RU" sz="1150" dirty="0" smtClean="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119,3</a:t>
                      </a:r>
                      <a:endParaRPr lang="ru-RU" sz="115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1000"/>
                        </a:spcAft>
                        <a:tabLst>
                          <a:tab pos="781050" algn="l"/>
                        </a:tabLs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114,7</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pPr>
                      <a:r>
                        <a:rPr lang="ru-RU" sz="1150" dirty="0" smtClean="0">
                          <a:solidFill>
                            <a:srgbClr val="002060"/>
                          </a:solidFill>
                          <a:effectLst/>
                          <a:latin typeface="Times New Roman" panose="02020603050405020304" pitchFamily="18" charset="0"/>
                          <a:cs typeface="Times New Roman" panose="02020603050405020304" pitchFamily="18" charset="0"/>
                        </a:rPr>
                        <a:t>120,7</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3" marR="91443" marT="45653" marB="456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174240">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обучающихся, получающих начальное общее</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образование в государственных и муниципальных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образовательных организациях, получающих бесплатное</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горячее питание, к общему количеству обучающихся,</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получающих начальное общее образование в</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государственных и муниципальных образовательных</a:t>
                      </a:r>
                    </a:p>
                    <a:p>
                      <a:pPr marL="342900" marR="0" lvl="0" indent="-342900" algn="just" defTabSz="914400" rtl="0" eaLnBrk="0" fontAlgn="t" latinLnBrk="0" hangingPunct="0">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организациях</a:t>
                      </a:r>
                    </a:p>
                  </a:txBody>
                  <a:tcPr marL="91441" marR="91441" marT="45671" marB="456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70" marR="39370" marT="64714" marB="64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3" marR="91443" marT="45670" marB="456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3" marR="91443"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3" marR="91443"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3" marR="91443" marT="45656" marB="456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08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129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40820444"/>
              </p:ext>
            </p:extLst>
          </p:nvPr>
        </p:nvGraphicFramePr>
        <p:xfrm>
          <a:off x="504825" y="499284"/>
          <a:ext cx="8916987" cy="5837611"/>
        </p:xfrm>
        <a:graphic>
          <a:graphicData uri="http://schemas.openxmlformats.org/drawingml/2006/table">
            <a:tbl>
              <a:tblPr/>
              <a:tblGrid>
                <a:gridCol w="4037013">
                  <a:extLst>
                    <a:ext uri="{9D8B030D-6E8A-4147-A177-3AD203B41FA5}">
                      <a16:colId xmlns:a16="http://schemas.microsoft.com/office/drawing/2014/main" xmlns="" val="20000"/>
                    </a:ext>
                  </a:extLst>
                </a:gridCol>
                <a:gridCol w="790575">
                  <a:extLst>
                    <a:ext uri="{9D8B030D-6E8A-4147-A177-3AD203B41FA5}">
                      <a16:colId xmlns:a16="http://schemas.microsoft.com/office/drawing/2014/main" xmlns="" val="20001"/>
                    </a:ext>
                  </a:extLst>
                </a:gridCol>
                <a:gridCol w="1004983">
                  <a:extLst>
                    <a:ext uri="{9D8B030D-6E8A-4147-A177-3AD203B41FA5}">
                      <a16:colId xmlns:a16="http://schemas.microsoft.com/office/drawing/2014/main" xmlns="" val="20002"/>
                    </a:ext>
                  </a:extLst>
                </a:gridCol>
                <a:gridCol w="1059704">
                  <a:extLst>
                    <a:ext uri="{9D8B030D-6E8A-4147-A177-3AD203B41FA5}">
                      <a16:colId xmlns:a16="http://schemas.microsoft.com/office/drawing/2014/main" xmlns="" val="20003"/>
                    </a:ext>
                  </a:extLst>
                </a:gridCol>
                <a:gridCol w="1024755">
                  <a:extLst>
                    <a:ext uri="{9D8B030D-6E8A-4147-A177-3AD203B41FA5}">
                      <a16:colId xmlns:a16="http://schemas.microsoft.com/office/drawing/2014/main" xmlns="" val="20004"/>
                    </a:ext>
                  </a:extLst>
                </a:gridCol>
                <a:gridCol w="999957">
                  <a:extLst>
                    <a:ext uri="{9D8B030D-6E8A-4147-A177-3AD203B41FA5}">
                      <a16:colId xmlns:a16="http://schemas.microsoft.com/office/drawing/2014/main" xmlns="" val="20005"/>
                    </a:ext>
                  </a:extLst>
                </a:gridCol>
              </a:tblGrid>
              <a:tr h="1005589">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30" marR="91430"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36" marR="91436"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1" marR="91441" marT="45598" marB="455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1" marR="91441" marT="45598" marB="455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1" marR="91441" marT="45598" marB="455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Times New Roman" panose="02020603050405020304" pitchFamily="18" charset="0"/>
                      </a:endParaRPr>
                    </a:p>
                  </a:txBody>
                  <a:tcPr marL="91454" marR="91454" marT="45574" marB="455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91790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выпускников текущего года, набравших 250 баллов и более по 3 предметам, к общему количеству выпускников текущего года, сдавших ЕГЭ по 3 и более предметам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70" marR="39370" marT="64710" marB="64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10,86</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12,91</a:t>
                      </a:r>
                      <a:endParaRPr lang="ru-RU" sz="115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3" marR="91443" marT="45653" marB="456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7852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Количество объектов, в которых в полном объеме выполнены мероприятия по капитальному ремонту общеобразовательных организаций</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7852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детей-инвалидов в возрасте от 1,5 года до 7 лет, охваченных дошкольным образованием, в общей численности детей-инвалидов такого возраста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97852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97852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детей-инвалидов в возрасте от 5 до 18 лет, получающих дополнительное образование, в общей численности детей-инвалидов такого возраста</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50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096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9037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51420528"/>
              </p:ext>
            </p:extLst>
          </p:nvPr>
        </p:nvGraphicFramePr>
        <p:xfrm>
          <a:off x="430010" y="574098"/>
          <a:ext cx="9181435" cy="5723255"/>
        </p:xfrm>
        <a:graphic>
          <a:graphicData uri="http://schemas.openxmlformats.org/drawingml/2006/table">
            <a:tbl>
              <a:tblPr/>
              <a:tblGrid>
                <a:gridCol w="4088357">
                  <a:extLst>
                    <a:ext uri="{9D8B030D-6E8A-4147-A177-3AD203B41FA5}">
                      <a16:colId xmlns:a16="http://schemas.microsoft.com/office/drawing/2014/main" xmlns="" val="20000"/>
                    </a:ext>
                  </a:extLst>
                </a:gridCol>
                <a:gridCol w="850181">
                  <a:extLst>
                    <a:ext uri="{9D8B030D-6E8A-4147-A177-3AD203B41FA5}">
                      <a16:colId xmlns:a16="http://schemas.microsoft.com/office/drawing/2014/main" xmlns="" val="20001"/>
                    </a:ext>
                  </a:extLst>
                </a:gridCol>
                <a:gridCol w="947473">
                  <a:extLst>
                    <a:ext uri="{9D8B030D-6E8A-4147-A177-3AD203B41FA5}">
                      <a16:colId xmlns:a16="http://schemas.microsoft.com/office/drawing/2014/main" xmlns="" val="20002"/>
                    </a:ext>
                  </a:extLst>
                </a:gridCol>
                <a:gridCol w="947473">
                  <a:extLst>
                    <a:ext uri="{9D8B030D-6E8A-4147-A177-3AD203B41FA5}">
                      <a16:colId xmlns:a16="http://schemas.microsoft.com/office/drawing/2014/main" xmlns="" val="20003"/>
                    </a:ext>
                  </a:extLst>
                </a:gridCol>
                <a:gridCol w="1060460">
                  <a:extLst>
                    <a:ext uri="{9D8B030D-6E8A-4147-A177-3AD203B41FA5}">
                      <a16:colId xmlns:a16="http://schemas.microsoft.com/office/drawing/2014/main" xmlns="" val="20004"/>
                    </a:ext>
                  </a:extLst>
                </a:gridCol>
                <a:gridCol w="1287491">
                  <a:extLst>
                    <a:ext uri="{9D8B030D-6E8A-4147-A177-3AD203B41FA5}">
                      <a16:colId xmlns:a16="http://schemas.microsoft.com/office/drawing/2014/main" xmlns="" val="20005"/>
                    </a:ext>
                  </a:extLst>
                </a:gridCol>
              </a:tblGrid>
              <a:tr h="1058110">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8" marR="91458"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2" marR="91442"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7" marR="91447" marT="45622" marB="456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22" marB="456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47" marR="91447" marT="45622" marB="456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sz="900" b="1" i="0" u="none" strike="noStrike" cap="none" normalizeH="0" baseline="0" dirty="0" smtClean="0">
                        <a:ln>
                          <a:noFill/>
                        </a:ln>
                        <a:solidFill>
                          <a:srgbClr val="002060"/>
                        </a:solidFill>
                        <a:effectLst/>
                        <a:latin typeface="Times New Roman" pitchFamily="18" charset="0"/>
                        <a:cs typeface="+mn-cs"/>
                      </a:endParaRPr>
                    </a:p>
                  </a:txBody>
                  <a:tcPr marL="91460" marR="91460" marT="45617" marB="456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94629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В общеобразовательных организациях, расположенных в сельской местности и малых городах, созданы и функционируют центры образования естественно-научной и технологической направленностей</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0951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1</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6857">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Доступность дошкольного образования для детей в возрасте до 3-х лет</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18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100,0</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97,38</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(наличие в штате учреждения большого количества внешних совместителей, не участвующих в расчете показателя средней заработной платы)</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1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Доля детей в возрасте от 5 до 18 лет, охваченных дополнительным образованием</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процент</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83,0</a:t>
                      </a:r>
                    </a:p>
                  </a:txBody>
                  <a:tcPr marL="39370" marR="39370" marT="64771" marB="647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82,0</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83,3</a:t>
                      </a:r>
                    </a:p>
                  </a:txBody>
                  <a:tcPr marL="91449" marR="91449"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да</a:t>
                      </a:r>
                    </a:p>
                  </a:txBody>
                  <a:tcPr marL="91449" marR="91449"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1106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2047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31103561"/>
              </p:ext>
            </p:extLst>
          </p:nvPr>
        </p:nvGraphicFramePr>
        <p:xfrm>
          <a:off x="362989" y="547177"/>
          <a:ext cx="9248775" cy="5635054"/>
        </p:xfrm>
        <a:graphic>
          <a:graphicData uri="http://schemas.openxmlformats.org/drawingml/2006/table">
            <a:tbl>
              <a:tblPr/>
              <a:tblGrid>
                <a:gridCol w="4088792">
                  <a:extLst>
                    <a:ext uri="{9D8B030D-6E8A-4147-A177-3AD203B41FA5}">
                      <a16:colId xmlns:a16="http://schemas.microsoft.com/office/drawing/2014/main" xmlns="" val="20000"/>
                    </a:ext>
                  </a:extLst>
                </a:gridCol>
                <a:gridCol w="762065">
                  <a:extLst>
                    <a:ext uri="{9D8B030D-6E8A-4147-A177-3AD203B41FA5}">
                      <a16:colId xmlns:a16="http://schemas.microsoft.com/office/drawing/2014/main" xmlns="" val="20001"/>
                    </a:ext>
                  </a:extLst>
                </a:gridCol>
                <a:gridCol w="931433">
                  <a:extLst>
                    <a:ext uri="{9D8B030D-6E8A-4147-A177-3AD203B41FA5}">
                      <a16:colId xmlns:a16="http://schemas.microsoft.com/office/drawing/2014/main" xmlns="" val="20002"/>
                    </a:ext>
                  </a:extLst>
                </a:gridCol>
                <a:gridCol w="951617">
                  <a:extLst>
                    <a:ext uri="{9D8B030D-6E8A-4147-A177-3AD203B41FA5}">
                      <a16:colId xmlns:a16="http://schemas.microsoft.com/office/drawing/2014/main" xmlns="" val="20003"/>
                    </a:ext>
                  </a:extLst>
                </a:gridCol>
                <a:gridCol w="953585">
                  <a:extLst>
                    <a:ext uri="{9D8B030D-6E8A-4147-A177-3AD203B41FA5}">
                      <a16:colId xmlns:a16="http://schemas.microsoft.com/office/drawing/2014/main" xmlns="" val="20004"/>
                    </a:ext>
                  </a:extLst>
                </a:gridCol>
                <a:gridCol w="1561283">
                  <a:extLst>
                    <a:ext uri="{9D8B030D-6E8A-4147-A177-3AD203B41FA5}">
                      <a16:colId xmlns:a16="http://schemas.microsoft.com/office/drawing/2014/main" xmlns="" val="20005"/>
                    </a:ext>
                  </a:extLst>
                </a:gridCol>
              </a:tblGrid>
              <a:tr h="1005793">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68" marR="91468"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2" marR="91452"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57" marR="91457" marT="45619" marB="456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2022 год</a:t>
                      </a:r>
                    </a:p>
                  </a:txBody>
                  <a:tcPr marL="91457" marR="91457" marT="45619" marB="456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2022 год</a:t>
                      </a:r>
                    </a:p>
                  </a:txBody>
                  <a:tcPr marL="91457" marR="91457" marT="45619" marB="456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sz="900" b="1" i="0" u="none" strike="noStrike" cap="none" normalizeH="0" baseline="0" dirty="0" smtClean="0">
                        <a:ln>
                          <a:noFill/>
                        </a:ln>
                        <a:solidFill>
                          <a:srgbClr val="002060"/>
                        </a:solidFill>
                        <a:effectLst/>
                        <a:latin typeface="Times New Roman" pitchFamily="18" charset="0"/>
                        <a:cs typeface="+mn-cs"/>
                      </a:endParaRPr>
                    </a:p>
                  </a:txBody>
                  <a:tcPr marL="91470" marR="91470" marT="45614" marB="456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548660">
                <a:tc gridSpan="6">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sz="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342900" marR="0" lvl="0" indent="-342900" algn="ctr" defTabSz="914400" rtl="0" eaLnBrk="0" fontAlgn="t" latinLnBrk="0" hangingPunct="0">
                        <a:lnSpc>
                          <a:spcPct val="100000"/>
                        </a:lnSpc>
                        <a:spcBef>
                          <a:spcPct val="0"/>
                        </a:spcBef>
                        <a:spcAft>
                          <a:spcPct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Муниципальная программа «Социальная защита населения» </a:t>
                      </a:r>
                    </a:p>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ru-RU" sz="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txBody>
                  <a:tcPr marL="91444" marR="91444"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39370" marR="39370" marT="64789" marB="647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680042">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2060"/>
                          </a:solidFill>
                          <a:effectLst/>
                          <a:latin typeface="Times New Roman" pitchFamily="18" charset="0"/>
                          <a:cs typeface="Times New Roman" pitchFamily="18" charset="0"/>
                        </a:rPr>
                        <a:t>Увеличение числа граждан старшего возраста, ведущих активный образ жизни</a:t>
                      </a:r>
                    </a:p>
                  </a:txBody>
                  <a:tcPr marL="91451" marR="9145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62" marB="647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3 402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4 680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4 713</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67131">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Численность получателей пенсии за выслугу лет лицам, замещающим муниципальные должности и должности муниципальной службы, в связи с выходом на пенсию</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9283">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Доля детей, охваченных отдыхом и оздоровлением, в общей численности детей в возрасте от 7 до 15 лет, подлежащих оздоровлению </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62,5</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63,38</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44474">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4" marR="39374" marT="64777" marB="647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56,5</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77,91</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9" marR="91459"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970882">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Численность пострадавших в результате несчастных случаев, связанных с производством со смертельным исходом (по кругу организаций муниципальной собственности</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64773" marB="64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3" marR="39373" marT="64773" marB="64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1" marR="91441" marT="45698" marB="456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11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2995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472659805"/>
              </p:ext>
            </p:extLst>
          </p:nvPr>
        </p:nvGraphicFramePr>
        <p:xfrm>
          <a:off x="304800" y="657225"/>
          <a:ext cx="9226475" cy="5871043"/>
        </p:xfrm>
        <a:graphic>
          <a:graphicData uri="http://schemas.openxmlformats.org/drawingml/2006/table">
            <a:tbl>
              <a:tblPr/>
              <a:tblGrid>
                <a:gridCol w="3772348">
                  <a:extLst>
                    <a:ext uri="{9D8B030D-6E8A-4147-A177-3AD203B41FA5}">
                      <a16:colId xmlns:a16="http://schemas.microsoft.com/office/drawing/2014/main" xmlns="" val="20000"/>
                    </a:ext>
                  </a:extLst>
                </a:gridCol>
                <a:gridCol w="903643">
                  <a:extLst>
                    <a:ext uri="{9D8B030D-6E8A-4147-A177-3AD203B41FA5}">
                      <a16:colId xmlns:a16="http://schemas.microsoft.com/office/drawing/2014/main" xmlns="" val="20001"/>
                    </a:ext>
                  </a:extLst>
                </a:gridCol>
                <a:gridCol w="1237129">
                  <a:extLst>
                    <a:ext uri="{9D8B030D-6E8A-4147-A177-3AD203B41FA5}">
                      <a16:colId xmlns:a16="http://schemas.microsoft.com/office/drawing/2014/main" xmlns="" val="20002"/>
                    </a:ext>
                  </a:extLst>
                </a:gridCol>
                <a:gridCol w="1065007">
                  <a:extLst>
                    <a:ext uri="{9D8B030D-6E8A-4147-A177-3AD203B41FA5}">
                      <a16:colId xmlns:a16="http://schemas.microsoft.com/office/drawing/2014/main" xmlns="" val="20003"/>
                    </a:ext>
                  </a:extLst>
                </a:gridCol>
                <a:gridCol w="1043492">
                  <a:extLst>
                    <a:ext uri="{9D8B030D-6E8A-4147-A177-3AD203B41FA5}">
                      <a16:colId xmlns:a16="http://schemas.microsoft.com/office/drawing/2014/main" xmlns="" val="20004"/>
                    </a:ext>
                  </a:extLst>
                </a:gridCol>
                <a:gridCol w="1204856">
                  <a:extLst>
                    <a:ext uri="{9D8B030D-6E8A-4147-A177-3AD203B41FA5}">
                      <a16:colId xmlns:a16="http://schemas.microsoft.com/office/drawing/2014/main" xmlns="" val="20005"/>
                    </a:ext>
                  </a:extLst>
                </a:gridCol>
              </a:tblGrid>
              <a:tr h="960867">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2" marR="91432"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24" marR="91424"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35" marR="91435"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35" marR="91435"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35" marR="91435" marT="45627" marB="45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10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1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rgbClr val="002060"/>
                        </a:solidFill>
                        <a:effectLst/>
                        <a:latin typeface="Times New Roman" pitchFamily="18" charset="0"/>
                        <a:cs typeface="+mn-cs"/>
                      </a:endParaRPr>
                    </a:p>
                  </a:txBody>
                  <a:tcPr marL="91442" marR="91442" marT="45617" marB="456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668793">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just">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СО НКО, которым оказана поддержка органами местного самоуправления</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69" marR="39369" marT="64764" marB="647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69" marR="39369" marT="64764" marB="647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69" marR="39369" marT="64764" marB="647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20</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20</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3822">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just">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в сфере социальной защиты населения</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69" marR="39369" marT="64764" marB="647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69" marR="39369" marT="64764" marB="647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1" marR="91431"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72533">
                <a:tc>
                  <a:txBody>
                    <a:bodyPr/>
                    <a:lstStyle/>
                    <a:p>
                      <a:pPr>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 - в </a:t>
                      </a:r>
                      <a:r>
                        <a:rPr lang="ru-RU" sz="1150" dirty="0">
                          <a:solidFill>
                            <a:srgbClr val="002060"/>
                          </a:solidFill>
                          <a:effectLst/>
                          <a:latin typeface="Times New Roman" panose="02020603050405020304" pitchFamily="18" charset="0"/>
                          <a:cs typeface="Times New Roman" panose="02020603050405020304" pitchFamily="18" charset="0"/>
                        </a:rPr>
                        <a:t>сфере физической культуры и </a:t>
                      </a:r>
                      <a:r>
                        <a:rPr lang="ru-RU" sz="1150" dirty="0" smtClean="0">
                          <a:solidFill>
                            <a:srgbClr val="002060"/>
                          </a:solidFill>
                          <a:effectLst/>
                          <a:latin typeface="Times New Roman" panose="02020603050405020304" pitchFamily="18" charset="0"/>
                          <a:cs typeface="Times New Roman" panose="02020603050405020304" pitchFamily="18" charset="0"/>
                        </a:rPr>
                        <a:t>спорта</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1" marB="647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tabLst>
                          <a:tab pos="184150" algn="l"/>
                          <a:tab pos="336550" algn="ctr"/>
                        </a:tabLs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8667">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 - в </a:t>
                      </a:r>
                      <a:r>
                        <a:rPr lang="ru-RU" sz="1150" dirty="0">
                          <a:solidFill>
                            <a:srgbClr val="002060"/>
                          </a:solidFill>
                          <a:effectLst/>
                          <a:latin typeface="Times New Roman" panose="02020603050405020304" pitchFamily="18" charset="0"/>
                          <a:cs typeface="Times New Roman" panose="02020603050405020304" pitchFamily="18" charset="0"/>
                        </a:rPr>
                        <a:t>сфере охраны </a:t>
                      </a:r>
                      <a:r>
                        <a:rPr lang="ru-RU" sz="1150" dirty="0" smtClean="0">
                          <a:solidFill>
                            <a:srgbClr val="002060"/>
                          </a:solidFill>
                          <a:effectLst/>
                          <a:latin typeface="Times New Roman" panose="02020603050405020304" pitchFamily="18" charset="0"/>
                          <a:cs typeface="Times New Roman" panose="02020603050405020304" pitchFamily="18" charset="0"/>
                        </a:rPr>
                        <a:t>здоровья</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2178">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Доля расходов бюджета муниципального образования Московской области на социальную сферу, направляемых на предоставление субсидий СО НКО</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0,263</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0,522</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0,522</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16089">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 - в сфере социальной защиты населения</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1,11</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1,17</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1,17</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16089">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 - в сфере физической культуры и спорта</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1,28</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2,2</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2,2</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81987">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Органами местного самоуправления оказана финансовая поддержка СО НКО</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3</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7</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620889">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Органами местного самоуправления оказана имущественная поддержка СО НКО</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4</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4</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83822">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 - в сфере социальной защиты населения</a:t>
                      </a: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3</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3</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27378">
                <a:tc>
                  <a:txBody>
                    <a:bodyPr/>
                    <a:lstStyle/>
                    <a:p>
                      <a:pPr algn="just">
                        <a:spcAft>
                          <a:spcPts val="0"/>
                        </a:spcAft>
                      </a:pPr>
                      <a:r>
                        <a:rPr lang="ru-RU" sz="1150" dirty="0" smtClean="0">
                          <a:solidFill>
                            <a:srgbClr val="002060"/>
                          </a:solidFill>
                          <a:effectLst/>
                          <a:latin typeface="Times New Roman" panose="02020603050405020304" pitchFamily="18" charset="0"/>
                          <a:cs typeface="Times New Roman" panose="02020603050405020304" pitchFamily="18" charset="0"/>
                        </a:rPr>
                        <a:t> - в сфере охраны здоровья</a:t>
                      </a:r>
                      <a:endParaRPr lang="ru-RU" sz="1150" dirty="0">
                        <a:solidFill>
                          <a:srgbClr val="002060"/>
                        </a:solidFill>
                        <a:effectLst/>
                        <a:latin typeface="Times New Roman" panose="02020603050405020304" pitchFamily="18" charset="0"/>
                        <a:cs typeface="Times New Roman" panose="02020603050405020304" pitchFamily="18" charset="0"/>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0" marB="647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1" marB="456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7752267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63107906"/>
              </p:ext>
            </p:extLst>
          </p:nvPr>
        </p:nvGraphicFramePr>
        <p:xfrm>
          <a:off x="504825" y="657225"/>
          <a:ext cx="9020175" cy="5505075"/>
        </p:xfrm>
        <a:graphic>
          <a:graphicData uri="http://schemas.openxmlformats.org/drawingml/2006/table">
            <a:tbl>
              <a:tblPr/>
              <a:tblGrid>
                <a:gridCol w="4219575">
                  <a:extLst>
                    <a:ext uri="{9D8B030D-6E8A-4147-A177-3AD203B41FA5}">
                      <a16:colId xmlns:a16="http://schemas.microsoft.com/office/drawing/2014/main" xmlns="" val="20000"/>
                    </a:ext>
                  </a:extLst>
                </a:gridCol>
                <a:gridCol w="885825">
                  <a:extLst>
                    <a:ext uri="{9D8B030D-6E8A-4147-A177-3AD203B41FA5}">
                      <a16:colId xmlns:a16="http://schemas.microsoft.com/office/drawing/2014/main" xmlns="" val="20001"/>
                    </a:ext>
                  </a:extLst>
                </a:gridCol>
                <a:gridCol w="942975">
                  <a:extLst>
                    <a:ext uri="{9D8B030D-6E8A-4147-A177-3AD203B41FA5}">
                      <a16:colId xmlns:a16="http://schemas.microsoft.com/office/drawing/2014/main" xmlns="" val="20002"/>
                    </a:ext>
                  </a:extLst>
                </a:gridCol>
                <a:gridCol w="1009650">
                  <a:extLst>
                    <a:ext uri="{9D8B030D-6E8A-4147-A177-3AD203B41FA5}">
                      <a16:colId xmlns:a16="http://schemas.microsoft.com/office/drawing/2014/main" xmlns="" val="20003"/>
                    </a:ext>
                  </a:extLst>
                </a:gridCol>
                <a:gridCol w="952500">
                  <a:extLst>
                    <a:ext uri="{9D8B030D-6E8A-4147-A177-3AD203B41FA5}">
                      <a16:colId xmlns:a16="http://schemas.microsoft.com/office/drawing/2014/main" xmlns="" val="20004"/>
                    </a:ext>
                  </a:extLst>
                </a:gridCol>
                <a:gridCol w="1009650">
                  <a:extLst>
                    <a:ext uri="{9D8B030D-6E8A-4147-A177-3AD203B41FA5}">
                      <a16:colId xmlns:a16="http://schemas.microsoft.com/office/drawing/2014/main" xmlns="" val="20005"/>
                    </a:ext>
                  </a:extLst>
                </a:gridCol>
              </a:tblGrid>
              <a:tr h="1005681">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5" marR="91435" marT="45659" marB="456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35" marR="91435" marT="45659" marB="456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T="45590" marB="45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T="45590" marB="45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T="45590" marB="455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8" marR="91448" marT="45577" marB="455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830505">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Органами местного самоуправления предоставлены площади на льготных условиях или в безвозмездное пользование СО НКО</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кв. метров</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284,3</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284,3</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4" marB="456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284,3</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4" marB="456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4" marB="456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72533">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в сфере социальной защиты населения</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кв. метров</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274,9</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274,9</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274,9</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5" marR="91435" marT="45654" marB="456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9956">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в сфере охраны здоровья</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4" marB="647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кв. метров</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5" marB="64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9,4</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4" marB="647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9,4</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9,4</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25" marR="91425" marT="45755" marB="457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2178">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Органами местного самоуправления оказана консультационная поддержка СО НКО</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4" marB="647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29" marB="647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54" marB="647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20</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20</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25" marR="91425" marT="45754" marB="457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3466">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Граждане приняли участие в просветительских мероприятиях по вопросам деятельности СО НКО</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a:t>
                      </a:r>
                      <a:endParaRPr lang="ru-RU" sz="1150" dirty="0">
                        <a:solidFill>
                          <a:srgbClr val="002060"/>
                        </a:solidFill>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100</a:t>
                      </a:r>
                      <a:endParaRPr lang="ru-RU" sz="1150" dirty="0">
                        <a:solidFill>
                          <a:srgbClr val="002060"/>
                        </a:solidFill>
                        <a:latin typeface="Times New Roman" panose="02020603050405020304" pitchFamily="18" charset="0"/>
                        <a:cs typeface="Times New Roman" panose="02020603050405020304"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758" marB="457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4089">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Органами местного самоуправления проведены просветительские мероприятия по вопросам деятельности СО НКО </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единиц</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4" marR="9145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46667">
                <a:tc>
                  <a:txBody>
                    <a:bodyPr/>
                    <a:lstStyle/>
                    <a:p>
                      <a:pPr algn="l">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Доля доступных для инвалидов и других маломобильных групп населения муниципальных объектов инфраструктуры в общем количестве муниципальных объектов </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79,8</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2" marR="39372"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81,8</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81,8</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54" marR="9145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13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797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60111454"/>
              </p:ext>
            </p:extLst>
          </p:nvPr>
        </p:nvGraphicFramePr>
        <p:xfrm>
          <a:off x="557213" y="394217"/>
          <a:ext cx="9032876" cy="6164654"/>
        </p:xfrm>
        <a:graphic>
          <a:graphicData uri="http://schemas.openxmlformats.org/drawingml/2006/table">
            <a:tbl>
              <a:tblPr/>
              <a:tblGrid>
                <a:gridCol w="3962707">
                  <a:extLst>
                    <a:ext uri="{9D8B030D-6E8A-4147-A177-3AD203B41FA5}">
                      <a16:colId xmlns:a16="http://schemas.microsoft.com/office/drawing/2014/main" xmlns="" val="20000"/>
                    </a:ext>
                  </a:extLst>
                </a:gridCol>
                <a:gridCol w="936148">
                  <a:extLst>
                    <a:ext uri="{9D8B030D-6E8A-4147-A177-3AD203B41FA5}">
                      <a16:colId xmlns:a16="http://schemas.microsoft.com/office/drawing/2014/main" xmlns="" val="20001"/>
                    </a:ext>
                  </a:extLst>
                </a:gridCol>
                <a:gridCol w="1003546">
                  <a:extLst>
                    <a:ext uri="{9D8B030D-6E8A-4147-A177-3AD203B41FA5}">
                      <a16:colId xmlns:a16="http://schemas.microsoft.com/office/drawing/2014/main" xmlns="" val="20002"/>
                    </a:ext>
                  </a:extLst>
                </a:gridCol>
                <a:gridCol w="1093784">
                  <a:extLst>
                    <a:ext uri="{9D8B030D-6E8A-4147-A177-3AD203B41FA5}">
                      <a16:colId xmlns:a16="http://schemas.microsoft.com/office/drawing/2014/main" xmlns="" val="20003"/>
                    </a:ext>
                  </a:extLst>
                </a:gridCol>
                <a:gridCol w="1054772">
                  <a:extLst>
                    <a:ext uri="{9D8B030D-6E8A-4147-A177-3AD203B41FA5}">
                      <a16:colId xmlns:a16="http://schemas.microsoft.com/office/drawing/2014/main" xmlns="" val="20004"/>
                    </a:ext>
                  </a:extLst>
                </a:gridCol>
                <a:gridCol w="981919">
                  <a:extLst>
                    <a:ext uri="{9D8B030D-6E8A-4147-A177-3AD203B41FA5}">
                      <a16:colId xmlns:a16="http://schemas.microsoft.com/office/drawing/2014/main" xmlns="" val="20005"/>
                    </a:ext>
                  </a:extLst>
                </a:gridCol>
              </a:tblGrid>
              <a:tr h="1005514">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Показатели, характеризующие достижение цели</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3" marR="91453" marT="45638" marB="456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ru-RU" altLang="ru-RU" sz="9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измерения</a:t>
                      </a: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46" marR="91446" marT="45637" marB="456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51" marR="91451" marT="45557" marB="455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1" marR="91451" marT="45557" marB="455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2023 год</a:t>
                      </a:r>
                    </a:p>
                  </a:txBody>
                  <a:tcPr marL="91451" marR="91451" marT="45557" marB="455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spcAft>
                          <a:spcPts val="300"/>
                        </a:spcAft>
                        <a:buClr>
                          <a:srgbClr val="C3260C"/>
                        </a:buClr>
                        <a:buSzPct val="130000"/>
                        <a:buFont typeface="Georgia" panose="02040502050405020303" pitchFamily="18" charset="0"/>
                        <a:defRPr sz="2000">
                          <a:solidFill>
                            <a:srgbClr val="404040"/>
                          </a:solidFill>
                          <a:latin typeface="Times New Roman" panose="02020603050405020304" pitchFamily="18"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imes New Roman" panose="02020603050405020304" pitchFamily="18"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imes New Roman" panose="02020603050405020304" pitchFamily="18"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imes New Roman" panose="02020603050405020304" pitchFamily="18"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imes New Roman" panose="02020603050405020304" pitchFamily="18"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2060"/>
                        </a:solidFill>
                        <a:effectLst/>
                        <a:latin typeface="Times New Roman" panose="02020603050405020304" pitchFamily="18" charset="0"/>
                      </a:endParaRPr>
                    </a:p>
                  </a:txBody>
                  <a:tcPr marL="91459" marR="91459" marT="45555" marB="455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36527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Муниципальная программа «Спорт»</a:t>
                      </a:r>
                    </a:p>
                  </a:txBody>
                  <a:tcPr marL="91441" marR="91441" marT="45642" marB="456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dirty="0"/>
                    </a:p>
                  </a:txBody>
                  <a:tcPr marL="39370" marR="39370" marT="64724" marB="64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800" dirty="0"/>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800" dirty="0"/>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800" dirty="0"/>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800" dirty="0"/>
                    </a:p>
                  </a:txBody>
                  <a:tcPr marL="91443" marR="91443"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23456">
                <a:tc>
                  <a:txBody>
                    <a:bodyPr/>
                    <a:lstStyle/>
                    <a:p>
                      <a:pPr marL="92075" marR="0" lvl="0" indent="0" algn="l" defTabSz="914400" rtl="0" eaLnBrk="1" fontAlgn="auto" latinLnBrk="0" hangingPunct="1">
                        <a:lnSpc>
                          <a:spcPct val="115000"/>
                        </a:lnSpc>
                        <a:spcBef>
                          <a:spcPts val="0"/>
                        </a:spcBef>
                        <a:spcAft>
                          <a:spcPts val="0"/>
                        </a:spcAft>
                        <a:buClrTx/>
                        <a:buSzTx/>
                        <a:buFontTx/>
                        <a:buNone/>
                        <a:tabLst/>
                        <a:defRPr/>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Доля граждан, систематически занимающихся физической культурой и спортом</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процент</a:t>
                      </a:r>
                      <a:endParaRPr lang="ru-RU" sz="1150" dirty="0">
                        <a:solidFill>
                          <a:srgbClr val="002060"/>
                        </a:solidFill>
                        <a:latin typeface="Times New Roman" panose="02020603050405020304" pitchFamily="18"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60,7</a:t>
                      </a: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78,96</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78,96</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43" marR="91443" marT="45628" marB="456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01749">
                <a:tc>
                  <a:txBody>
                    <a:bodyPr/>
                    <a:lstStyle/>
                    <a:p>
                      <a:pPr marL="92075" marR="0" lvl="0" indent="0" algn="l"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Уровень обеспеченности граждан спортивными сооружениями исходя из единовременной пропускной способности объектов спорта</a:t>
                      </a: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smtClean="0">
                          <a:solidFill>
                            <a:srgbClr val="002060"/>
                          </a:solidFill>
                          <a:latin typeface="Times New Roman" panose="02020603050405020304" pitchFamily="18" charset="0"/>
                          <a:cs typeface="Times New Roman" panose="02020603050405020304" pitchFamily="18" charset="0"/>
                        </a:rPr>
                        <a:t>процент</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32,7</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31,5</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36,2</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618" marB="456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902394">
                <a:tc>
                  <a:txBody>
                    <a:bodyPr/>
                    <a:lstStyle/>
                    <a:p>
                      <a:pPr marL="92075" marR="0" lvl="0" indent="0" algn="l"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Доля жителей городского округа Чехов,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smtClean="0">
                          <a:solidFill>
                            <a:srgbClr val="002060"/>
                          </a:solidFill>
                          <a:latin typeface="Times New Roman" panose="02020603050405020304" pitchFamily="18" charset="0"/>
                          <a:cs typeface="Times New Roman" panose="02020603050405020304" pitchFamily="18" charset="0"/>
                        </a:rPr>
                        <a:t>процент</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31,2</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41,3</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45,7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618" marB="456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058625">
                <a:tc>
                  <a:txBody>
                    <a:bodyPr/>
                    <a:lstStyle/>
                    <a:p>
                      <a:pPr marL="92075" marR="0" lvl="0" indent="0" algn="l"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городском округе Чехов</a:t>
                      </a: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smtClean="0">
                          <a:solidFill>
                            <a:srgbClr val="002060"/>
                          </a:solidFill>
                          <a:latin typeface="Times New Roman" panose="02020603050405020304" pitchFamily="18" charset="0"/>
                          <a:cs typeface="Times New Roman" panose="02020603050405020304" pitchFamily="18" charset="0"/>
                        </a:rPr>
                        <a:t>процент</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9,3</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9,3</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11,7</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618" marB="456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701749">
                <a:tc>
                  <a:txBody>
                    <a:bodyPr/>
                    <a:lstStyle/>
                    <a:p>
                      <a:pPr marL="92075" marR="0" lvl="0" indent="0" algn="l"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Эффективность использования существующих объектов спорта (отношение фактической посещаемости к нормативной пропускной способности)</a:t>
                      </a: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процент</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p>
                      <a:pPr algn="ctr">
                        <a:lnSpc>
                          <a:spcPct val="107000"/>
                        </a:lnSpc>
                        <a:spcAft>
                          <a:spcPts val="0"/>
                        </a:spcAft>
                      </a:pP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618" marB="456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875083">
                <a:tc>
                  <a:txBody>
                    <a:bodyPr/>
                    <a:lstStyle/>
                    <a:p>
                      <a:pPr marL="92075" marR="0" lvl="0" indent="0" algn="l" defTabSz="914400" rtl="0" eaLnBrk="1" fontAlgn="auto" latinLnBrk="0" hangingPunct="1">
                        <a:lnSpc>
                          <a:spcPct val="115000"/>
                        </a:lnSpc>
                        <a:spcBef>
                          <a:spcPts val="0"/>
                        </a:spcBef>
                        <a:spcAft>
                          <a:spcPts val="0"/>
                        </a:spcAft>
                        <a:buClrTx/>
                        <a:buSzTx/>
                        <a:buFontTx/>
                        <a:buNone/>
                        <a:tabLst/>
                        <a:defRPr/>
                      </a:pPr>
                      <a:r>
                        <a:rPr kumimoji="0" lang="ru-RU" sz="115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Сохранена сеть организаций, реализующих дополнительные образовательные программы спортивной подготовки, в ведении органов управления в сфере физической культуры и спорта</a:t>
                      </a:r>
                    </a:p>
                  </a:txBody>
                  <a:tcPr marL="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процент</a:t>
                      </a:r>
                      <a:endParaRPr lang="ru-RU" sz="1150" dirty="0">
                        <a:solidFill>
                          <a:srgbClr val="002060"/>
                        </a:solidFill>
                        <a:latin typeface="Times New Roman" panose="02020603050405020304" pitchFamily="18"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ctr">
                        <a:lnSpc>
                          <a:spcPct val="115000"/>
                        </a:lnSpc>
                        <a:spcAft>
                          <a:spcPts val="0"/>
                        </a:spcAft>
                        <a:tabLst>
                          <a:tab pos="2969895" algn="ctr"/>
                          <a:tab pos="5940425" algn="r"/>
                        </a:tabLst>
                      </a:pPr>
                      <a:r>
                        <a:rPr lang="ru-RU" sz="115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ru-RU" sz="11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150" dirty="0" smtClean="0">
                          <a:solidFill>
                            <a:srgbClr val="002060"/>
                          </a:solidFill>
                          <a:latin typeface="Times New Roman" panose="02020603050405020304" pitchFamily="18" charset="0"/>
                          <a:cs typeface="Times New Roman" panose="02020603050405020304" pitchFamily="18" charset="0"/>
                        </a:rPr>
                        <a:t>да</a:t>
                      </a:r>
                      <a:endParaRPr lang="ru-RU" sz="1150" dirty="0">
                        <a:solidFill>
                          <a:srgbClr val="002060"/>
                        </a:solidFill>
                        <a:latin typeface="Times New Roman" panose="02020603050405020304" pitchFamily="18" charset="0"/>
                        <a:cs typeface="Times New Roman" panose="02020603050405020304" pitchFamily="18" charset="0"/>
                      </a:endParaRPr>
                    </a:p>
                  </a:txBody>
                  <a:tcPr marL="91438" marR="91438" marT="45618" marB="456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115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1991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41603394"/>
              </p:ext>
            </p:extLst>
          </p:nvPr>
        </p:nvGraphicFramePr>
        <p:xfrm>
          <a:off x="304800" y="390525"/>
          <a:ext cx="9338242" cy="6081965"/>
        </p:xfrm>
        <a:graphic>
          <a:graphicData uri="http://schemas.openxmlformats.org/drawingml/2006/table">
            <a:tbl>
              <a:tblPr/>
              <a:tblGrid>
                <a:gridCol w="4001386">
                  <a:extLst>
                    <a:ext uri="{9D8B030D-6E8A-4147-A177-3AD203B41FA5}">
                      <a16:colId xmlns:a16="http://schemas.microsoft.com/office/drawing/2014/main" xmlns="" val="20000"/>
                    </a:ext>
                  </a:extLst>
                </a:gridCol>
                <a:gridCol w="896575">
                  <a:extLst>
                    <a:ext uri="{9D8B030D-6E8A-4147-A177-3AD203B41FA5}">
                      <a16:colId xmlns:a16="http://schemas.microsoft.com/office/drawing/2014/main" xmlns="" val="20001"/>
                    </a:ext>
                  </a:extLst>
                </a:gridCol>
                <a:gridCol w="905499">
                  <a:extLst>
                    <a:ext uri="{9D8B030D-6E8A-4147-A177-3AD203B41FA5}">
                      <a16:colId xmlns:a16="http://schemas.microsoft.com/office/drawing/2014/main" xmlns="" val="20002"/>
                    </a:ext>
                  </a:extLst>
                </a:gridCol>
                <a:gridCol w="997726">
                  <a:extLst>
                    <a:ext uri="{9D8B030D-6E8A-4147-A177-3AD203B41FA5}">
                      <a16:colId xmlns:a16="http://schemas.microsoft.com/office/drawing/2014/main" xmlns="" val="20003"/>
                    </a:ext>
                  </a:extLst>
                </a:gridCol>
                <a:gridCol w="1004437">
                  <a:extLst>
                    <a:ext uri="{9D8B030D-6E8A-4147-A177-3AD203B41FA5}">
                      <a16:colId xmlns:a16="http://schemas.microsoft.com/office/drawing/2014/main" xmlns="" val="20004"/>
                    </a:ext>
                  </a:extLst>
                </a:gridCol>
                <a:gridCol w="1532619">
                  <a:extLst>
                    <a:ext uri="{9D8B030D-6E8A-4147-A177-3AD203B41FA5}">
                      <a16:colId xmlns:a16="http://schemas.microsoft.com/office/drawing/2014/main" xmlns="" val="20005"/>
                    </a:ext>
                  </a:extLst>
                </a:gridCol>
              </a:tblGrid>
              <a:tr h="1157969">
                <a:tc>
                  <a:txBody>
                    <a:bodyPr/>
                    <a:lstStyle>
                      <a:lvl1pPr marL="342900" indent="-34290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rebuchet MS" panose="020B0603020202020204" pitchFamily="34"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rebuchet MS" panose="020B0603020202020204" pitchFamily="34"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rebuchet MS" panose="020B0603020202020204" pitchFamily="34"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rebuchet MS" panose="020B0603020202020204" pitchFamily="34"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rebuchet MS" panose="020B060302020202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Показатели, характеризующие достижение цели</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47" marR="91447" marT="45633" marB="456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Единица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измерения</a:t>
                      </a: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T="45657" marB="4565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Базовое значение показателя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mn-lt"/>
                          <a:ea typeface="+mn-ea"/>
                          <a:cs typeface="+mn-cs"/>
                        </a:rPr>
                        <a:t> (на начало реализации Программы)</a:t>
                      </a:r>
                    </a:p>
                  </a:txBody>
                  <a:tcPr marL="91445" marR="91445" marT="45587" marB="455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Планируемое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на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2022 год</a:t>
                      </a:r>
                    </a:p>
                  </a:txBody>
                  <a:tcPr marL="91445" marR="91445" marT="45587" marB="455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Достигнутое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значение </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показателя за</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2022 год</a:t>
                      </a:r>
                    </a:p>
                  </a:txBody>
                  <a:tcPr marL="91445" marR="91445" marT="45587" marB="455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невыполнение</a:t>
                      </a:r>
                    </a:p>
                    <a:p>
                      <a:pPr marL="342900" marR="0" lvl="0" indent="-342900" algn="ctr" defTabSz="914400" rtl="0" eaLnBrk="0" fontAlgn="ctr" latinLnBrk="0" hangingPunct="0">
                        <a:lnSpc>
                          <a:spcPct val="100000"/>
                        </a:lnSpc>
                        <a:spcBef>
                          <a:spcPct val="0"/>
                        </a:spcBef>
                        <a:spcAft>
                          <a:spcPct val="0"/>
                        </a:spcAft>
                        <a:buClrTx/>
                        <a:buSzTx/>
                        <a:buFontTx/>
                        <a:buNone/>
                        <a:tabLst/>
                        <a:defRPr/>
                      </a:pPr>
                      <a:r>
                        <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rPr>
                        <a:t> (да/нет)</a:t>
                      </a:r>
                      <a:endParaRPr kumimoji="0" lang="ru-RU" altLang="ru-RU" sz="9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endParaRPr>
                    </a:p>
                    <a:p>
                      <a:pPr marL="342900" marR="0" lvl="0" indent="-342900" algn="ctr" defTabSz="914400" rtl="0" eaLnBrk="0" fontAlgn="ctr" latinLnBrk="0" hangingPunct="0">
                        <a:lnSpc>
                          <a:spcPct val="100000"/>
                        </a:lnSpc>
                        <a:spcBef>
                          <a:spcPct val="0"/>
                        </a:spcBef>
                        <a:spcAft>
                          <a:spcPct val="0"/>
                        </a:spcAft>
                        <a:buClrTx/>
                        <a:buSzTx/>
                        <a:buFontTx/>
                        <a:buNone/>
                        <a:tabLst/>
                        <a:defRPr/>
                      </a:pPr>
                      <a:endParaRPr kumimoji="0" lang="ru-RU" sz="900" b="1" i="0" u="none" strike="noStrike" kern="1200" cap="none" spc="0" normalizeH="0" baseline="0" noProof="0" dirty="0" smtClean="0">
                        <a:ln>
                          <a:noFill/>
                        </a:ln>
                        <a:solidFill>
                          <a:srgbClr val="002060"/>
                        </a:solidFill>
                        <a:effectLst/>
                        <a:uLnTx/>
                        <a:uFillTx/>
                        <a:latin typeface="Times New Roman" pitchFamily="18" charset="0"/>
                        <a:ea typeface="+mn-ea"/>
                        <a:cs typeface="+mn-cs"/>
                      </a:endParaRPr>
                    </a:p>
                  </a:txBody>
                  <a:tcPr marL="91453" marR="91453" marT="45575" marB="45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DCFA"/>
                    </a:solidFill>
                  </a:tcPr>
                </a:tc>
                <a:extLst>
                  <a:ext uri="{0D108BD9-81ED-4DB2-BD59-A6C34878D82A}">
                    <a16:rowId xmlns:a16="http://schemas.microsoft.com/office/drawing/2014/main" xmlns="" val="10000"/>
                  </a:ext>
                </a:extLst>
              </a:tr>
              <a:tr h="396140">
                <a:tc gridSpan="6">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Муниципальная программа «Развитие сельского хозяйства»</a:t>
                      </a:r>
                    </a:p>
                  </a:txBody>
                  <a:tcPr marL="91451" marR="91451" marT="45671" marB="4567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670377">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Constantia" panose="02030602050306030303"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Constantia" panose="02030602050306030303"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Constantia" panose="02030602050306030303"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Constantia" panose="02030602050306030303"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Constantia" panose="02030602050306030303"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 к предыдущему году</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101,4</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lnSpc>
                          <a:spcPct val="115000"/>
                        </a:lnSpc>
                        <a:spcAft>
                          <a:spcPts val="1000"/>
                        </a:spcAft>
                      </a:pPr>
                      <a:r>
                        <a:rPr lang="ru-RU" sz="1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101,5</a:t>
                      </a:r>
                      <a:endPar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r>
                        <a:rPr lang="ru-RU" sz="1150" dirty="0" smtClean="0">
                          <a:solidFill>
                            <a:srgbClr val="002060"/>
                          </a:solidFill>
                          <a:latin typeface="+mn-lt"/>
                        </a:rPr>
                        <a:t>да</a:t>
                      </a:r>
                      <a:endParaRPr lang="ru-RU" sz="1150" dirty="0">
                        <a:solidFill>
                          <a:srgbClr val="002060"/>
                        </a:solidFill>
                        <a:latin typeface="+mn-lt"/>
                      </a:endParaRPr>
                    </a:p>
                  </a:txBody>
                  <a:tcPr marL="91428" marR="91428"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1657">
                <a:tc>
                  <a:txBody>
                    <a:bodyPr/>
                    <a:lstStyle>
                      <a:lvl1pPr marL="0" algn="l" defTabSz="914400" rtl="0" eaLnBrk="1" latinLnBrk="0" hangingPunct="1">
                        <a:spcBef>
                          <a:spcPct val="20000"/>
                        </a:spcBef>
                        <a:spcAft>
                          <a:spcPts val="300"/>
                        </a:spcAft>
                        <a:buClr>
                          <a:srgbClr val="C3260C"/>
                        </a:buClr>
                        <a:buSzPct val="130000"/>
                        <a:buFont typeface="Georgia" panose="02040502050405020303" pitchFamily="18" charset="0"/>
                        <a:defRPr sz="2000" kern="1200">
                          <a:solidFill>
                            <a:srgbClr val="404040"/>
                          </a:solidFill>
                          <a:latin typeface="Times New Roman" panose="02020603050405020304" pitchFamily="18" charset="0"/>
                        </a:defRPr>
                      </a:lvl1pPr>
                      <a:lvl2pPr marL="742950" indent="-285750" algn="l" defTabSz="914400" rtl="0" eaLnBrk="1" latinLnBrk="0" hangingPunct="1">
                        <a:spcBef>
                          <a:spcPct val="20000"/>
                        </a:spcBef>
                        <a:spcAft>
                          <a:spcPts val="300"/>
                        </a:spcAft>
                        <a:buClr>
                          <a:srgbClr val="C3260C"/>
                        </a:buClr>
                        <a:buSzPct val="130000"/>
                        <a:buFont typeface="Georgia" panose="02040502050405020303" pitchFamily="18" charset="0"/>
                        <a:defRPr sz="1800" kern="1200">
                          <a:solidFill>
                            <a:srgbClr val="404040"/>
                          </a:solidFill>
                          <a:latin typeface="Times New Roman" panose="02020603050405020304" pitchFamily="18" charset="0"/>
                        </a:defRPr>
                      </a:lvl2pPr>
                      <a:lvl3pPr marL="1143000" indent="-228600" algn="l" defTabSz="914400" rtl="0" eaLnBrk="1" latinLnBrk="0" hangingPunct="1">
                        <a:spcBef>
                          <a:spcPct val="20000"/>
                        </a:spcBef>
                        <a:spcAft>
                          <a:spcPts val="300"/>
                        </a:spcAft>
                        <a:buClr>
                          <a:srgbClr val="C3260C"/>
                        </a:buClr>
                        <a:buSzPct val="130000"/>
                        <a:buFont typeface="Georgia" panose="02040502050405020303" pitchFamily="18" charset="0"/>
                        <a:defRPr sz="1600" kern="1200">
                          <a:solidFill>
                            <a:srgbClr val="404040"/>
                          </a:solidFill>
                          <a:latin typeface="Times New Roman" panose="02020603050405020304" pitchFamily="18" charset="0"/>
                        </a:defRPr>
                      </a:lvl3pPr>
                      <a:lvl4pPr marL="1600200" indent="-228600" algn="l" defTabSz="914400" rtl="0" eaLnBrk="1" latinLnBrk="0" hangingPunct="1">
                        <a:spcBef>
                          <a:spcPct val="20000"/>
                        </a:spcBef>
                        <a:spcAft>
                          <a:spcPts val="300"/>
                        </a:spcAft>
                        <a:buClr>
                          <a:srgbClr val="C3260C"/>
                        </a:buClr>
                        <a:buSzPct val="130000"/>
                        <a:buFont typeface="Georgia" panose="02040502050405020303" pitchFamily="18" charset="0"/>
                        <a:defRPr sz="1400" kern="1200">
                          <a:solidFill>
                            <a:srgbClr val="404040"/>
                          </a:solidFill>
                          <a:latin typeface="Times New Roman" panose="02020603050405020304" pitchFamily="18" charset="0"/>
                        </a:defRPr>
                      </a:lvl4pPr>
                      <a:lvl5pPr marL="2057400" indent="-228600" algn="l" defTabSz="914400" rtl="0" eaLnBrk="1" latinLnBrk="0" hangingPunct="1">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5pPr>
                      <a:lvl6pPr marL="25146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6pPr>
                      <a:lvl7pPr marL="29718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7pPr>
                      <a:lvl8pPr marL="34290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8pPr>
                      <a:lvl9pPr marL="3886200" indent="-228600" algn="l" defTabSz="914400" rtl="0" eaLnBrk="0" fontAlgn="base" latinLnBrk="0" hangingPunct="0">
                        <a:spcBef>
                          <a:spcPct val="20000"/>
                        </a:spcBef>
                        <a:spcAft>
                          <a:spcPts val="300"/>
                        </a:spcAft>
                        <a:buClr>
                          <a:srgbClr val="C3260C"/>
                        </a:buClr>
                        <a:buSzPct val="130000"/>
                        <a:buFont typeface="Georgia" panose="02040502050405020303" pitchFamily="18" charset="0"/>
                        <a:defRPr sz="1200" kern="1200">
                          <a:solidFill>
                            <a:srgbClr val="404040"/>
                          </a:solidFill>
                          <a:latin typeface="Times New Roman" panose="02020603050405020304"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Доля сельского населения в общей численности населения</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36,5</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36,5</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37,1</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7055">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«Экология и окружающая среда»</a:t>
                      </a:r>
                      <a:endParaRPr kumimoji="0" lang="ru-RU" altLang="ru-RU" sz="12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anose="02020603050405020304" pitchFamily="18" charset="0"/>
                      </a:endParaRP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0869">
                <a:tc>
                  <a:txBody>
                    <a:bodyPr/>
                    <a:lstStyle/>
                    <a:p>
                      <a:pPr marR="146050" algn="l">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Количество проведенных исследований состояния окружающей среды.</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146050" algn="ctr">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единица</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146050" algn="ctr">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20</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23</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67833">
                <a:tc>
                  <a:txBody>
                    <a:bodyPr/>
                    <a:lstStyle/>
                    <a:p>
                      <a:pPr marR="146050" algn="just">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 Доля павших диких животных к общему количеству животных к началу зимнего периода.</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146050" algn="ctr">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процент</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146050" algn="ctr">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1,0</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61237">
                <a:tc>
                  <a:txBody>
                    <a:bodyPr/>
                    <a:lstStyle/>
                    <a:p>
                      <a:pPr marR="146050" algn="just">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Численность населения, участвующего в мероприятиях по формированию экологической культуры и образования населения в сфере защиты окружающей среды</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146050" algn="ctr">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человек</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R="146050" algn="ctr">
                        <a:spcAft>
                          <a:spcPts val="0"/>
                        </a:spcAft>
                      </a:pPr>
                      <a:r>
                        <a:rPr lang="ru-RU" sz="1150"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600</a:t>
                      </a:r>
                      <a:endParaRPr lang="ru-RU" sz="115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600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003226">
                <a:tc>
                  <a:txBody>
                    <a:bodyPr/>
                    <a:lstStyle/>
                    <a:p>
                      <a:pPr marR="180340" algn="l">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Доля гидротехнических сооружений с неудовлетворительным и опасным уровнем безопасности, приведенных в безопасное техническое состояние и поддерживаемых в безаварийном режиме работы</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15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endParaRPr lang="ru-RU" sz="115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100</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55600">
                <a:tc>
                  <a:txBody>
                    <a:bodyPr/>
                    <a:lstStyle/>
                    <a:p>
                      <a:pPr algn="just">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Площадь прудов, подлежащих очистке</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0,1</a:t>
                      </a:r>
                    </a:p>
                  </a:txBody>
                  <a:tcPr marL="68581" marR="685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15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ru-RU" sz="1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0,1</a:t>
                      </a:r>
                      <a:endParaRPr lang="ru-RU" sz="115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smtClean="0">
                          <a:ln>
                            <a:noFill/>
                          </a:ln>
                          <a:solidFill>
                            <a:srgbClr val="002060"/>
                          </a:solidFill>
                          <a:effectLst/>
                          <a:latin typeface="Times New Roman" panose="02020603050405020304" pitchFamily="18" charset="0"/>
                        </a:rPr>
                        <a:t>да</a:t>
                      </a:r>
                    </a:p>
                  </a:txBody>
                  <a:tcPr marL="91430" marR="91430" marT="45666" marB="456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1178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3825"/>
            <a:ext cx="400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04464"/>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Кнопк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4944233</TotalTime>
  <Words>19657</Words>
  <Application>Microsoft Office PowerPoint</Application>
  <PresentationFormat>Лист A4 (210x297 мм)</PresentationFormat>
  <Paragraphs>5355</Paragraphs>
  <Slides>129</Slides>
  <Notes>5</Notes>
  <HiddenSlides>0</HiddenSlides>
  <MMClips>0</MMClips>
  <ScaleCrop>false</ScaleCrop>
  <HeadingPairs>
    <vt:vector size="4" baseType="variant">
      <vt:variant>
        <vt:lpstr>Тема</vt:lpstr>
      </vt:variant>
      <vt:variant>
        <vt:i4>4</vt:i4>
      </vt:variant>
      <vt:variant>
        <vt:lpstr>Заголовки слайдов</vt:lpstr>
      </vt:variant>
      <vt:variant>
        <vt:i4>129</vt:i4>
      </vt:variant>
    </vt:vector>
  </HeadingPairs>
  <TitlesOfParts>
    <vt:vector size="133" baseType="lpstr">
      <vt:lpstr>2_Воздушный поток</vt:lpstr>
      <vt:lpstr>3_Воздушный поток</vt:lpstr>
      <vt:lpstr>1_Воздушный поток</vt:lpstr>
      <vt:lpstr>Кнопка</vt:lpstr>
      <vt:lpstr>Презентация PowerPoint</vt:lpstr>
      <vt:lpstr>Презентация PowerPoint</vt:lpstr>
      <vt:lpstr>Презентация PowerPoint</vt:lpstr>
      <vt:lpstr>Презентация PowerPoint</vt:lpstr>
      <vt:lpstr>Содержание</vt:lpstr>
      <vt:lpstr>Содержание </vt:lpstr>
      <vt:lpstr>Основные понятия и определения</vt:lpstr>
      <vt:lpstr>Презентация PowerPoint</vt:lpstr>
      <vt:lpstr>Информация о выполнении основных показателей социально-экономического развития городского округа Чехов (плановые и ожидаемые итоги) </vt:lpstr>
      <vt:lpstr>Презентация PowerPoint</vt:lpstr>
      <vt:lpstr>Презентация PowerPoint</vt:lpstr>
      <vt:lpstr>Презентация PowerPoint</vt:lpstr>
      <vt:lpstr>Презентация PowerPoint</vt:lpstr>
      <vt:lpstr>Презентация PowerPoint</vt:lpstr>
      <vt:lpstr>Информация о выполнении основных характеристик бюджета городского округа Чехов  </vt:lpstr>
      <vt:lpstr>Основные параметры исполнения бюджета городского округа Чехов в сравнении с предыдущим годом   </vt:lpstr>
      <vt:lpstr>Презентация PowerPoint</vt:lpstr>
      <vt:lpstr>Доходы бюджета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расходов бюджета городского округа Чехов  по разделам и подразделам классификации расходов за 2023 год                                                                                                                           </vt:lpstr>
      <vt:lpstr>Презентация PowerPoint</vt:lpstr>
      <vt:lpstr>Презентация PowerPoint</vt:lpstr>
      <vt:lpstr>Презентация PowerPoint</vt:lpstr>
      <vt:lpstr>Исполнение бюджета городского округа Чехов по ведомственной структуре расходов за 2023 год </vt:lpstr>
      <vt:lpstr>Презентация PowerPoint</vt:lpstr>
      <vt:lpstr>Презентация PowerPoint</vt:lpstr>
      <vt:lpstr>Презентация PowerPoint</vt:lpstr>
      <vt:lpstr>Презентация PowerPoint</vt:lpstr>
      <vt:lpstr>Презентация PowerPoint</vt:lpstr>
      <vt:lpstr> </vt:lpstr>
      <vt:lpstr>Меры социальной поддержки отдельных категорий граждан городского округа Чехов  в 2023 году    (исполнение публичных нормативных обязательств)                                                                                                                                                                                                                                                                                                                                                                                                </vt:lpstr>
      <vt:lpstr>Меры социальной поддержки отдельных категорий граждан городского округа Чехов  в 2023 году                                                                                                                                                                                                                                                                                  </vt:lpstr>
      <vt:lpstr>                                                                                                                                                                                                                                                                                 </vt:lpstr>
      <vt:lpstr>Презентация PowerPoint</vt:lpstr>
      <vt:lpstr>Презентация PowerPoint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Объем и структура муниципального долга городского округа Чехов,  а также расходы на его обслуживание за 2023 год</vt:lpstr>
      <vt:lpstr> </vt:lpstr>
      <vt:lpstr>Презентация PowerPoint</vt:lpstr>
    </vt:vector>
  </TitlesOfParts>
  <Company>ASS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Reanimator 98</dc:creator>
  <cp:lastModifiedBy>pua</cp:lastModifiedBy>
  <cp:revision>3080</cp:revision>
  <cp:lastPrinted>2024-04-23T12:40:55Z</cp:lastPrinted>
  <dcterms:created xsi:type="dcterms:W3CDTF">2001-12-12T04:33:03Z</dcterms:created>
  <dcterms:modified xsi:type="dcterms:W3CDTF">2024-04-23T13:24:15Z</dcterms:modified>
</cp:coreProperties>
</file>